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4098" r:id="rId3"/>
  </p:sldMasterIdLst>
  <p:notesMasterIdLst>
    <p:notesMasterId r:id="rId18"/>
  </p:notesMasterIdLst>
  <p:handoutMasterIdLst>
    <p:handoutMasterId r:id="rId19"/>
  </p:handoutMasterIdLst>
  <p:sldIdLst>
    <p:sldId id="959" r:id="rId4"/>
    <p:sldId id="1300" r:id="rId5"/>
    <p:sldId id="4632" r:id="rId6"/>
    <p:sldId id="3626" r:id="rId7"/>
    <p:sldId id="4593" r:id="rId8"/>
    <p:sldId id="3599" r:id="rId9"/>
    <p:sldId id="4633" r:id="rId10"/>
    <p:sldId id="3656" r:id="rId11"/>
    <p:sldId id="3628" r:id="rId12"/>
    <p:sldId id="3672" r:id="rId13"/>
    <p:sldId id="3633" r:id="rId14"/>
    <p:sldId id="3640" r:id="rId15"/>
    <p:sldId id="4635" r:id="rId16"/>
    <p:sldId id="4647" r:id="rId17"/>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3633"/>
            <p14:sldId id="3640"/>
            <p14:sldId id="4635"/>
            <p14:sldId id="4647"/>
          </p14:sldIdLst>
        </p14:section>
      </p14:sectionLst>
    </p:ext>
    <p:ext uri="{EFAFB233-063F-42B5-8137-9DF3F51BA10A}">
      <p15:sldGuideLst xmlns:p15="http://schemas.microsoft.com/office/powerpoint/2012/main">
        <p15:guide id="1" pos="5065" userDrawn="1">
          <p15:clr>
            <a:srgbClr val="A4A3A4"/>
          </p15:clr>
        </p15:guide>
        <p15:guide id="2" orient="horz" pos="2160">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DDF1F0"/>
    <a:srgbClr val="F2EAE0"/>
    <a:srgbClr val="00838E"/>
    <a:srgbClr val="F8FAFC"/>
    <a:srgbClr val="F2F2F2"/>
    <a:srgbClr val="006E7F"/>
    <a:srgbClr val="0B1412"/>
    <a:srgbClr val="02111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276FE6-8E52-43D4-AC43-55D95149B576}" v="6" dt="2026-10-30T05:56:21.1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84" y="1228"/>
      </p:cViewPr>
      <p:guideLst>
        <p:guide pos="5065"/>
        <p:guide orient="horz" pos="2160"/>
      </p:guideLst>
    </p:cSldViewPr>
  </p:slideViewPr>
  <p:notesTextViewPr>
    <p:cViewPr>
      <p:scale>
        <a:sx n="1" d="1"/>
        <a:sy n="1" d="1"/>
      </p:scale>
      <p:origin x="0" y="0"/>
    </p:cViewPr>
  </p:notesTextViewPr>
  <p:notesViewPr>
    <p:cSldViewPr snapToGrid="0">
      <p:cViewPr>
        <p:scale>
          <a:sx n="1" d="2"/>
          <a:sy n="1" d="2"/>
        </p:scale>
        <p:origin x="2936" y="178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314104"/>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554192"/>
            <a:ext cx="5852160" cy="6047007"/>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776483" y="9119474"/>
            <a:ext cx="537023"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spcBef>
        <a:spcPts val="0"/>
      </a:spcBef>
      <a:spcAft>
        <a:spcPts val="0"/>
      </a:spcAft>
      <a:defRPr sz="1200" kern="1200">
        <a:solidFill>
          <a:schemeClr val="tx1"/>
        </a:solidFill>
        <a:latin typeface="+mn-lt"/>
        <a:ea typeface="+mn-ea"/>
        <a:cs typeface="+mn-cs"/>
      </a:defRPr>
    </a:lvl1pPr>
    <a:lvl2pPr marL="180000" indent="-180000" algn="l" defTabSz="914400" rtl="0" eaLnBrk="1" latinLnBrk="0" hangingPunct="1">
      <a:lnSpc>
        <a:spcPct val="120000"/>
      </a:lnSpc>
      <a:buFont typeface="+mj-lt"/>
      <a:buAutoNum type="arabicPeriod"/>
      <a:defRPr sz="1200" kern="1200">
        <a:solidFill>
          <a:schemeClr val="tx1"/>
        </a:solidFill>
        <a:latin typeface="+mn-lt"/>
        <a:ea typeface="+mn-ea"/>
        <a:cs typeface="+mn-cs"/>
      </a:defRPr>
    </a:lvl2pPr>
    <a:lvl3pPr marL="468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3pPr>
    <a:lvl4pPr marL="144000" indent="-144000" algn="l" defTabSz="914400" rtl="0" eaLnBrk="1" latinLnBrk="0" hangingPunct="1">
      <a:lnSpc>
        <a:spcPct val="120000"/>
      </a:lnSpc>
      <a:buSzPct val="150000"/>
      <a:buFont typeface="Montserrat" panose="00000500000000000000" pitchFamily="2" charset="0"/>
      <a:buChar char="•"/>
      <a:defRPr sz="1200" kern="1200">
        <a:solidFill>
          <a:schemeClr val="tx1"/>
        </a:solidFill>
        <a:latin typeface="+mn-lt"/>
        <a:ea typeface="+mn-ea"/>
        <a:cs typeface="+mn-cs"/>
      </a:defRPr>
    </a:lvl4pPr>
    <a:lvl5pPr marL="324000" indent="-180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dresearch.edu.au/guides-resources/practice-resources/voice-control-classroom-management-observation-tool"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edresearch.edu.au/guides-resources/videos/voice-control-classroom-management-skill"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a:t>If you’ve identified voice control as an area of practice you’d like to support teachers in your school to develop, you can use this slide deck to run a practice development session.</a:t>
            </a:r>
          </a:p>
          <a:p>
            <a:endParaRPr lang="en-AU"/>
          </a:p>
          <a:p>
            <a:r>
              <a:rPr lang="en-AU"/>
              <a:t>It includes a video of practice. To play the video, please enable external content if prompted when opening the slide deck.</a:t>
            </a:r>
          </a:p>
          <a:p>
            <a:endParaRPr lang="en-AU" noProof="0"/>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7204747E-3F29-41DD-4674-982400D3C203}"/>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solidFill>
                  <a:srgbClr val="010101"/>
                </a:solidFill>
              </a:rPr>
              <a:t>Facilitator notes</a:t>
            </a:r>
            <a:endParaRPr lang="en-AU">
              <a:solidFill>
                <a:srgbClr val="010101"/>
              </a:solidFill>
            </a:endParaRPr>
          </a:p>
          <a:p>
            <a:r>
              <a:rPr lang="en-AU">
                <a:solidFill>
                  <a:srgbClr val="010101"/>
                </a:solidFill>
              </a:rPr>
              <a:t>Before using these slides, you may want to build a shared understanding with staff about evidence-based classroom management using AERO’s professional learning resource, Evidence-Based Approaches for Effective Classroom Management.</a:t>
            </a:r>
          </a:p>
          <a:p>
            <a:endParaRPr lang="en-AU">
              <a:solidFill>
                <a:srgbClr val="010101"/>
              </a:solidFill>
            </a:endParaRPr>
          </a:p>
          <a:p>
            <a:r>
              <a:rPr lang="en-AU" b="1">
                <a:solidFill>
                  <a:srgbClr val="010101"/>
                </a:solidFill>
              </a:rPr>
              <a:t>Preparation</a:t>
            </a:r>
            <a:endParaRPr lang="en-AU">
              <a:solidFill>
                <a:srgbClr val="010101"/>
              </a:solidFill>
            </a:endParaRPr>
          </a:p>
          <a:p>
            <a:pPr marL="0" indent="0">
              <a:buFont typeface="Arial"/>
              <a:buNone/>
            </a:pPr>
            <a:r>
              <a:rPr lang="en-AU">
                <a:solidFill>
                  <a:srgbClr val="010101"/>
                </a:solidFill>
              </a:rPr>
              <a:t>Send participants a link to the handbook: </a:t>
            </a:r>
            <a:r>
              <a:rPr lang="en-AU" u="sng">
                <a:solidFill>
                  <a:srgbClr val="010101"/>
                </a:solidFill>
                <a:hlinkClick r:id="rId3"/>
              </a:rPr>
              <a:t>https://www.edresearch.edu.au/classroom-management-handbook</a:t>
            </a:r>
            <a:r>
              <a:rPr lang="en-AU" u="sng">
                <a:solidFill>
                  <a:srgbClr val="010101"/>
                </a:solidFill>
              </a:rPr>
              <a:t>.</a:t>
            </a:r>
            <a:br>
              <a:rPr lang="en-AU" u="sng">
                <a:cs typeface="+mn-lt"/>
              </a:rPr>
            </a:br>
            <a:endParaRPr lang="en-AU">
              <a:solidFill>
                <a:srgbClr val="010101"/>
              </a:solidFill>
            </a:endParaRPr>
          </a:p>
          <a:p>
            <a:r>
              <a:rPr lang="en-AU" b="1">
                <a:solidFill>
                  <a:srgbClr val="010101"/>
                </a:solidFill>
              </a:rPr>
              <a:t>Remember to delete the preparation section in each slide note once you’ve followed its instructions so that you can more easily see the facilitator notes.</a:t>
            </a:r>
            <a:endParaRPr lang="en-AU">
              <a:solidFill>
                <a:srgbClr val="010101"/>
              </a:solidFill>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92DD4D4F-9197-37C5-89CF-D9164C4AA38E}"/>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pPr marL="0" lvl="1"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02F8B8F5-7E5B-8154-55FB-2F8766FA5D6B}"/>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solidFill>
                  <a:srgbClr val="010101"/>
                </a:solidFill>
              </a:rPr>
              <a:t>Preparation</a:t>
            </a:r>
            <a:endParaRPr lang="en-AU">
              <a:solidFill>
                <a:srgbClr val="010101"/>
              </a:solidFill>
            </a:endParaRPr>
          </a:p>
          <a:p>
            <a:pPr marL="228600" indent="-228600">
              <a:buFont typeface="+mj-lt"/>
              <a:buAutoNum type="arabicPeriod"/>
            </a:pPr>
            <a:r>
              <a:rPr lang="en-AU">
                <a:solidFill>
                  <a:srgbClr val="010101"/>
                </a:solidFill>
              </a:rPr>
              <a:t>If time is available, you can plan to provide time at the start of the session (e.g., 10 minutes) for staff to review the pre-reading. However, this isn’t essential and you can run the session without staff doing this.</a:t>
            </a:r>
          </a:p>
          <a:p>
            <a:pPr marL="228600" indent="-228600">
              <a:buFont typeface="+mj-lt"/>
              <a:buAutoNum type="arabicPeriod"/>
            </a:pPr>
            <a:r>
              <a:rPr lang="en-AU">
                <a:solidFill>
                  <a:srgbClr val="010101"/>
                </a:solidFill>
              </a:rPr>
              <a:t>Participants will work in pairs throughout the session. You may want to consider pairing staff:</a:t>
            </a:r>
          </a:p>
          <a:p>
            <a:pPr marL="467995" lvl="2" indent="-215900"/>
            <a:r>
              <a:rPr lang="en-AU">
                <a:solidFill>
                  <a:srgbClr val="010101"/>
                </a:solidFill>
              </a:rPr>
              <a:t>in similar classroom environments - e.g., similar year levels or learning areas</a:t>
            </a:r>
          </a:p>
          <a:p>
            <a:pPr marL="467995" lvl="2" indent="-215900"/>
            <a:r>
              <a:rPr lang="en-AU">
                <a:solidFill>
                  <a:srgbClr val="010101"/>
                </a:solidFill>
              </a:rPr>
              <a:t>who work well together</a:t>
            </a:r>
          </a:p>
          <a:p>
            <a:pPr marL="467995" lvl="2" indent="-215900"/>
            <a:r>
              <a:rPr lang="en-AU">
                <a:solidFill>
                  <a:srgbClr val="010101"/>
                </a:solidFill>
              </a:rPr>
              <a:t>with more effective classroom management practices with those with less.</a:t>
            </a:r>
          </a:p>
          <a:p>
            <a:pPr marL="0" lvl="1" indent="0">
              <a:buNone/>
            </a:pPr>
            <a:endParaRPr lang="en-AU">
              <a:solidFill>
                <a:srgbClr val="010101"/>
              </a:solidFill>
            </a:endParaRPr>
          </a:p>
          <a:p>
            <a:pPr marL="0" lvl="1" indent="0">
              <a:buNone/>
            </a:pPr>
            <a:r>
              <a:rPr lang="en-AU" b="1">
                <a:solidFill>
                  <a:srgbClr val="010101"/>
                </a:solidFill>
              </a:rPr>
              <a:t>Facilitator notes</a:t>
            </a:r>
            <a:endParaRPr lang="en-AU">
              <a:solidFill>
                <a:srgbClr val="010101"/>
              </a:solidFill>
            </a:endParaRPr>
          </a:p>
          <a:p>
            <a:pPr marL="0" lvl="1" indent="0">
              <a:buNone/>
            </a:pPr>
            <a:r>
              <a:rPr lang="en-AU" i="1">
                <a:solidFill>
                  <a:srgbClr val="010101"/>
                </a:solidFill>
              </a:rPr>
              <a:t>[Read out the purpose of this session from the slide.]</a:t>
            </a:r>
          </a:p>
          <a:p>
            <a:pPr marL="0" lvl="1" indent="0">
              <a:buNone/>
            </a:pPr>
            <a:endParaRPr lang="en-AU">
              <a:solidFill>
                <a:srgbClr val="010101"/>
              </a:solidFill>
            </a:endParaRPr>
          </a:p>
          <a:p>
            <a:pPr marL="0" lvl="1" indent="0">
              <a:buNone/>
            </a:pPr>
            <a:r>
              <a:rPr lang="en-AU">
                <a:solidFill>
                  <a:srgbClr val="010101"/>
                </a:solidFill>
              </a:rPr>
              <a:t>Teaching requires a complex skillset, and it takes time to develop these skills. Rehearsing and receiving feedback in a safe, non-judgemental environment is an effective and evidence-based way to develop our practice.</a:t>
            </a:r>
          </a:p>
          <a:p>
            <a:pPr marL="0" lvl="1" indent="0">
              <a:buNone/>
            </a:pPr>
            <a:endParaRPr lang="en-AU">
              <a:solidFill>
                <a:srgbClr val="010101"/>
              </a:solidFill>
            </a:endParaRPr>
          </a:p>
          <a:p>
            <a:pPr marL="0" lvl="1" indent="0">
              <a:buNone/>
            </a:pPr>
            <a:r>
              <a:rPr lang="en-AU">
                <a:solidFill>
                  <a:srgbClr val="010101"/>
                </a:solidFill>
              </a:rPr>
              <a:t>In this session, we’ll:</a:t>
            </a:r>
          </a:p>
          <a:p>
            <a:pPr marL="171450" indent="-171450">
              <a:buFont typeface="Arial"/>
              <a:buChar char="•"/>
            </a:pPr>
            <a:r>
              <a:rPr lang="en-AU">
                <a:solidFill>
                  <a:srgbClr val="010101"/>
                </a:solidFill>
              </a:rPr>
              <a:t>discuss practical approaches to developing classroom management practices and skills</a:t>
            </a:r>
          </a:p>
          <a:p>
            <a:pPr marL="171450" indent="-171450">
              <a:buFont typeface="Arial"/>
              <a:buChar char="•"/>
            </a:pPr>
            <a:r>
              <a:rPr lang="en-AU">
                <a:solidFill>
                  <a:srgbClr val="010101"/>
                </a:solidFill>
              </a:rPr>
              <a:t>review effective practice for voice control</a:t>
            </a:r>
          </a:p>
          <a:p>
            <a:pPr marL="171450" indent="-171450">
              <a:buFont typeface="Arial"/>
              <a:buChar char="•"/>
            </a:pPr>
            <a:r>
              <a:rPr lang="en-AU" i="1">
                <a:solidFill>
                  <a:srgbClr val="010101"/>
                </a:solidFill>
              </a:rPr>
              <a:t>[optional] </a:t>
            </a:r>
            <a:r>
              <a:rPr lang="en-AU">
                <a:solidFill>
                  <a:srgbClr val="010101"/>
                </a:solidFill>
              </a:rPr>
              <a:t>work on developing your voice control by planning and rehearsing in pairs.</a:t>
            </a:r>
          </a:p>
          <a:p>
            <a:endParaRPr lang="en-AU">
              <a:solidFill>
                <a:srgbClr val="010101"/>
              </a:solidFill>
            </a:endParaRPr>
          </a:p>
          <a:p>
            <a:r>
              <a:rPr lang="en-AU" i="1">
                <a:solidFill>
                  <a:srgbClr val="010101"/>
                </a:solidFill>
              </a:rPr>
              <a:t>[Organise participants into pairs. Throughout this session, they’ll discuss and optionally rehearse with their partner.]</a:t>
            </a:r>
            <a:endParaRPr lang="en-AU">
              <a:solidFill>
                <a:srgbClr val="010101"/>
              </a:solidFill>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E86FF902-4FEB-6109-37BA-4CFCFDE2E825}"/>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A5703C34-19DD-850F-7ED4-5EEA282B8564}"/>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a:t>If you’d like to read more about voice control after today’s session, you can refer to Chapter 20 in the handbook previously sent to you.</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4C545F9B-C815-4906-F2DA-3D2491C5A04D}"/>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pPr fontAlgn="t"/>
            <a:r>
              <a:rPr lang="en-AU" sz="1200" kern="1200">
                <a:solidFill>
                  <a:schemeClr val="tx1"/>
                </a:solidFill>
                <a:effectLst/>
                <a:latin typeface="+mn-lt"/>
                <a:ea typeface="+mn-ea"/>
                <a:cs typeface="+mn-cs"/>
              </a:rPr>
              <a:t>If you’re not including the rehearsal and feedback activity (slides 11/12), you can remove the instruction about rehearsal and feedback from the facilitator notes.</a:t>
            </a:r>
          </a:p>
          <a:p>
            <a:pPr fontAlgn="t"/>
            <a:r>
              <a:rPr lang="en-AU" sz="1200" kern="1200">
                <a:solidFill>
                  <a:schemeClr val="tx1"/>
                </a:solidFill>
                <a:effectLst/>
                <a:latin typeface="+mn-lt"/>
                <a:ea typeface="+mn-ea"/>
                <a:cs typeface="+mn-cs"/>
              </a:rPr>
              <a:t> </a:t>
            </a:r>
          </a:p>
          <a:p>
            <a:r>
              <a:rPr lang="en-AU" sz="1200" b="1" kern="1200">
                <a:solidFill>
                  <a:schemeClr val="tx1"/>
                </a:solidFill>
                <a:effectLst/>
                <a:latin typeface="+mn-lt"/>
                <a:ea typeface="+mn-ea"/>
                <a:cs typeface="+mn-cs"/>
              </a:rPr>
              <a:t>Facilitator notes</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The 5 stages shown on this slide support teachers to develop their practices and skills.</a:t>
            </a:r>
          </a:p>
          <a:p>
            <a:r>
              <a:rPr lang="en-AU" sz="1200" kern="1200">
                <a:solidFill>
                  <a:schemeClr val="tx1"/>
                </a:solidFill>
                <a:effectLst/>
                <a:latin typeface="+mn-lt"/>
                <a:ea typeface="+mn-ea"/>
                <a:cs typeface="+mn-cs"/>
              </a:rPr>
              <a:t> </a:t>
            </a:r>
          </a:p>
          <a:p>
            <a:r>
              <a:rPr lang="en-AU" sz="1200" i="1" kern="1200">
                <a:solidFill>
                  <a:schemeClr val="tx1"/>
                </a:solidFill>
                <a:effectLst/>
                <a:latin typeface="+mn-lt"/>
                <a:ea typeface="+mn-ea"/>
                <a:cs typeface="+mn-cs"/>
              </a:rPr>
              <a:t>[Give participants time to read the slide.]</a:t>
            </a:r>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 </a:t>
            </a:r>
          </a:p>
          <a:p>
            <a:r>
              <a:rPr lang="en-AU" sz="1200" kern="120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a:solidFill>
                  <a:schemeClr val="tx1"/>
                </a:solidFill>
                <a:effectLst/>
                <a:latin typeface="+mn-lt"/>
                <a:ea typeface="+mn-ea"/>
                <a:cs typeface="+mn-cs"/>
              </a:rPr>
              <a:t> </a:t>
            </a:r>
          </a:p>
          <a:p>
            <a:r>
              <a:rPr lang="en-GB" sz="1200" i="1" kern="1200">
                <a:solidFill>
                  <a:schemeClr val="tx1"/>
                </a:solidFill>
                <a:effectLst/>
                <a:latin typeface="+mn-lt"/>
                <a:ea typeface="+mn-ea"/>
                <a:cs typeface="+mn-cs"/>
              </a:rPr>
              <a:t>[Outline any other support and/or mentoring available for participants following this session.]</a:t>
            </a:r>
            <a:endParaRPr lang="en-AU"/>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41246692-5CC9-EF40-2A4E-451CA8EB1C55}"/>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10000"/>
          </a:bodyPr>
          <a:lstStyle/>
          <a:p>
            <a:r>
              <a:rPr lang="en-AU" b="1"/>
              <a:t>Preparation </a:t>
            </a:r>
            <a:endParaRPr lang="en-AU"/>
          </a:p>
          <a:p>
            <a:pPr marL="0" indent="0">
              <a:buNone/>
            </a:pPr>
            <a:r>
              <a:rPr lang="en-AU"/>
              <a:t>Prepare to share your own experiences in relation to the questions on the slide. Being open about aspects of your own practice that you’ve refined, and what you still need to refine, will support participants to reflect and rehearse without feeling judged.</a:t>
            </a:r>
          </a:p>
          <a:p>
            <a:endParaRPr lang="en-AU"/>
          </a:p>
          <a:p>
            <a:r>
              <a:rPr lang="en-AU" b="1"/>
              <a:t>Facilitator notes</a:t>
            </a:r>
            <a:endParaRPr lang="en-AU"/>
          </a:p>
          <a:p>
            <a:r>
              <a:rPr lang="en-AU"/>
              <a:t>Before you work on refining your practice, we’ll review some information about voice control.</a:t>
            </a:r>
          </a:p>
          <a:p>
            <a:endParaRPr lang="en-AU"/>
          </a:p>
          <a:p>
            <a:r>
              <a:rPr lang="en-AU" i="1"/>
              <a:t>[ADVANCE THE PRESENTATION and give participants time to read the definitions.]</a:t>
            </a:r>
            <a:endParaRPr lang="en-AU"/>
          </a:p>
          <a:p>
            <a:endParaRPr lang="en-AU"/>
          </a:p>
          <a:p>
            <a:r>
              <a:rPr lang="en-US" noProof="0"/>
              <a:t>Voice control includes the tone, pitch, volume and pace you use to deliver instruction. Tone is the mood of your voice, pitch is how high or low your voice is, volume is how loud or quiet your voice is, and pace is the speed of your speech. Controlling your voice means moving between 2 registers – regular voice and assertive voice – for different purposes and to different effect. </a:t>
            </a:r>
          </a:p>
          <a:p>
            <a:endParaRPr lang="en-AU"/>
          </a:p>
          <a:p>
            <a:r>
              <a:rPr lang="en-AU" i="1"/>
              <a:t>[ADVANCE THE PRESENTATION to reveal the questions.] </a:t>
            </a:r>
          </a:p>
          <a:p>
            <a:endParaRPr lang="en-AU"/>
          </a:p>
          <a:p>
            <a:r>
              <a:rPr lang="en-AU" i="1"/>
              <a:t>[Give participants a minute to reflect individually then conduct a whole-group discussion.]</a:t>
            </a:r>
            <a:endParaRPr lang="en-AU"/>
          </a:p>
          <a:p>
            <a:endParaRPr lang="en-AU"/>
          </a:p>
          <a:p>
            <a:r>
              <a:rPr lang="en-AU" i="1"/>
              <a:t>[ADVANCE THE PRESENTATION to reveal the ‘Why do we use it?’ section. </a:t>
            </a:r>
            <a:r>
              <a:rPr lang="en-US" i="1" noProof="0"/>
              <a:t>Share the following points if they weren’t mentioned in the discussion:]</a:t>
            </a:r>
          </a:p>
          <a:p>
            <a:endParaRPr lang="en-US" noProof="0"/>
          </a:p>
          <a:p>
            <a:r>
              <a:rPr lang="en-US" noProof="0"/>
              <a:t>Effective voice control, along with body language, models and maintains a calm and measured approach to </a:t>
            </a:r>
            <a:r>
              <a:rPr lang="en-US" noProof="0" err="1"/>
              <a:t>behaviour</a:t>
            </a:r>
            <a:r>
              <a:rPr lang="en-US" noProof="0"/>
              <a:t> and contributes to a positive and inviting classroom culture.</a:t>
            </a:r>
            <a:endParaRPr lang="en-AU" noProof="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A7D80052-4BD6-5679-915F-778E868FC677}"/>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r>
              <a:rPr lang="en-AU" b="1"/>
              <a:t>Preparation</a:t>
            </a:r>
            <a:endParaRPr lang="en-AU"/>
          </a:p>
          <a:p>
            <a:pPr marL="228600" indent="-228600">
              <a:buAutoNum type="arabicPeriod"/>
            </a:pPr>
            <a:r>
              <a:rPr lang="en-AU"/>
              <a:t>Select at least one example of practice from the video on this slide to show participants. Here are time codes for each example:</a:t>
            </a:r>
          </a:p>
          <a:p>
            <a:pPr marL="467995" lvl="2" indent="-215900"/>
            <a:r>
              <a:rPr lang="en-US"/>
              <a:t>01:10 : lower primary </a:t>
            </a:r>
            <a:endParaRPr lang="en-US">
              <a:solidFill>
                <a:srgbClr val="444444"/>
              </a:solidFill>
            </a:endParaRPr>
          </a:p>
          <a:p>
            <a:pPr marL="467995" lvl="2" indent="-215900"/>
            <a:r>
              <a:rPr lang="en-US"/>
              <a:t>03:40 : upper secondary </a:t>
            </a:r>
            <a:endParaRPr lang="en-US">
              <a:solidFill>
                <a:srgbClr val="444444"/>
              </a:solidFill>
            </a:endParaRPr>
          </a:p>
          <a:p>
            <a:pPr marL="467995" lvl="2" indent="-215900"/>
            <a:r>
              <a:rPr lang="en-US"/>
              <a:t>07:33 : middle primary.</a:t>
            </a:r>
            <a:endParaRPr lang="en-AU"/>
          </a:p>
          <a:p>
            <a:pPr marL="171450" indent="-171450">
              <a:buAutoNum type="arabicPeriod"/>
            </a:pPr>
            <a:r>
              <a:rPr lang="en-AU"/>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a:t>
            </a:r>
          </a:p>
          <a:p>
            <a:pPr marL="171450" indent="-171450">
              <a:buAutoNum type="arabicPeriod"/>
            </a:pPr>
            <a:r>
              <a:rPr lang="en-AU"/>
              <a:t>Prepare to share a reflection on the video, being clear that your own practice is still a work in progress. Identify elements of your own practice that you wish to refine. This can help participants feel safe when rehearsing.</a:t>
            </a:r>
          </a:p>
          <a:p>
            <a:endParaRPr lang="en-AU"/>
          </a:p>
          <a:p>
            <a:r>
              <a:rPr lang="en-AU" b="1"/>
              <a:t>Facilitator notes</a:t>
            </a:r>
            <a:endParaRPr lang="en-AU"/>
          </a:p>
          <a:p>
            <a:r>
              <a:rPr lang="en-AU"/>
              <a:t>While this video depicts other Australian schools and classrooms, the principles of effective practice apply in every context. Therefore, there’s much we can learn from it.</a:t>
            </a:r>
          </a:p>
          <a:p>
            <a:endParaRPr lang="en-AU"/>
          </a:p>
          <a:p>
            <a:r>
              <a:rPr lang="en-AU" i="1"/>
              <a:t>[Mention any contextual factors in the video that might be distracting. Ask participants to focus on the teacher's words and actions rather than these.]</a:t>
            </a:r>
            <a:endParaRPr lang="en-AU"/>
          </a:p>
          <a:p>
            <a:endParaRPr lang="en-AU"/>
          </a:p>
          <a:p>
            <a:r>
              <a:rPr lang="en-AU" i="1"/>
              <a:t>[Play selected example(s) from the video.]</a:t>
            </a:r>
            <a:endParaRPr lang="en-AU"/>
          </a:p>
          <a:p>
            <a:endParaRPr lang="en-AU"/>
          </a:p>
          <a:p>
            <a:r>
              <a:rPr lang="en-AU" i="1"/>
              <a:t>[Share your own reflection from watching the video, including elements demonstrated in the video that you can work on to refine your practice.]</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469E0C14-3A8A-C3EB-6E92-DE5D3727E477}"/>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a:t>Facilitator notes</a:t>
            </a:r>
            <a:endParaRPr lang="en-AU"/>
          </a:p>
          <a:p>
            <a:r>
              <a:rPr lang="en-AU" i="1"/>
              <a:t>[Prompt participants to review the elements for success and then give them 5 minutes to share responses to the 2 reflection questions with a partner.]</a:t>
            </a:r>
            <a:endParaRPr lang="en-AU"/>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623958CA-D7F4-5A7C-CFAB-D577D2633F54}"/>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endParaRPr lang="en-AU"/>
          </a:p>
          <a:p>
            <a:r>
              <a:rPr lang="en-AU" i="0"/>
              <a:t>Slides 11 and 12 can be used if you want to include further modelling and rehearsal in your session. If you prefer not to include further modelling and rehearsal, skip to slide 13.</a:t>
            </a:r>
          </a:p>
          <a:p>
            <a:endParaRPr lang="en-AU"/>
          </a:p>
          <a:p>
            <a:pPr marL="228600" indent="-228600">
              <a:buFont typeface="+mj-lt"/>
              <a:buAutoNum type="arabicPeriod"/>
            </a:pPr>
            <a:r>
              <a:rPr lang="en-AU"/>
              <a:t>You'll need a member of staff to model rehearsal with you during this activity. You’ll model rehearsing while the other observes and provides feedback. Write a simple plan and script for one of the scenarios on this slide prior to the session. This will mean that you have an example of a plan and script to show participants. </a:t>
            </a:r>
          </a:p>
          <a:p>
            <a:pPr marL="228600" indent="-228600">
              <a:buFont typeface="+mj-lt"/>
              <a:buAutoNum type="arabicPeriod"/>
            </a:pPr>
            <a:r>
              <a:rPr lang="en-AU"/>
              <a:t>Ensure all participants can see a digital or hard copy version of your plan and script. </a:t>
            </a:r>
          </a:p>
          <a:p>
            <a:endParaRPr lang="en-AU"/>
          </a:p>
          <a:p>
            <a:r>
              <a:rPr lang="en-AU" b="1"/>
              <a:t>Facilitator notes</a:t>
            </a:r>
            <a:endParaRPr lang="en-AU"/>
          </a:p>
          <a:p>
            <a:r>
              <a:rPr lang="en-US"/>
              <a:t>You’re going to plan and script before you rehearse. A simple plan and script comprises a few notes that detail, in sequence, what you'll do and say. Writing this out helps us refine exact actions and language and increases our confidence when rehearsing in front of each other.</a:t>
            </a:r>
            <a:endParaRPr lang="en-AU"/>
          </a:p>
          <a:p>
            <a:endParaRPr lang="en-AU"/>
          </a:p>
          <a:p>
            <a:r>
              <a:rPr lang="en-AU" i="1"/>
              <a:t>[Show your plan and script, zooming in on relevant sections, to point out the actions you planned and language you scripted.]</a:t>
            </a:r>
            <a:endParaRPr lang="en-AU"/>
          </a:p>
          <a:p>
            <a:endParaRPr lang="en-AU"/>
          </a:p>
          <a:p>
            <a:r>
              <a:rPr lang="en-AU"/>
              <a:t>Once you’ve followed the instructions, share your plan and script with your partner, and explain your decisions for what you'll do and say.</a:t>
            </a:r>
          </a:p>
          <a:p>
            <a:endParaRPr lang="en-AU"/>
          </a:p>
          <a:p>
            <a:r>
              <a:rPr lang="en-US" i="1"/>
              <a:t>[Give participants a few minutes to note down a simple plan and script, and to share them with their partner.]</a:t>
            </a:r>
            <a:br>
              <a:rPr lang="en-US" i="1"/>
            </a:br>
            <a:br>
              <a:rPr lang="en-US" i="1"/>
            </a:br>
            <a:r>
              <a:rPr lang="en-US" i="1"/>
              <a:t>[Move from group to group, offering support and feedback.]</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7" name="Slide Image Placeholder 6">
            <a:extLst>
              <a:ext uri="{FF2B5EF4-FFF2-40B4-BE49-F238E27FC236}">
                <a16:creationId xmlns:a16="http://schemas.microsoft.com/office/drawing/2014/main" id="{9048E47F-5C7C-CAEC-0CB1-B3DEE04B958C}"/>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r>
              <a:rPr lang="en-AU" b="1"/>
              <a:t>Preparation</a:t>
            </a:r>
            <a:endParaRPr lang="en-AU"/>
          </a:p>
          <a:p>
            <a:r>
              <a:rPr lang="en-AU" i="0"/>
              <a:t>Slides 11 and 12 can be used if you want to include further modelling and rehearsal in your session. If you prefer not to include further modelling and rehearsal, skip to slide 13.</a:t>
            </a:r>
          </a:p>
          <a:p>
            <a:endParaRPr lang="en-AU"/>
          </a:p>
          <a:p>
            <a:pPr marL="228600" indent="-228600">
              <a:buFont typeface="+mj-lt"/>
              <a:buAutoNum type="arabicPeriod"/>
            </a:pPr>
            <a:r>
              <a:rPr lang="en-AU"/>
              <a:t>Prepare to model rehearsing and receiving feedback from the other staff member, referring to the steps in the facilitator notes and plan and script prepared. </a:t>
            </a:r>
            <a:r>
              <a:rPr lang="en-AU" sz="1200" kern="1200">
                <a:solidFill>
                  <a:schemeClr val="tx1"/>
                </a:solidFill>
                <a:effectLst/>
                <a:latin typeface="+mn-lt"/>
                <a:ea typeface="+mn-ea"/>
                <a:cs typeface="+mn-cs"/>
              </a:rPr>
              <a:t>When modelling the rehearsal, demonstrate how one person takes the role of the teacher and the other takes the role of the student. </a:t>
            </a:r>
            <a:endParaRPr lang="en-AU"/>
          </a:p>
          <a:p>
            <a:pPr marL="228600" indent="-228600">
              <a:buFont typeface="+mj-lt"/>
              <a:buAutoNum type="arabicPeriod"/>
            </a:pPr>
            <a:r>
              <a:rPr lang="en-AU"/>
              <a:t>When participants observe their partner rehearsing, they’ll tick the checklist in section 2.1 of Chapter 20 of the handbook. Consider whether they’ll do this digitally or whether you need to print copies of the checklist for participants to use.</a:t>
            </a:r>
          </a:p>
          <a:p>
            <a:endParaRPr lang="en-AU"/>
          </a:p>
          <a:p>
            <a:r>
              <a:rPr lang="en-AU" b="1"/>
              <a:t>Facilitator notes</a:t>
            </a:r>
            <a:endParaRPr lang="en-AU"/>
          </a:p>
          <a:p>
            <a:r>
              <a:rPr lang="en-AU"/>
              <a:t>I'm going to model rehearsal and then you’ll take turns to rehearse your plan and script with a partner. </a:t>
            </a:r>
          </a:p>
          <a:p>
            <a:endParaRPr lang="en-AU"/>
          </a:p>
          <a:p>
            <a:r>
              <a:rPr lang="en-AU"/>
              <a:t>The first 2 sentences on this slide are for when you provide feedback. </a:t>
            </a:r>
            <a:r>
              <a:rPr lang="en-AU" b="0"/>
              <a:t>Always</a:t>
            </a:r>
            <a:r>
              <a:rPr lang="en-AU"/>
              <a:t> refer to the elements for success, which are in section 2.1 of Chapter 20 of the handbook. Start with what you saw and heard, referring to the elements that you observed. Then continue with ‘I didn’t see/hear you … ’ and refer to the elements that can be added or refined.</a:t>
            </a:r>
          </a:p>
          <a:p>
            <a:endParaRPr lang="en-AU"/>
          </a:p>
          <a:p>
            <a:r>
              <a:rPr lang="en-AU" i="1"/>
              <a:t>[Model your rehearsal while the member of staff acts as the student and uses the checklist to record what they see and don’t see you doing. Then ask the member of staff to provide feedback using the sentence starters. If you have time, you can repeat the rehearsal incorporating the feedback provided.]</a:t>
            </a:r>
            <a:endParaRPr lang="en-AU"/>
          </a:p>
          <a:p>
            <a:endParaRPr lang="en-AU"/>
          </a:p>
          <a:p>
            <a:r>
              <a:rPr lang="en-AU" i="1"/>
              <a:t>[Invite questions or feedback on your demonstration of rehearsal.]</a:t>
            </a:r>
            <a:endParaRPr lang="en-AU"/>
          </a:p>
          <a:p>
            <a:endParaRPr lang="en-AU"/>
          </a:p>
          <a:p>
            <a:r>
              <a:rPr lang="en-AU" i="1"/>
              <a:t>[Before sending participants to their rehearsal areas, inform them of their expected return time. Each individual’s rehearsal should take around 5 minutes.]</a:t>
            </a:r>
            <a:endParaRPr lang="en-AU"/>
          </a:p>
          <a:p>
            <a:endParaRPr lang="en-AU"/>
          </a:p>
          <a:p>
            <a:r>
              <a:rPr lang="en-AU" i="1"/>
              <a:t>[While people are rehearsing, observe as many people as possible. If time is available, you can encourage them to re-rehearse so that their refined practice becomes automatic.]</a:t>
            </a:r>
            <a:endParaRPr lang="en-AU"/>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4543A0F8-38DE-4735-A5F6-8E1DEEA52AED}"/>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lnSpcReduction="10000"/>
          </a:bodyPr>
          <a:lstStyle/>
          <a:p>
            <a:r>
              <a:rPr lang="en-AU" b="1"/>
              <a:t>Preparation</a:t>
            </a:r>
            <a:endParaRPr lang="en-US"/>
          </a:p>
          <a:p>
            <a:pPr marL="228600" indent="-228600">
              <a:buAutoNum type="arabicPeriod"/>
            </a:pPr>
            <a:r>
              <a:rPr lang="en-AU"/>
              <a:t>Outline to participants the follow-up support available after the session, and when participants practise voice control in their classrooms. For example, you can tell them:</a:t>
            </a:r>
            <a:endParaRPr lang="en-US"/>
          </a:p>
          <a:p>
            <a:pPr marL="467995" marR="0" lvl="2" indent="-215900" algn="l" defTabSz="914400" rtl="0" eaLnBrk="1" fontAlgn="auto" latinLnBrk="0" hangingPunct="1">
              <a:lnSpc>
                <a:spcPct val="120000"/>
              </a:lnSpc>
              <a:spcBef>
                <a:spcPts val="0"/>
              </a:spcBef>
              <a:spcAft>
                <a:spcPts val="0"/>
              </a:spcAft>
              <a:buClrTx/>
              <a:buSzTx/>
              <a:buFont typeface="+mj-lt"/>
              <a:buAutoNum type="alphaLcParenR"/>
              <a:tabLst/>
              <a:defRPr/>
            </a:pPr>
            <a:r>
              <a:rPr lang="en-AU"/>
              <a:t>Who can observe, mentioning AERO’s classroom management observation tool: </a:t>
            </a:r>
            <a:r>
              <a:rPr lang="en-AU" sz="1200" u="sng" kern="1200">
                <a:solidFill>
                  <a:schemeClr val="tx1"/>
                </a:solidFill>
                <a:effectLst/>
                <a:latin typeface="+mn-lt"/>
                <a:ea typeface="+mn-ea"/>
                <a:cs typeface="+mn-cs"/>
                <a:hlinkClick r:id="rId3"/>
              </a:rPr>
              <a:t>https://www.edresearch.edu.au/guides-resources/practice-resources/voice-control-classroom-management-observation-tool</a:t>
            </a:r>
            <a:r>
              <a:rPr lang="en-AU" sz="1200" u="sng" kern="1200">
                <a:solidFill>
                  <a:schemeClr val="tx1"/>
                </a:solidFill>
                <a:effectLst/>
                <a:latin typeface="+mn-lt"/>
                <a:ea typeface="+mn-ea"/>
                <a:cs typeface="+mn-cs"/>
              </a:rPr>
              <a:t>.</a:t>
            </a:r>
            <a:endParaRPr lang="en-US">
              <a:solidFill>
                <a:srgbClr val="010101"/>
              </a:solidFill>
              <a:highlight>
                <a:srgbClr val="FFFF00"/>
              </a:highlight>
            </a:endParaRPr>
          </a:p>
          <a:p>
            <a:pPr marL="467995" lvl="2" indent="-215900"/>
            <a:r>
              <a:rPr lang="en-AU"/>
              <a:t>Who they can talk to and seek advice from. </a:t>
            </a:r>
            <a:endParaRPr lang="en-US"/>
          </a:p>
          <a:p>
            <a:pPr marL="467995" lvl="2" indent="-215900"/>
            <a:r>
              <a:rPr lang="en-AU"/>
              <a:t>About the checklists in the handbook and AERO’s video examples of practice: </a:t>
            </a:r>
            <a:r>
              <a:rPr lang="en-AU">
                <a:hlinkClick r:id="rId4"/>
              </a:rPr>
              <a:t>https://www.edresearch.edu.au/guides-resources/videos/voice-control-classroom-management-skill</a:t>
            </a:r>
            <a:r>
              <a:rPr lang="en-AU"/>
              <a:t>.</a:t>
            </a:r>
            <a:endParaRPr lang="en-US"/>
          </a:p>
          <a:p>
            <a:pPr marL="228600" indent="-228600">
              <a:buFont typeface="+mj-lt"/>
              <a:buAutoNum type="arabicPeriod"/>
            </a:pPr>
            <a:r>
              <a:rPr lang="en-AU"/>
              <a:t>To guide future sessions and identify additional support needs, prepare ways to collect participants' responses to the questions on this slide (anonymously, if preferred), such as sticky notes or an online survey. </a:t>
            </a:r>
            <a:endParaRPr lang="en-US"/>
          </a:p>
          <a:p>
            <a:pPr marL="228600" indent="-228600">
              <a:buFont typeface="+mj-lt"/>
              <a:buAutoNum type="arabicPeriod"/>
            </a:pPr>
            <a:r>
              <a:rPr lang="en-AU"/>
              <a:t>Prepare an email, to be sent after the session, reminding participants of the support available to them, including hyperlinks to relevant resources.</a:t>
            </a:r>
            <a:endParaRPr lang="en-US"/>
          </a:p>
          <a:p>
            <a:pPr>
              <a:buNone/>
            </a:pPr>
            <a:endParaRPr lang="en-US"/>
          </a:p>
          <a:p>
            <a:pPr>
              <a:buNone/>
            </a:pPr>
            <a:r>
              <a:rPr lang="en-AU" b="1"/>
              <a:t>Facilitator notes</a:t>
            </a:r>
            <a:endParaRPr lang="en-US"/>
          </a:p>
          <a:p>
            <a:pPr>
              <a:buNone/>
            </a:pPr>
            <a:r>
              <a:rPr lang="en-US" i="1"/>
              <a:t>[Remind participants of the support available to them after the session as they continue to develop their voice control.]</a:t>
            </a:r>
          </a:p>
          <a:p>
            <a:pPr>
              <a:buNone/>
            </a:pPr>
            <a:endParaRPr lang="en-US"/>
          </a:p>
          <a:p>
            <a:pPr>
              <a:buNone/>
            </a:pPr>
            <a:r>
              <a:rPr lang="en-AU" i="1"/>
              <a:t>[Give participants a few minutes to discuss the reflection questions. Then invite participants to share learning with the whole group.]</a:t>
            </a:r>
            <a:endParaRPr lang="en-US"/>
          </a:p>
          <a:p>
            <a:pPr>
              <a:buNone/>
            </a:pPr>
            <a:endParaRPr lang="en-AU" i="1"/>
          </a:p>
          <a:p>
            <a:pPr marL="0" indent="0">
              <a:buFont typeface="+mj-lt"/>
              <a:buNone/>
            </a:pPr>
            <a:r>
              <a:rPr lang="en-AU" i="1"/>
              <a:t>[Wrap up and thank participants for attending the session.]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EFD648FD-B778-C1CA-2106-FCD69F7C335D}"/>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58880D28-36F7-8AA9-6353-3103F22813A0}"/>
              </a:ext>
            </a:extLst>
          </p:cNvPr>
          <p:cNvSpPr>
            <a:spLocks noGrp="1" noRot="1" noChangeAspect="1"/>
          </p:cNvSpPr>
          <p:nvPr>
            <p:ph type="sldImg"/>
          </p:nvPr>
        </p:nvSpPr>
        <p:spPr>
          <a:xfrm>
            <a:off x="777875" y="314325"/>
            <a:ext cx="5759450" cy="3240088"/>
          </a:xfrm>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68370277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dirty="0"/>
              <a:t>Click to edit Master title style</a:t>
            </a:r>
            <a:endParaRPr lang="en-AU" noProof="0" dirty="0"/>
          </a:p>
        </p:txBody>
      </p:sp>
    </p:spTree>
    <p:extLst>
      <p:ext uri="{BB962C8B-B14F-4D97-AF65-F5344CB8AC3E}">
        <p14:creationId xmlns:p14="http://schemas.microsoft.com/office/powerpoint/2010/main" val="194448867"/>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dirty="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dirty="0"/>
              <a:t>Click to add title</a:t>
            </a:r>
          </a:p>
        </p:txBody>
      </p:sp>
    </p:spTree>
    <p:extLst>
      <p:ext uri="{BB962C8B-B14F-4D97-AF65-F5344CB8AC3E}">
        <p14:creationId xmlns:p14="http://schemas.microsoft.com/office/powerpoint/2010/main" val="298815879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dirty="0"/>
              <a:t>Click icon to add picture</a:t>
            </a:r>
            <a:endParaRPr lang="en-AU" noProof="0" dirty="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dirty="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AU" noProof="0" dirty="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AU" noProof="0" dirty="0"/>
          </a:p>
        </p:txBody>
      </p:sp>
    </p:spTree>
    <p:extLst>
      <p:ext uri="{BB962C8B-B14F-4D97-AF65-F5344CB8AC3E}">
        <p14:creationId xmlns:p14="http://schemas.microsoft.com/office/powerpoint/2010/main" val="111108911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dirty="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AU" noProof="0" dirty="0"/>
          </a:p>
        </p:txBody>
      </p:sp>
    </p:spTree>
    <p:extLst>
      <p:ext uri="{BB962C8B-B14F-4D97-AF65-F5344CB8AC3E}">
        <p14:creationId xmlns:p14="http://schemas.microsoft.com/office/powerpoint/2010/main" val="304176909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dirty="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AU" noProof="0" dirty="0"/>
          </a:p>
        </p:txBody>
      </p:sp>
    </p:spTree>
    <p:extLst>
      <p:ext uri="{BB962C8B-B14F-4D97-AF65-F5344CB8AC3E}">
        <p14:creationId xmlns:p14="http://schemas.microsoft.com/office/powerpoint/2010/main" val="282028156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dirty="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dirty="0"/>
              <a:t>Click to edit Master text styles</a:t>
            </a:r>
          </a:p>
          <a:p>
            <a:pPr lvl="1"/>
            <a:r>
              <a:rPr lang="en-US" noProof="0" dirty="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dirty="0"/>
              <a:t>Click to edit Master text styles</a:t>
            </a:r>
          </a:p>
          <a:p>
            <a:pPr lvl="1"/>
            <a:r>
              <a:rPr lang="en-US" noProof="0" dirty="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dirty="0"/>
              <a:t>Click to edit Master text styles</a:t>
            </a:r>
          </a:p>
          <a:p>
            <a:pPr lvl="1"/>
            <a:r>
              <a:rPr lang="en-US" noProof="0" dirty="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dirty="0"/>
              <a:t>Click to edit Master text styles</a:t>
            </a:r>
          </a:p>
          <a:p>
            <a:pPr lvl="1"/>
            <a:r>
              <a:rPr lang="en-US" noProof="0" dirty="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dirty="0"/>
              <a:t>Click to edit Master text styles</a:t>
            </a:r>
          </a:p>
          <a:p>
            <a:pPr lvl="1"/>
            <a:r>
              <a:rPr lang="en-US" noProof="0" dirty="0"/>
              <a:t>Second level</a:t>
            </a:r>
          </a:p>
        </p:txBody>
      </p:sp>
    </p:spTree>
    <p:extLst>
      <p:ext uri="{BB962C8B-B14F-4D97-AF65-F5344CB8AC3E}">
        <p14:creationId xmlns:p14="http://schemas.microsoft.com/office/powerpoint/2010/main" val="96525824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37338469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52536338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95085393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9104990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86297466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04152029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313939638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173525875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dirty="0"/>
              <a:t>Click icon to add picture</a:t>
            </a:r>
            <a:endParaRPr lang="en-AU" noProof="0" dirty="0"/>
          </a:p>
        </p:txBody>
      </p:sp>
    </p:spTree>
    <p:extLst>
      <p:ext uri="{BB962C8B-B14F-4D97-AF65-F5344CB8AC3E}">
        <p14:creationId xmlns:p14="http://schemas.microsoft.com/office/powerpoint/2010/main" val="231225813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1680320"/>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413263724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956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dirty="0"/>
              <a:t>Body copy</a:t>
            </a:r>
          </a:p>
          <a:p>
            <a:pPr lvl="1"/>
            <a:r>
              <a:rPr lang="en-AU" noProof="0" dirty="0"/>
              <a:t>Heading 2</a:t>
            </a:r>
          </a:p>
          <a:p>
            <a:pPr lvl="2"/>
            <a:r>
              <a:rPr lang="en-AU" noProof="0" dirty="0"/>
              <a:t>Bullet 2</a:t>
            </a:r>
          </a:p>
          <a:p>
            <a:pPr lvl="3"/>
            <a:r>
              <a:rPr lang="en-AU" noProof="0" dirty="0"/>
              <a:t>Bullet 2</a:t>
            </a:r>
          </a:p>
          <a:p>
            <a:pPr lvl="4"/>
            <a:r>
              <a:rPr lang="en-AU" noProof="0" dirty="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dirty="0"/>
              <a:t>Click to edit Master title style</a:t>
            </a:r>
            <a:endParaRPr lang="en-AU" noProof="0" dirty="0"/>
          </a:p>
        </p:txBody>
      </p:sp>
    </p:spTree>
    <p:extLst>
      <p:ext uri="{BB962C8B-B14F-4D97-AF65-F5344CB8AC3E}">
        <p14:creationId xmlns:p14="http://schemas.microsoft.com/office/powerpoint/2010/main" val="3346389495"/>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userDrawn="1">
          <p15:clr>
            <a:srgbClr val="F26B43"/>
          </p15:clr>
        </p15:guide>
        <p15:guide id="8"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teaching-a-class-gm911026546-250870639"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ideo" Target="https://www.youtube.com/embed/oAH_bXM7i1s?feature=oembed" TargetMode="External"/><Relationship Id="rId5" Type="http://schemas.openxmlformats.org/officeDocument/2006/relationships/hyperlink" Target="https://www.edresearch.edu.au/guides-resources/videos/voice-control-classroom-management-skill" TargetMode="Externa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3229" y="479195"/>
            <a:ext cx="10043688" cy="2120068"/>
          </a:xfrm>
        </p:spPr>
        <p:txBody>
          <a:bodyPr wrap="square">
            <a:spAutoFit/>
          </a:bodyPr>
          <a:lstStyle/>
          <a:p>
            <a:pPr>
              <a:lnSpc>
                <a:spcPct val="120000"/>
              </a:lnSpc>
            </a:pPr>
            <a:r>
              <a:rPr lang="en-AU" sz="2800" noProof="0" dirty="0">
                <a:solidFill>
                  <a:schemeClr val="bg1"/>
                </a:solidFill>
                <a:latin typeface="+mj-lt"/>
                <a:ea typeface="Lato Bold"/>
                <a:cs typeface="Lato Bold"/>
              </a:rPr>
              <a:t>Before using this slide deck, please read AERO's practice resource, </a:t>
            </a:r>
            <a:r>
              <a:rPr lang="en-AU" sz="2800" b="1" u="sng" noProof="0"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A </a:t>
            </a:r>
            <a:r>
              <a:rPr lang="en-AU" b="1" u="sng" noProof="0"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Whole-School</a:t>
            </a:r>
            <a:r>
              <a:rPr lang="en-AU" sz="2800" b="1" u="sng" noProof="0" dirty="0">
                <a:solidFill>
                  <a:schemeClr val="bg1"/>
                </a:solidFill>
                <a:latin typeface="+mj-lt"/>
                <a:ea typeface="Lato Bold"/>
                <a:cs typeface="Lato Bold"/>
                <a:hlinkClick r:id="rId3">
                  <a:extLst>
                    <a:ext uri="{A12FA001-AC4F-418D-AE19-62706E023703}">
                      <ahyp:hlinkClr xmlns:ahyp="http://schemas.microsoft.com/office/drawing/2018/hyperlinkcolor" val="tx"/>
                    </a:ext>
                  </a:extLst>
                </a:hlinkClick>
              </a:rPr>
              <a:t> Approach to Classroom Management: Facilitation Guide</a:t>
            </a:r>
            <a:r>
              <a:rPr lang="en-AU" sz="2800" noProof="0" dirty="0">
                <a:solidFill>
                  <a:schemeClr val="bg1"/>
                </a:solidFill>
                <a:latin typeface="+mj-lt"/>
                <a:ea typeface="Lato Bold"/>
                <a:cs typeface="Lato Bold"/>
              </a:rPr>
              <a:t>, and follow the instructions for preparing this slide deck.</a:t>
            </a:r>
            <a:endParaRPr lang="en-AU" noProof="0" dirty="0">
              <a:solidFill>
                <a:schemeClr val="bg1"/>
              </a:solidFill>
              <a:ea typeface="Lato Bold"/>
              <a:cs typeface="Lato Bold"/>
            </a:endParaRPr>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5000" y="620713"/>
            <a:ext cx="10515600" cy="5562373"/>
          </a:xfrm>
        </p:spPr>
        <p:txBody>
          <a:bodyPr>
            <a:normAutofit/>
          </a:bodyPr>
          <a:lstStyle/>
          <a:p>
            <a:r>
              <a:rPr lang="en-AU" noProof="0">
                <a:latin typeface="Montserrat"/>
              </a:rPr>
              <a:t>Voice control: </a:t>
            </a:r>
            <a:br>
              <a:rPr lang="en-AU" noProof="0"/>
            </a:br>
            <a:r>
              <a:rPr lang="en-AU" noProof="0">
                <a:latin typeface="Montserrat"/>
              </a:rPr>
              <a:t>Developing practice</a:t>
            </a:r>
            <a:endParaRPr lang="en-AU" noProof="0"/>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a:xfrm>
            <a:off x="631595" y="403210"/>
            <a:ext cx="10922000" cy="760567"/>
          </a:xfrm>
        </p:spPr>
        <p:txBody>
          <a:bodyPr/>
          <a:lstStyle/>
          <a:p>
            <a:r>
              <a:rPr lang="en-AU" noProof="0"/>
              <a:t>Acknowledgement of Country</a:t>
            </a:r>
          </a:p>
        </p:txBody>
      </p:sp>
      <p:sp>
        <p:nvSpPr>
          <p:cNvPr id="6" name="Text Placeholder 5">
            <a:extLst>
              <a:ext uri="{FF2B5EF4-FFF2-40B4-BE49-F238E27FC236}">
                <a16:creationId xmlns:a16="http://schemas.microsoft.com/office/drawing/2014/main" id="{E077EFB6-17DE-17D5-AC1A-1A85A12A950E}"/>
              </a:ext>
            </a:extLst>
          </p:cNvPr>
          <p:cNvSpPr>
            <a:spLocks noGrp="1"/>
          </p:cNvSpPr>
          <p:nvPr>
            <p:ph type="body" sz="quarter" idx="14"/>
          </p:nvPr>
        </p:nvSpPr>
        <p:spPr/>
        <p:txBody>
          <a:bodyPr/>
          <a:lstStyle/>
          <a:p>
            <a:endParaRPr lang="en-AU" noProof="0"/>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EC4362E-863B-515B-7560-017F81D48ECB}"/>
              </a:ext>
              <a:ext uri="{C183D7F6-B498-43B3-948B-1728B52AA6E4}">
                <adec:decorative xmlns:adec="http://schemas.microsoft.com/office/drawing/2017/decorative" val="1"/>
              </a:ext>
            </a:extLst>
          </p:cNvPr>
          <p:cNvPicPr>
            <a:picLocks noChangeAspect="1"/>
          </p:cNvPicPr>
          <p:nvPr/>
        </p:nvPicPr>
        <p:blipFill>
          <a:blip r:embed="rId3"/>
          <a:srcRect l="16951" r="21395"/>
          <a:stretch>
            <a:fillRect/>
          </a:stretch>
        </p:blipFill>
        <p:spPr>
          <a:xfrm>
            <a:off x="5849566" y="0"/>
            <a:ext cx="6342434" cy="6858000"/>
          </a:xfrm>
          <a:prstGeom prst="rect">
            <a:avLst/>
          </a:prstGeom>
        </p:spPr>
      </p:pic>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p:txBody>
          <a:bodyPr/>
          <a:lstStyle/>
          <a:p>
            <a:r>
              <a:rPr lang="en-AU" noProof="0"/>
              <a:t>Purpose of this session</a:t>
            </a:r>
          </a:p>
        </p:txBody>
      </p:sp>
      <p:sp>
        <p:nvSpPr>
          <p:cNvPr id="7" name="Text Placeholder 6">
            <a:extLst>
              <a:ext uri="{FF2B5EF4-FFF2-40B4-BE49-F238E27FC236}">
                <a16:creationId xmlns:a16="http://schemas.microsoft.com/office/drawing/2014/main" id="{04142557-CD6A-3E9C-52B2-FA7956BBBB05}"/>
              </a:ext>
            </a:extLst>
          </p:cNvPr>
          <p:cNvSpPr>
            <a:spLocks noGrp="1"/>
          </p:cNvSpPr>
          <p:nvPr>
            <p:ph type="body" sz="quarter" idx="12"/>
          </p:nvPr>
        </p:nvSpPr>
        <p:spPr/>
        <p:txBody>
          <a:bodyPr vert="horz" lIns="91440" tIns="45720" rIns="91440" bIns="45720" rtlCol="0" anchor="t">
            <a:normAutofit/>
          </a:bodyPr>
          <a:lstStyle/>
          <a:p>
            <a:r>
              <a:rPr lang="en-AU" noProof="0">
                <a:latin typeface="Montserrat"/>
              </a:rPr>
              <a:t>To develop your understanding and use of voice control.</a:t>
            </a:r>
          </a:p>
        </p:txBody>
      </p:sp>
      <p:sp>
        <p:nvSpPr>
          <p:cNvPr id="8" name="Text Placeholder 7">
            <a:extLst>
              <a:ext uri="{FF2B5EF4-FFF2-40B4-BE49-F238E27FC236}">
                <a16:creationId xmlns:a16="http://schemas.microsoft.com/office/drawing/2014/main" id="{25E0376A-EAA7-20B8-540E-CB01D20F234D}"/>
              </a:ext>
              <a:ext uri="{C183D7F6-B498-43B3-948B-1728B52AA6E4}">
                <adec:decorative xmlns:adec="http://schemas.microsoft.com/office/drawing/2017/decorative" val="1"/>
              </a:ext>
            </a:extLst>
          </p:cNvPr>
          <p:cNvSpPr>
            <a:spLocks noGrp="1"/>
          </p:cNvSpPr>
          <p:nvPr>
            <p:ph type="body" sz="quarter" idx="13"/>
          </p:nvPr>
        </p:nvSpPr>
        <p:spPr/>
        <p:txBody>
          <a:bodyPr/>
          <a:lstStyle/>
          <a:p>
            <a:r>
              <a:rPr lang="en-AU" noProof="0">
                <a:solidFill>
                  <a:schemeClr val="bg1"/>
                </a:solidFill>
                <a:hlinkClick r:id="rId4"/>
              </a:rPr>
              <a:t>Image credit: iStock.com/</a:t>
            </a:r>
            <a:r>
              <a:rPr lang="en-AU" noProof="0" err="1">
                <a:solidFill>
                  <a:schemeClr val="bg1"/>
                </a:solidFill>
                <a:hlinkClick r:id="rId4"/>
              </a:rPr>
              <a:t>SolStock</a:t>
            </a:r>
            <a:endParaRPr lang="en-AU" noProof="0">
              <a:solidFill>
                <a:schemeClr val="bg1"/>
              </a:solidFill>
            </a:endParaRPr>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p:txBody>
          <a:bodyPr>
            <a:normAutofit/>
          </a:bodyPr>
          <a:lstStyle/>
          <a:p>
            <a:r>
              <a:rPr lang="en-AU" noProof="0"/>
              <a:t>Australian Professional Standards for Teachers</a:t>
            </a:r>
          </a:p>
        </p:txBody>
      </p:sp>
      <p:sp>
        <p:nvSpPr>
          <p:cNvPr id="2" name="Text Placeholder 1">
            <a:extLst>
              <a:ext uri="{FF2B5EF4-FFF2-40B4-BE49-F238E27FC236}">
                <a16:creationId xmlns:a16="http://schemas.microsoft.com/office/drawing/2014/main" id="{6CADEB1B-9DB8-5C27-F584-1D41C1103255}"/>
              </a:ext>
            </a:extLst>
          </p:cNvPr>
          <p:cNvSpPr>
            <a:spLocks noGrp="1"/>
          </p:cNvSpPr>
          <p:nvPr>
            <p:ph type="body" sz="quarter" idx="10"/>
          </p:nvPr>
        </p:nvSpPr>
        <p:spPr>
          <a:xfrm>
            <a:off x="631825" y="1449388"/>
            <a:ext cx="10922000" cy="4763484"/>
          </a:xfrm>
        </p:spPr>
        <p:txBody>
          <a:bodyPr/>
          <a:lstStyle/>
          <a:p>
            <a:r>
              <a:rPr lang="en-AU" noProof="0"/>
              <a:t>This professional learning aligns with the following focus areas:</a:t>
            </a:r>
          </a:p>
          <a:p>
            <a:pPr lvl="2"/>
            <a:r>
              <a:rPr lang="en-AU" noProof="0"/>
              <a:t>Create and maintain supportive and safe learning environments (APST 4)</a:t>
            </a:r>
          </a:p>
          <a:p>
            <a:pPr lvl="3"/>
            <a:r>
              <a:rPr lang="en-AU" noProof="0"/>
              <a:t>support student participation (APST 4.1)</a:t>
            </a:r>
          </a:p>
          <a:p>
            <a:pPr lvl="3"/>
            <a:r>
              <a:rPr lang="en-AU" noProof="0"/>
              <a:t>manage classroom activities (APST 4.2)</a:t>
            </a:r>
          </a:p>
          <a:p>
            <a:pPr lvl="3"/>
            <a:r>
              <a:rPr lang="en-AU" noProof="0"/>
              <a:t>manage challenging behaviour (APST 4.3)</a:t>
            </a:r>
          </a:p>
          <a:p>
            <a:pPr lvl="3"/>
            <a:r>
              <a:rPr lang="en-AU" noProof="0"/>
              <a:t>maintain student safety (APST 4.4)</a:t>
            </a:r>
          </a:p>
          <a:p>
            <a:pPr lvl="2"/>
            <a:r>
              <a:rPr lang="en-AU" noProof="0"/>
              <a:t>Engage in professional learning (APST 6)</a:t>
            </a:r>
          </a:p>
          <a:p>
            <a:pPr lvl="3"/>
            <a:r>
              <a:rPr lang="en-AU" noProof="0"/>
              <a:t>engage in professional learning and improve practice (APST 6.2)</a:t>
            </a:r>
          </a:p>
          <a:p>
            <a:pPr lvl="3"/>
            <a:r>
              <a:rPr lang="en-AU" noProof="0"/>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p:txBody>
          <a:bodyPr>
            <a:normAutofit/>
          </a:bodyPr>
          <a:lstStyle/>
          <a:p>
            <a:r>
              <a:rPr lang="en-AU" noProof="0">
                <a:latin typeface="Montserrat"/>
              </a:rPr>
              <a:t>Developing practice and skills</a:t>
            </a:r>
          </a:p>
        </p:txBody>
      </p:sp>
      <p:sp>
        <p:nvSpPr>
          <p:cNvPr id="2" name="Text Placeholder 1">
            <a:extLst>
              <a:ext uri="{FF2B5EF4-FFF2-40B4-BE49-F238E27FC236}">
                <a16:creationId xmlns:a16="http://schemas.microsoft.com/office/drawing/2014/main" id="{DBFEC965-7FFC-F1DB-62DC-884CADB6AF0A}"/>
              </a:ext>
            </a:extLst>
          </p:cNvPr>
          <p:cNvSpPr>
            <a:spLocks noGrp="1"/>
          </p:cNvSpPr>
          <p:nvPr>
            <p:ph type="body" sz="quarter" idx="10"/>
          </p:nvPr>
        </p:nvSpPr>
        <p:spPr/>
        <p:txBody>
          <a:bodyPr/>
          <a:lstStyle/>
          <a:p>
            <a:pPr lvl="1"/>
            <a:r>
              <a:rPr lang="en-AU" noProof="0"/>
              <a:t>Build knowledge</a:t>
            </a:r>
          </a:p>
          <a:p>
            <a:r>
              <a:rPr lang="en-AU" noProof="0"/>
              <a:t>of effective use of the practice or skill</a:t>
            </a:r>
          </a:p>
        </p:txBody>
      </p:sp>
      <p:sp>
        <p:nvSpPr>
          <p:cNvPr id="8" name="Text Placeholder 7">
            <a:extLst>
              <a:ext uri="{FF2B5EF4-FFF2-40B4-BE49-F238E27FC236}">
                <a16:creationId xmlns:a16="http://schemas.microsoft.com/office/drawing/2014/main" id="{95369417-778F-D0B6-A86C-091BA9E71823}"/>
              </a:ext>
            </a:extLst>
          </p:cNvPr>
          <p:cNvSpPr>
            <a:spLocks noGrp="1"/>
          </p:cNvSpPr>
          <p:nvPr>
            <p:ph type="body" sz="quarter" idx="11"/>
          </p:nvPr>
        </p:nvSpPr>
        <p:spPr/>
        <p:txBody>
          <a:bodyPr/>
          <a:lstStyle/>
          <a:p>
            <a:pPr lvl="1"/>
            <a:r>
              <a:rPr lang="en-AU" noProof="0"/>
              <a:t>Rehearse</a:t>
            </a:r>
          </a:p>
          <a:p>
            <a:r>
              <a:rPr lang="en-AU" noProof="0"/>
              <a:t>without </a:t>
            </a:r>
            <a:br>
              <a:rPr lang="en-AU" noProof="0"/>
            </a:br>
            <a:r>
              <a:rPr lang="en-AU" noProof="0"/>
              <a:t>students </a:t>
            </a:r>
            <a:br>
              <a:rPr lang="en-AU" noProof="0"/>
            </a:br>
            <a:r>
              <a:rPr lang="en-AU" noProof="0"/>
              <a:t>present</a:t>
            </a:r>
          </a:p>
        </p:txBody>
      </p:sp>
      <p:sp>
        <p:nvSpPr>
          <p:cNvPr id="9" name="Text Placeholder 8">
            <a:extLst>
              <a:ext uri="{FF2B5EF4-FFF2-40B4-BE49-F238E27FC236}">
                <a16:creationId xmlns:a16="http://schemas.microsoft.com/office/drawing/2014/main" id="{8DB2E665-FD4B-731C-8FFF-0E9186F36D3D}"/>
              </a:ext>
            </a:extLst>
          </p:cNvPr>
          <p:cNvSpPr>
            <a:spLocks noGrp="1"/>
          </p:cNvSpPr>
          <p:nvPr>
            <p:ph type="body" sz="quarter" idx="12"/>
          </p:nvPr>
        </p:nvSpPr>
        <p:spPr/>
        <p:txBody>
          <a:bodyPr/>
          <a:lstStyle/>
          <a:p>
            <a:pPr lvl="1"/>
            <a:r>
              <a:rPr lang="en-AU" noProof="0"/>
              <a:t>Practise</a:t>
            </a:r>
          </a:p>
          <a:p>
            <a:r>
              <a:rPr lang="en-AU" noProof="0"/>
              <a:t>with students during classes</a:t>
            </a:r>
          </a:p>
        </p:txBody>
      </p:sp>
      <p:sp>
        <p:nvSpPr>
          <p:cNvPr id="11" name="Text Placeholder 10">
            <a:extLst>
              <a:ext uri="{FF2B5EF4-FFF2-40B4-BE49-F238E27FC236}">
                <a16:creationId xmlns:a16="http://schemas.microsoft.com/office/drawing/2014/main" id="{F708A6AE-22E1-6D81-B532-21CDC98B9B8A}"/>
              </a:ext>
            </a:extLst>
          </p:cNvPr>
          <p:cNvSpPr>
            <a:spLocks noGrp="1"/>
          </p:cNvSpPr>
          <p:nvPr>
            <p:ph type="body" sz="quarter" idx="13"/>
          </p:nvPr>
        </p:nvSpPr>
        <p:spPr/>
        <p:txBody>
          <a:bodyPr/>
          <a:lstStyle/>
          <a:p>
            <a:pPr lvl="1"/>
            <a:r>
              <a:rPr lang="en-AU" noProof="0"/>
              <a:t>Seek feedback</a:t>
            </a:r>
          </a:p>
          <a:p>
            <a:r>
              <a:rPr lang="en-AU" noProof="0"/>
              <a:t>from a mentor </a:t>
            </a:r>
            <a:br>
              <a:rPr lang="en-AU" noProof="0"/>
            </a:br>
            <a:r>
              <a:rPr lang="en-AU" noProof="0"/>
              <a:t>or colleague</a:t>
            </a:r>
          </a:p>
        </p:txBody>
      </p:sp>
      <p:sp>
        <p:nvSpPr>
          <p:cNvPr id="12" name="Text Placeholder 11">
            <a:extLst>
              <a:ext uri="{FF2B5EF4-FFF2-40B4-BE49-F238E27FC236}">
                <a16:creationId xmlns:a16="http://schemas.microsoft.com/office/drawing/2014/main" id="{00382D87-BE15-28CF-AFC5-4647AF2C1955}"/>
              </a:ext>
            </a:extLst>
          </p:cNvPr>
          <p:cNvSpPr>
            <a:spLocks noGrp="1"/>
          </p:cNvSpPr>
          <p:nvPr>
            <p:ph type="body" sz="quarter" idx="14"/>
          </p:nvPr>
        </p:nvSpPr>
        <p:spPr/>
        <p:txBody>
          <a:bodyPr/>
          <a:lstStyle/>
          <a:p>
            <a:pPr lvl="1"/>
            <a:r>
              <a:rPr lang="en-AU" noProof="0"/>
              <a:t>Reflect</a:t>
            </a:r>
          </a:p>
          <a:p>
            <a:r>
              <a:rPr lang="en-AU" noProof="0"/>
              <a:t>to identify </a:t>
            </a:r>
            <a:br>
              <a:rPr lang="en-AU" noProof="0"/>
            </a:br>
            <a:r>
              <a:rPr lang="en-AU" noProof="0"/>
              <a:t>strengths </a:t>
            </a:r>
            <a:br>
              <a:rPr lang="en-AU" noProof="0"/>
            </a:br>
            <a:r>
              <a:rPr lang="en-AU" noProof="0"/>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Top Corners One Rounded and One Snipped 11">
            <a:extLst>
              <a:ext uri="{FF2B5EF4-FFF2-40B4-BE49-F238E27FC236}">
                <a16:creationId xmlns:a16="http://schemas.microsoft.com/office/drawing/2014/main" id="{861485E5-F429-38EC-D478-A8E8BF40476A}"/>
              </a:ext>
              <a:ext uri="{C183D7F6-B498-43B3-948B-1728B52AA6E4}">
                <adec:decorative xmlns:adec="http://schemas.microsoft.com/office/drawing/2017/decorative" val="1"/>
              </a:ext>
            </a:extLst>
          </p:cNvPr>
          <p:cNvSpPr/>
          <p:nvPr/>
        </p:nvSpPr>
        <p:spPr>
          <a:xfrm>
            <a:off x="7662332" y="1058333"/>
            <a:ext cx="4529667" cy="5799667"/>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noProof="0"/>
          </a:p>
          <a:p>
            <a:endParaRPr lang="en-AU" sz="2400" noProof="0"/>
          </a:p>
          <a:p>
            <a:pPr algn="ctr"/>
            <a:endParaRPr lang="en-AU" sz="2400" noProof="0"/>
          </a:p>
        </p:txBody>
      </p:sp>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a:xfrm>
            <a:off x="631595" y="403210"/>
            <a:ext cx="10922000" cy="760567"/>
          </a:xfrm>
        </p:spPr>
        <p:txBody>
          <a:bodyPr>
            <a:normAutofit/>
          </a:bodyPr>
          <a:lstStyle/>
          <a:p>
            <a:r>
              <a:rPr lang="en-AU" noProof="0"/>
              <a:t>Voice control</a:t>
            </a:r>
          </a:p>
        </p:txBody>
      </p:sp>
      <p:sp>
        <p:nvSpPr>
          <p:cNvPr id="8" name="Text Placeholder 7">
            <a:extLst>
              <a:ext uri="{FF2B5EF4-FFF2-40B4-BE49-F238E27FC236}">
                <a16:creationId xmlns:a16="http://schemas.microsoft.com/office/drawing/2014/main" id="{2F0D61D2-3813-BA36-8B05-413767A62640}"/>
              </a:ext>
            </a:extLst>
          </p:cNvPr>
          <p:cNvSpPr>
            <a:spLocks noGrp="1"/>
          </p:cNvSpPr>
          <p:nvPr>
            <p:ph type="body" sz="quarter" idx="10"/>
          </p:nvPr>
        </p:nvSpPr>
        <p:spPr>
          <a:xfrm>
            <a:off x="631825" y="1449388"/>
            <a:ext cx="6436850" cy="1768433"/>
          </a:xfrm>
        </p:spPr>
        <p:txBody>
          <a:bodyPr/>
          <a:lstStyle/>
          <a:p>
            <a:pPr lvl="1">
              <a:spcAft>
                <a:spcPts val="0"/>
              </a:spcAft>
            </a:pPr>
            <a:r>
              <a:rPr lang="en-AU" noProof="0"/>
              <a:t>What it is</a:t>
            </a:r>
          </a:p>
          <a:p>
            <a:r>
              <a:rPr lang="en-AU" noProof="0"/>
              <a:t>Deliberately controlling the tone, pitch, volume and pace of the voice used to deliver instruction.</a:t>
            </a:r>
          </a:p>
        </p:txBody>
      </p:sp>
      <p:sp>
        <p:nvSpPr>
          <p:cNvPr id="4" name="Rectangle 3">
            <a:extLst>
              <a:ext uri="{FF2B5EF4-FFF2-40B4-BE49-F238E27FC236}">
                <a16:creationId xmlns:a16="http://schemas.microsoft.com/office/drawing/2014/main" id="{44457C9B-AFC9-DD3A-32BC-5EEE578485A0}"/>
              </a:ext>
            </a:extLst>
          </p:cNvPr>
          <p:cNvSpPr/>
          <p:nvPr/>
        </p:nvSpPr>
        <p:spPr>
          <a:xfrm>
            <a:off x="8132299" y="1612347"/>
            <a:ext cx="3466043" cy="41873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AU" sz="2000" noProof="0">
                <a:ea typeface="+mn-lt"/>
                <a:cs typeface="+mn-lt"/>
              </a:rPr>
              <a:t>How do you currently use voice control in your classroom?</a:t>
            </a:r>
          </a:p>
          <a:p>
            <a:pPr>
              <a:lnSpc>
                <a:spcPct val="120000"/>
              </a:lnSpc>
              <a:spcAft>
                <a:spcPts val="1400"/>
              </a:spcAft>
              <a:defRPr/>
            </a:pPr>
            <a:endParaRPr lang="en-AU" sz="2000" noProof="0">
              <a:ea typeface="+mn-lt"/>
              <a:cs typeface="+mn-lt"/>
            </a:endParaRPr>
          </a:p>
          <a:p>
            <a:pPr>
              <a:lnSpc>
                <a:spcPct val="120000"/>
              </a:lnSpc>
              <a:spcAft>
                <a:spcPts val="1400"/>
              </a:spcAft>
              <a:defRPr/>
            </a:pPr>
            <a:r>
              <a:rPr lang="en-AU" sz="2000" noProof="0">
                <a:ea typeface="+mn-lt"/>
                <a:cs typeface="+mn-lt"/>
              </a:rPr>
              <a:t>How and when might you use more </a:t>
            </a:r>
            <a:r>
              <a:rPr lang="en-AU" sz="2000">
                <a:ea typeface="+mn-lt"/>
                <a:cs typeface="+mn-lt"/>
              </a:rPr>
              <a:t>intentional</a:t>
            </a:r>
            <a:r>
              <a:rPr lang="en-AU" sz="2000" noProof="0">
                <a:ea typeface="+mn-lt"/>
                <a:cs typeface="+mn-lt"/>
              </a:rPr>
              <a:t> voice control to support students?</a:t>
            </a:r>
          </a:p>
        </p:txBody>
      </p:sp>
      <p:sp>
        <p:nvSpPr>
          <p:cNvPr id="10" name="Text Placeholder 7">
            <a:extLst>
              <a:ext uri="{FF2B5EF4-FFF2-40B4-BE49-F238E27FC236}">
                <a16:creationId xmlns:a16="http://schemas.microsoft.com/office/drawing/2014/main" id="{94C74788-DE9A-C4A6-08C0-44A33C312AF1}"/>
              </a:ext>
            </a:extLst>
          </p:cNvPr>
          <p:cNvSpPr txBox="1">
            <a:spLocks/>
          </p:cNvSpPr>
          <p:nvPr/>
        </p:nvSpPr>
        <p:spPr>
          <a:xfrm>
            <a:off x="631595" y="3160814"/>
            <a:ext cx="6734175" cy="3199594"/>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spcAft>
                <a:spcPts val="0"/>
              </a:spcAft>
            </a:pPr>
            <a:r>
              <a:rPr lang="en-AU" noProof="0"/>
              <a:t>Why we use it</a:t>
            </a:r>
          </a:p>
          <a:p>
            <a:r>
              <a:rPr lang="en-AU" noProof="0"/>
              <a:t>To intentionally:</a:t>
            </a:r>
          </a:p>
          <a:p>
            <a:pPr lvl="2">
              <a:spcAft>
                <a:spcPts val="600"/>
              </a:spcAft>
            </a:pPr>
            <a:r>
              <a:rPr lang="en-AU" noProof="0"/>
              <a:t>maintain calmness, respect and politeness</a:t>
            </a:r>
          </a:p>
          <a:p>
            <a:pPr lvl="2">
              <a:spcAft>
                <a:spcPts val="600"/>
              </a:spcAft>
            </a:pPr>
            <a:r>
              <a:rPr lang="en-AU" noProof="0"/>
              <a:t>gain student attention</a:t>
            </a:r>
          </a:p>
          <a:p>
            <a:pPr lvl="2">
              <a:spcAft>
                <a:spcPts val="600"/>
              </a:spcAft>
            </a:pPr>
            <a:r>
              <a:rPr lang="en-AU" noProof="0"/>
              <a:t>emphasise a point</a:t>
            </a:r>
          </a:p>
          <a:p>
            <a:pPr lvl="2">
              <a:spcAft>
                <a:spcPts val="600"/>
              </a:spcAft>
            </a:pPr>
            <a:r>
              <a:rPr lang="en-AU" noProof="0"/>
              <a:t>respond to disengaged or disruptive behaviours. </a:t>
            </a:r>
          </a:p>
        </p:txBody>
      </p:sp>
      <p:pic>
        <p:nvPicPr>
          <p:cNvPr id="13" name="Content Placeholder 31">
            <a:extLst>
              <a:ext uri="{FF2B5EF4-FFF2-40B4-BE49-F238E27FC236}">
                <a16:creationId xmlns:a16="http://schemas.microsoft.com/office/drawing/2014/main" id="{BDD65148-0C00-FF72-7222-2A6B1A946F34}"/>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uiExpand="1" build="p"/>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2" name="Online Media 1" title="Voice control: Classroom management skill">
            <a:hlinkClick r:id="" action="ppaction://media"/>
            <a:extLst>
              <a:ext uri="{FF2B5EF4-FFF2-40B4-BE49-F238E27FC236}">
                <a16:creationId xmlns:a16="http://schemas.microsoft.com/office/drawing/2014/main" id="{BB95C7DF-3B05-5E95-3329-251C1E2181A0}"/>
              </a:ext>
            </a:extLst>
          </p:cNvPr>
          <p:cNvPicPr>
            <a:picLocks noRot="1" noChangeAspect="1"/>
          </p:cNvPicPr>
          <p:nvPr>
            <a:videoFile r:link="rId1"/>
          </p:nvPr>
        </p:nvPicPr>
        <p:blipFill>
          <a:blip r:embed="rId4"/>
          <a:stretch>
            <a:fillRect/>
          </a:stretch>
        </p:blipFill>
        <p:spPr>
          <a:xfrm>
            <a:off x="385132" y="0"/>
            <a:ext cx="11421736" cy="6453281"/>
          </a:xfrm>
          <a:prstGeom prst="rect">
            <a:avLst/>
          </a:prstGeom>
        </p:spPr>
      </p:pic>
      <p:sp>
        <p:nvSpPr>
          <p:cNvPr id="4" name="TextBox 3">
            <a:extLst>
              <a:ext uri="{FF2B5EF4-FFF2-40B4-BE49-F238E27FC236}">
                <a16:creationId xmlns:a16="http://schemas.microsoft.com/office/drawing/2014/main" id="{6AEBE368-FE77-C3FD-D7F3-FEFDDDFCFE8E}"/>
              </a:ext>
            </a:extLst>
          </p:cNvPr>
          <p:cNvSpPr txBox="1"/>
          <p:nvPr/>
        </p:nvSpPr>
        <p:spPr>
          <a:xfrm>
            <a:off x="3048000" y="6453281"/>
            <a:ext cx="6096000" cy="307777"/>
          </a:xfrm>
          <a:prstGeom prst="rect">
            <a:avLst/>
          </a:prstGeom>
          <a:noFill/>
        </p:spPr>
        <p:txBody>
          <a:bodyPr wrap="square">
            <a:spAutoFit/>
          </a:bodyPr>
          <a:lstStyle/>
          <a:p>
            <a:pPr algn="ctr"/>
            <a:r>
              <a:rPr lang="en-AU" sz="1400" b="0" i="0" spc="0" baseline="0" noProof="0">
                <a:solidFill>
                  <a:schemeClr val="accent1"/>
                </a:solidFill>
                <a:latin typeface="Montserrat" panose="00000500000000000000" pitchFamily="2" charset="0"/>
                <a:hlinkClick r:id="rId5">
                  <a:extLst>
                    <a:ext uri="{A12FA001-AC4F-418D-AE19-62706E023703}">
                      <ahyp:hlinkClr xmlns:ahyp="http://schemas.microsoft.com/office/drawing/2018/hyperlinkcolor" val="tx"/>
                    </a:ext>
                  </a:extLst>
                </a:hlinkClick>
              </a:rPr>
              <a:t>AERO video example of practice: Voice control</a:t>
            </a:r>
            <a:endParaRPr lang="en-AU" sz="1400" b="0" i="0" spc="0" baseline="0" noProof="0">
              <a:solidFill>
                <a:schemeClr val="accent1"/>
              </a:solidFill>
              <a:latin typeface="Montserrat" panose="00000500000000000000" pitchFamily="2" charset="0"/>
            </a:endParaRPr>
          </a:p>
        </p:txBody>
      </p:sp>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7964048" y="575738"/>
            <a:ext cx="3648670" cy="760567"/>
          </a:xfrm>
        </p:spPr>
        <p:txBody>
          <a:bodyPr>
            <a:normAutofit/>
          </a:bodyPr>
          <a:lstStyle/>
          <a:p>
            <a:r>
              <a:rPr lang="en-AU" noProof="0"/>
              <a:t>Reflection</a:t>
            </a:r>
          </a:p>
        </p:txBody>
      </p:sp>
      <p:sp>
        <p:nvSpPr>
          <p:cNvPr id="7" name="Text Placeholder 2">
            <a:extLst>
              <a:ext uri="{FF2B5EF4-FFF2-40B4-BE49-F238E27FC236}">
                <a16:creationId xmlns:a16="http://schemas.microsoft.com/office/drawing/2014/main" id="{E0F5744E-EB3C-087A-4A4B-6564F4947927}"/>
              </a:ext>
            </a:extLst>
          </p:cNvPr>
          <p:cNvSpPr txBox="1">
            <a:spLocks/>
          </p:cNvSpPr>
          <p:nvPr/>
        </p:nvSpPr>
        <p:spPr>
          <a:xfrm>
            <a:off x="398502" y="620713"/>
            <a:ext cx="7302499" cy="760567"/>
          </a:xfrm>
          <a:prstGeom prst="rect">
            <a:avLst/>
          </a:prstGeom>
          <a:solidFill>
            <a:schemeClr val="bg1"/>
          </a:solidFill>
        </p:spPr>
        <p:txBody>
          <a:bodyPr vert="horz" lIns="252000" tIns="252000" rIns="252000" bIns="252000" numCol="1" spcCol="360000" rtlCol="0">
            <a:noAutofit/>
          </a:bodyPr>
          <a:lstStyle>
            <a:lvl1pPr marL="0" indent="0" algn="l" defTabSz="914400" rtl="0" eaLnBrk="1" latinLnBrk="0" hangingPunct="1">
              <a:lnSpc>
                <a:spcPct val="120000"/>
              </a:lnSpc>
              <a:spcBef>
                <a:spcPts val="1200"/>
              </a:spcBef>
              <a:spcAft>
                <a:spcPts val="1200"/>
              </a:spcAft>
              <a:buFontTx/>
              <a:buNone/>
              <a:defRPr sz="1600" b="0" i="0" kern="1200" baseline="0">
                <a:solidFill>
                  <a:srgbClr val="000000"/>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0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rgbClr val="000000"/>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rgbClr val="000000"/>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rgbClr val="000000"/>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AU" sz="1700" noProof="0"/>
              <a:t>Elements for success</a:t>
            </a:r>
          </a:p>
        </p:txBody>
      </p:sp>
      <p:sp>
        <p:nvSpPr>
          <p:cNvPr id="3" name="Text Placeholder 2">
            <a:extLst>
              <a:ext uri="{FF2B5EF4-FFF2-40B4-BE49-F238E27FC236}">
                <a16:creationId xmlns:a16="http://schemas.microsoft.com/office/drawing/2014/main" id="{25C3C627-7A6F-6425-F57A-7D2939187B67}"/>
              </a:ext>
            </a:extLst>
          </p:cNvPr>
          <p:cNvSpPr>
            <a:spLocks noGrp="1"/>
          </p:cNvSpPr>
          <p:nvPr>
            <p:ph type="body" sz="quarter" idx="11"/>
          </p:nvPr>
        </p:nvSpPr>
        <p:spPr>
          <a:xfrm>
            <a:off x="398502" y="1130013"/>
            <a:ext cx="7302499" cy="5217578"/>
          </a:xfrm>
        </p:spPr>
        <p:txBody>
          <a:bodyPr vert="horz" lIns="252000" tIns="252000" rIns="252000" bIns="252000" numCol="2" spcCol="468000" rtlCol="0" anchor="t">
            <a:noAutofit/>
          </a:bodyPr>
          <a:lstStyle/>
          <a:p>
            <a:pPr fontAlgn="t">
              <a:spcAft>
                <a:spcPts val="600"/>
              </a:spcAft>
            </a:pPr>
            <a:r>
              <a:rPr lang="en-AU" sz="1700" b="1" noProof="0" dirty="0"/>
              <a:t>Regular voice and stance</a:t>
            </a:r>
          </a:p>
          <a:p>
            <a:pPr marL="287655" lvl="2" indent="-287655" fontAlgn="t">
              <a:spcAft>
                <a:spcPts val="600"/>
              </a:spcAft>
            </a:pPr>
            <a:r>
              <a:rPr lang="en-AU" sz="1700" noProof="0" dirty="0">
                <a:latin typeface="Montserrat"/>
              </a:rPr>
              <a:t>More relaxed rather than</a:t>
            </a:r>
            <a:br>
              <a:rPr lang="en-AU" sz="1700" noProof="0" dirty="0"/>
            </a:br>
            <a:r>
              <a:rPr lang="en-AU" sz="1700" noProof="0" dirty="0">
                <a:latin typeface="Montserrat"/>
              </a:rPr>
              <a:t>a firm tone</a:t>
            </a:r>
          </a:p>
          <a:p>
            <a:pPr marL="287655" lvl="2" indent="-287655" fontAlgn="t">
              <a:spcAft>
                <a:spcPts val="600"/>
              </a:spcAft>
            </a:pPr>
            <a:r>
              <a:rPr lang="en-AU" sz="1700" noProof="0" dirty="0">
                <a:latin typeface="Montserrat"/>
              </a:rPr>
              <a:t>Varied pitch range</a:t>
            </a:r>
            <a:br>
              <a:rPr lang="en-AU" sz="1700" noProof="0" dirty="0"/>
            </a:br>
            <a:r>
              <a:rPr lang="en-AU" sz="1700" noProof="0" dirty="0">
                <a:latin typeface="Montserrat"/>
              </a:rPr>
              <a:t>(from low to medium)</a:t>
            </a:r>
          </a:p>
          <a:p>
            <a:pPr marL="287655" lvl="2" indent="-287655" fontAlgn="t">
              <a:spcAft>
                <a:spcPts val="600"/>
              </a:spcAft>
            </a:pPr>
            <a:r>
              <a:rPr lang="en-AU" sz="1700" noProof="0" dirty="0">
                <a:latin typeface="Montserrat"/>
              </a:rPr>
              <a:t>Loud enough volume for individual students, a group or the whole class to hear</a:t>
            </a:r>
          </a:p>
          <a:p>
            <a:pPr marL="287655" lvl="2" indent="-287655" fontAlgn="t">
              <a:spcAft>
                <a:spcPts val="600"/>
              </a:spcAft>
            </a:pPr>
            <a:r>
              <a:rPr lang="en-AU" sz="1700" noProof="0" dirty="0"/>
              <a:t>Regular pace</a:t>
            </a:r>
          </a:p>
          <a:p>
            <a:pPr marL="287655" lvl="2" indent="-287655" fontAlgn="t">
              <a:spcAft>
                <a:spcPts val="600"/>
              </a:spcAft>
            </a:pPr>
            <a:r>
              <a:rPr lang="en-AU" sz="1700" noProof="0" dirty="0">
                <a:latin typeface="Montserrat"/>
              </a:rPr>
              <a:t>Less serious, more relaxed body language that mirrors the voice.</a:t>
            </a:r>
          </a:p>
          <a:p>
            <a:pPr>
              <a:spcAft>
                <a:spcPts val="600"/>
              </a:spcAft>
            </a:pPr>
            <a:r>
              <a:rPr lang="en-AU" sz="1700" b="1" noProof="0" dirty="0">
                <a:latin typeface="Montserrat"/>
              </a:rPr>
              <a:t>Assertive voice and stance</a:t>
            </a:r>
            <a:endParaRPr lang="en-AU" sz="1700" noProof="0" dirty="0">
              <a:latin typeface="Montserrat"/>
            </a:endParaRPr>
          </a:p>
          <a:p>
            <a:pPr marL="287655" lvl="2" indent="-287655" fontAlgn="t">
              <a:spcAft>
                <a:spcPts val="600"/>
              </a:spcAft>
            </a:pPr>
            <a:r>
              <a:rPr lang="en-AU" sz="1700" noProof="0" dirty="0"/>
              <a:t>Firmer tone</a:t>
            </a:r>
          </a:p>
          <a:p>
            <a:pPr marL="287655" lvl="2" indent="-287655" fontAlgn="t">
              <a:spcAft>
                <a:spcPts val="600"/>
              </a:spcAft>
            </a:pPr>
            <a:r>
              <a:rPr lang="en-AU" sz="1700" noProof="0" dirty="0"/>
              <a:t>Lower pitch</a:t>
            </a:r>
          </a:p>
          <a:p>
            <a:pPr marL="287655" lvl="2" indent="-287655" fontAlgn="t">
              <a:spcAft>
                <a:spcPts val="600"/>
              </a:spcAft>
            </a:pPr>
            <a:r>
              <a:rPr lang="en-AU" sz="1700" noProof="0" dirty="0"/>
              <a:t>Strategic use of volume</a:t>
            </a:r>
          </a:p>
          <a:p>
            <a:pPr marL="287655" lvl="2" indent="-287655" fontAlgn="t">
              <a:spcAft>
                <a:spcPts val="600"/>
              </a:spcAft>
            </a:pPr>
            <a:r>
              <a:rPr lang="en-AU" sz="1700" noProof="0" dirty="0">
                <a:latin typeface="Montserrat"/>
              </a:rPr>
              <a:t>Slightly slower pace when necessary to emphasise</a:t>
            </a:r>
            <a:br>
              <a:rPr lang="en-AU" sz="1700" noProof="0" dirty="0"/>
            </a:br>
            <a:r>
              <a:rPr lang="en-AU" sz="1700" noProof="0" dirty="0">
                <a:latin typeface="Montserrat"/>
              </a:rPr>
              <a:t>the instruction</a:t>
            </a:r>
          </a:p>
          <a:p>
            <a:pPr marL="287655" lvl="2" indent="-287655" fontAlgn="t">
              <a:spcAft>
                <a:spcPts val="600"/>
              </a:spcAft>
            </a:pPr>
            <a:r>
              <a:rPr lang="en-AU" sz="1700" noProof="0" dirty="0"/>
              <a:t>Clear communication</a:t>
            </a:r>
          </a:p>
          <a:p>
            <a:pPr marL="287655" lvl="2" indent="-287655" fontAlgn="t">
              <a:spcAft>
                <a:spcPts val="600"/>
              </a:spcAft>
            </a:pPr>
            <a:r>
              <a:rPr lang="en-AU" sz="1700" noProof="0" dirty="0"/>
              <a:t>More upright posture.</a:t>
            </a:r>
          </a:p>
          <a:p>
            <a:endParaRPr lang="en-AU" sz="1400" noProof="0" dirty="0"/>
          </a:p>
          <a:p>
            <a:endParaRPr lang="en-AU" sz="1400" noProof="0" dirty="0"/>
          </a:p>
        </p:txBody>
      </p:sp>
      <p:sp>
        <p:nvSpPr>
          <p:cNvPr id="2" name="Text Placeholder 1">
            <a:extLst>
              <a:ext uri="{FF2B5EF4-FFF2-40B4-BE49-F238E27FC236}">
                <a16:creationId xmlns:a16="http://schemas.microsoft.com/office/drawing/2014/main" id="{4A84D2D4-606B-8960-CE2F-9648FBE9F19E}"/>
              </a:ext>
            </a:extLst>
          </p:cNvPr>
          <p:cNvSpPr>
            <a:spLocks noGrp="1"/>
          </p:cNvSpPr>
          <p:nvPr>
            <p:ph type="body" sz="quarter" idx="10"/>
          </p:nvPr>
        </p:nvSpPr>
        <p:spPr>
          <a:xfrm>
            <a:off x="7964278" y="1333055"/>
            <a:ext cx="3648075" cy="4977961"/>
          </a:xfrm>
        </p:spPr>
        <p:txBody>
          <a:bodyPr/>
          <a:lstStyle/>
          <a:p>
            <a:r>
              <a:rPr lang="en-US"/>
              <a:t>Which of these elements for success are you demonstrating when you use voice control?</a:t>
            </a:r>
            <a:br>
              <a:rPr lang="en-US"/>
            </a:br>
            <a:br>
              <a:rPr lang="en-US"/>
            </a:br>
            <a:r>
              <a:rPr lang="en-US"/>
              <a:t>Are there any elements for success you’d particularly like to develop?</a:t>
            </a:r>
            <a:endParaRPr lang="en-US" sz="2400"/>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p:txBody>
          <a:bodyPr>
            <a:normAutofit/>
          </a:bodyPr>
          <a:lstStyle/>
          <a:p>
            <a:r>
              <a:rPr lang="en-AU" noProof="0"/>
              <a:t>Planning to use voice control</a:t>
            </a:r>
          </a:p>
        </p:txBody>
      </p:sp>
      <p:sp>
        <p:nvSpPr>
          <p:cNvPr id="2" name="Text Placeholder 1">
            <a:extLst>
              <a:ext uri="{FF2B5EF4-FFF2-40B4-BE49-F238E27FC236}">
                <a16:creationId xmlns:a16="http://schemas.microsoft.com/office/drawing/2014/main" id="{997C98E7-0A5B-AE41-CB2C-A1D72A5782A7}"/>
              </a:ext>
            </a:extLst>
          </p:cNvPr>
          <p:cNvSpPr>
            <a:spLocks noGrp="1"/>
          </p:cNvSpPr>
          <p:nvPr>
            <p:ph type="body" sz="quarter" idx="10"/>
          </p:nvPr>
        </p:nvSpPr>
        <p:spPr>
          <a:xfrm>
            <a:off x="631825" y="1449388"/>
            <a:ext cx="9070975" cy="2741007"/>
          </a:xfrm>
        </p:spPr>
        <p:txBody>
          <a:bodyPr vert="horz" lIns="91440" tIns="45720" rIns="91440" bIns="45720" rtlCol="0" anchor="t">
            <a:spAutoFit/>
          </a:bodyPr>
          <a:lstStyle/>
          <a:p>
            <a:r>
              <a:rPr lang="en-AU"/>
              <a:t>Use examples from your own experience to </a:t>
            </a:r>
            <a:r>
              <a:rPr lang="en-AU" b="1"/>
              <a:t>write </a:t>
            </a:r>
            <a:r>
              <a:rPr lang="en-AU" b="1" noProof="0">
                <a:latin typeface="Montserrat"/>
              </a:rPr>
              <a:t>a simple plan and script</a:t>
            </a:r>
            <a:r>
              <a:rPr lang="en-AU" noProof="0">
                <a:latin typeface="Montserrat"/>
              </a:rPr>
              <a:t> for when you’ll use:</a:t>
            </a:r>
            <a:endParaRPr lang="en-AU" noProof="0"/>
          </a:p>
          <a:p>
            <a:pPr marL="287655" lvl="2" indent="-287655"/>
            <a:r>
              <a:rPr lang="en-AU" noProof="0"/>
              <a:t>a relaxed voice and stance (e.g., an acknowledgement – ‘Thank you, [Student name], for waiting quietly’) </a:t>
            </a:r>
          </a:p>
          <a:p>
            <a:pPr marL="287655" lvl="2" indent="-287655"/>
            <a:r>
              <a:rPr lang="en-AU" noProof="0">
                <a:latin typeface="Montserrat"/>
              </a:rPr>
              <a:t>an assertive voice and stance (e.g., an instruction –</a:t>
            </a:r>
            <a:br>
              <a:rPr lang="en-AU" noProof="0"/>
            </a:br>
            <a:r>
              <a:rPr lang="en-AU" noProof="0">
                <a:latin typeface="Montserrat"/>
              </a:rPr>
              <a:t>‘Pens down, attention on me. Thank you’).</a:t>
            </a:r>
          </a:p>
        </p:txBody>
      </p:sp>
    </p:spTree>
    <p:extLst>
      <p:ext uri="{BB962C8B-B14F-4D97-AF65-F5344CB8AC3E}">
        <p14:creationId xmlns:p14="http://schemas.microsoft.com/office/powerpoint/2010/main" val="354224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p:txBody>
          <a:bodyPr>
            <a:normAutofit/>
          </a:bodyPr>
          <a:lstStyle/>
          <a:p>
            <a:r>
              <a:rPr lang="en-AU" noProof="0"/>
              <a:t>Rehearsal and feedback</a:t>
            </a:r>
          </a:p>
        </p:txBody>
      </p:sp>
      <p:sp>
        <p:nvSpPr>
          <p:cNvPr id="3" name="Text Placeholder 2">
            <a:extLst>
              <a:ext uri="{FF2B5EF4-FFF2-40B4-BE49-F238E27FC236}">
                <a16:creationId xmlns:a16="http://schemas.microsoft.com/office/drawing/2014/main" id="{1AEB6E63-5324-6E34-2915-1FF4E3A10221}"/>
              </a:ext>
            </a:extLst>
          </p:cNvPr>
          <p:cNvSpPr>
            <a:spLocks noGrp="1"/>
          </p:cNvSpPr>
          <p:nvPr>
            <p:ph type="body" sz="quarter" idx="10"/>
          </p:nvPr>
        </p:nvSpPr>
        <p:spPr>
          <a:xfrm>
            <a:off x="631825" y="1449388"/>
            <a:ext cx="10922000" cy="3719736"/>
          </a:xfrm>
        </p:spPr>
        <p:txBody>
          <a:bodyPr/>
          <a:lstStyle/>
          <a:p>
            <a:pPr>
              <a:spcAft>
                <a:spcPts val="600"/>
              </a:spcAft>
            </a:pPr>
            <a:r>
              <a:rPr lang="en-AU" noProof="0"/>
              <a:t>‘I [saw/heard] you [element for success].’ </a:t>
            </a:r>
          </a:p>
          <a:p>
            <a:pPr>
              <a:spcAft>
                <a:spcPts val="600"/>
              </a:spcAft>
            </a:pPr>
            <a:r>
              <a:rPr lang="en-AU" noProof="0"/>
              <a:t>‘I didn’t [see/hear] you [element for success].’</a:t>
            </a:r>
          </a:p>
          <a:p>
            <a:pPr lvl="1">
              <a:spcAft>
                <a:spcPts val="600"/>
              </a:spcAft>
            </a:pPr>
            <a:br>
              <a:rPr lang="en-AU" noProof="0"/>
            </a:br>
            <a:r>
              <a:rPr lang="en-AU" noProof="0"/>
              <a:t>Elements for success</a:t>
            </a:r>
          </a:p>
          <a:p>
            <a:pPr lvl="2">
              <a:spcAft>
                <a:spcPts val="600"/>
              </a:spcAft>
            </a:pPr>
            <a:r>
              <a:rPr lang="en-US" noProof="0"/>
              <a:t>Use an appropriate pitch, tone and volume for the situation.</a:t>
            </a:r>
          </a:p>
          <a:p>
            <a:pPr lvl="2">
              <a:spcAft>
                <a:spcPts val="600"/>
              </a:spcAft>
            </a:pPr>
            <a:r>
              <a:rPr lang="en-US" noProof="0"/>
              <a:t>Use a slower pace and clear communication when being</a:t>
            </a:r>
            <a:r>
              <a:rPr lang="en-US"/>
              <a:t> assertive.</a:t>
            </a:r>
            <a:endParaRPr lang="en-US" noProof="0"/>
          </a:p>
          <a:p>
            <a:pPr lvl="2">
              <a:spcAft>
                <a:spcPts val="600"/>
              </a:spcAft>
            </a:pPr>
            <a:r>
              <a:rPr lang="en-US" noProof="0"/>
              <a:t>Align body language and posture with the message.</a:t>
            </a:r>
            <a:endParaRPr lang="en-AU" noProof="0"/>
          </a:p>
        </p:txBody>
      </p:sp>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noProof="0"/>
              <a:t>Reflection</a:t>
            </a:r>
          </a:p>
        </p:txBody>
      </p:sp>
      <p:sp>
        <p:nvSpPr>
          <p:cNvPr id="2" name="Text Placeholder 1">
            <a:extLst>
              <a:ext uri="{FF2B5EF4-FFF2-40B4-BE49-F238E27FC236}">
                <a16:creationId xmlns:a16="http://schemas.microsoft.com/office/drawing/2014/main" id="{A6F5A1BD-1EFA-10C6-29DF-A89584DC8309}"/>
              </a:ext>
            </a:extLst>
          </p:cNvPr>
          <p:cNvSpPr>
            <a:spLocks noGrp="1"/>
          </p:cNvSpPr>
          <p:nvPr>
            <p:ph type="body" sz="quarter" idx="10"/>
          </p:nvPr>
        </p:nvSpPr>
        <p:spPr>
          <a:xfrm>
            <a:off x="631825" y="1476829"/>
            <a:ext cx="6327775" cy="4977961"/>
          </a:xfrm>
        </p:spPr>
        <p:txBody>
          <a:bodyPr vert="horz" lIns="91440" tIns="45720" rIns="91440" bIns="45720" rtlCol="0" anchor="t">
            <a:noAutofit/>
          </a:bodyPr>
          <a:lstStyle/>
          <a:p>
            <a:pPr marL="171450" indent="-171450">
              <a:spcBef>
                <a:spcPts val="0"/>
              </a:spcBef>
              <a:spcAft>
                <a:spcPts val="0"/>
              </a:spcAft>
              <a:buSzPct val="105000"/>
              <a:buFont typeface="Arial,Sans-Serif" panose="020B0604020202020204" pitchFamily="34" charset="0"/>
              <a:buChar char="•"/>
            </a:pPr>
            <a:r>
              <a:rPr lang="en-AU" noProof="0">
                <a:latin typeface="Montserrat"/>
              </a:rPr>
              <a:t>What have you learned about effective voice control that you will make sure to include in your own practice?</a:t>
            </a:r>
          </a:p>
          <a:p>
            <a:pPr>
              <a:spcBef>
                <a:spcPts val="0"/>
              </a:spcBef>
              <a:spcAft>
                <a:spcPts val="0"/>
              </a:spcAft>
              <a:buSzPct val="105000"/>
            </a:pPr>
            <a:endParaRPr lang="en-AU" noProof="0">
              <a:latin typeface="Montserrat"/>
            </a:endParaRPr>
          </a:p>
          <a:p>
            <a:pPr marL="171450" indent="-171450">
              <a:spcBef>
                <a:spcPts val="0"/>
              </a:spcBef>
              <a:spcAft>
                <a:spcPts val="0"/>
              </a:spcAft>
              <a:buFont typeface="Arial,Sans-Serif" panose="020B0604020202020204" pitchFamily="34" charset="0"/>
              <a:buChar char="•"/>
            </a:pPr>
            <a:r>
              <a:rPr lang="en-AU" noProof="0">
                <a:latin typeface="Montserrat"/>
              </a:rPr>
              <a:t>What support would be helpful as you strengthen your use of voice control? </a:t>
            </a:r>
            <a:endParaRPr lang="en-AU" noProof="0"/>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716BE6E8-A010-09DC-2A00-B192FC65D327}"/>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voice-control" id="{E1CF4A78-DFDE-47AB-8835-0397FDED7784}" vid="{764ED017-C5A0-49FD-B4C1-92ECE4CFF5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ACE6E6-5482-4D01-ADA3-A66770B220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3E997A-DA70-4B5E-BDFF-2221163FEF57}">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2443</Words>
  <Application>Microsoft Office PowerPoint</Application>
  <PresentationFormat>Widescreen</PresentationFormat>
  <Paragraphs>212</Paragraphs>
  <Slides>14</Slides>
  <Notes>14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Arial,Sans-Serif</vt:lpstr>
      <vt:lpstr>Lato Bold</vt:lpstr>
      <vt:lpstr>Calibri</vt:lpstr>
      <vt:lpstr>Montserrat</vt:lpstr>
      <vt:lpstr>Montserrat Medium</vt:lpstr>
      <vt:lpstr>Arial</vt:lpstr>
      <vt:lpstr>EC_Practical Refinement</vt:lpstr>
      <vt:lpstr>Before using this slide deck, please read AERO's practice resource, A Whole-School Approach to Classroom Management: Facilitation Guide, and follow the instructions for preparing this slide deck.</vt:lpstr>
      <vt:lpstr>Voice control:  Developing practice</vt:lpstr>
      <vt:lpstr>Acknowledgement of Country</vt:lpstr>
      <vt:lpstr>Purpose of this session</vt:lpstr>
      <vt:lpstr>Australian Professional Standards for Teachers</vt:lpstr>
      <vt:lpstr>PowerPoint Presentation</vt:lpstr>
      <vt:lpstr>Developing practice and skills</vt:lpstr>
      <vt:lpstr>Voice control</vt:lpstr>
      <vt:lpstr>PowerPoint Presentation</vt:lpstr>
      <vt:lpstr>Reflection</vt:lpstr>
      <vt:lpstr>Planning to use voice control</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2026-10-30T05:55:59Z</dcterms:created>
  <dcterms:modified xsi:type="dcterms:W3CDTF">2026-10-30T05:56:21Z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