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106" r:id="rId3"/>
  </p:sldMasterIdLst>
  <p:notesMasterIdLst>
    <p:notesMasterId r:id="rId18"/>
  </p:notesMasterIdLst>
  <p:handoutMasterIdLst>
    <p:handoutMasterId r:id="rId19"/>
  </p:handoutMasterIdLst>
  <p:sldIdLst>
    <p:sldId id="959" r:id="rId4"/>
    <p:sldId id="1300" r:id="rId5"/>
    <p:sldId id="4645" r:id="rId6"/>
    <p:sldId id="3685" r:id="rId7"/>
    <p:sldId id="4597" r:id="rId8"/>
    <p:sldId id="3686" r:id="rId9"/>
    <p:sldId id="4637" r:id="rId10"/>
    <p:sldId id="3728" r:id="rId11"/>
    <p:sldId id="3547" r:id="rId12"/>
    <p:sldId id="3692" r:id="rId13"/>
    <p:sldId id="3693" r:id="rId14"/>
    <p:sldId id="3698" r:id="rId15"/>
    <p:sldId id="4641" r:id="rId16"/>
    <p:sldId id="4647" r:id="rId17"/>
  </p:sldIdLst>
  <p:sldSz cx="12192000" cy="6858000"/>
  <p:notesSz cx="7315200" cy="9601200"/>
  <p:embeddedFontLst>
    <p:embeddedFont>
      <p:font typeface="Montserrat" panose="00000500000000000000" pitchFamily="2" charset="0"/>
      <p:regular r:id="rId20"/>
      <p:bold r:id="rId21"/>
      <p:italic r:id="rId22"/>
      <p:boldItalic r:id="rId23"/>
    </p:embeddedFont>
    <p:embeddedFont>
      <p:font typeface="Montserrat Medium" panose="00000600000000000000" pitchFamily="2" charset="0"/>
      <p:regular r:id="rId24"/>
      <p: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45"/>
            <p14:sldId id="3685"/>
            <p14:sldId id="4597"/>
            <p14:sldId id="3686"/>
            <p14:sldId id="4637"/>
            <p14:sldId id="3728"/>
            <p14:sldId id="3547"/>
            <p14:sldId id="3692"/>
            <p14:sldId id="3693"/>
            <p14:sldId id="3698"/>
            <p14:sldId id="4641"/>
            <p14:sldId id="4647"/>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1113"/>
    <a:srgbClr val="F2EAE0"/>
    <a:srgbClr val="006E7F"/>
    <a:srgbClr val="00838E"/>
    <a:srgbClr val="010101"/>
    <a:srgbClr val="0B1412"/>
    <a:srgbClr val="FEFEFE"/>
    <a:srgbClr val="F0F2F5"/>
    <a:srgbClr val="F8FA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4B8CF5-47D3-4E53-907D-F9E4D4950CFB}" v="6" dt="2026-10-30T05:39:13.6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086" autoAdjust="0"/>
  </p:normalViewPr>
  <p:slideViewPr>
    <p:cSldViewPr snapToGrid="0">
      <p:cViewPr varScale="1">
        <p:scale>
          <a:sx n="83" d="100"/>
          <a:sy n="83" d="100"/>
        </p:scale>
        <p:origin x="68" y="560"/>
      </p:cViewPr>
      <p:guideLst/>
    </p:cSldViewPr>
  </p:slideViewPr>
  <p:notesTextViewPr>
    <p:cViewPr>
      <p:scale>
        <a:sx n="100" d="100"/>
        <a:sy n="100" d="100"/>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commentAuthors" Target="commentAuthors.xml"/><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microsoft.com/office/2018/10/relationships/authors" Targe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latin typeface="Montserrat" panose="00000500000000000000" pitchFamily="2" charset="0"/>
            </a:endParaRPr>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latin typeface="Montserrat" panose="00000500000000000000" pitchFamily="2" charset="0"/>
              </a:rPr>
              <a:t>10/30/2026</a:t>
            </a:fld>
            <a:endParaRPr lang="en-US" dirty="0">
              <a:latin typeface="Montserrat" panose="00000500000000000000" pitchFamily="2" charset="0"/>
            </a:endParaRPr>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latin typeface="Montserrat" panose="00000500000000000000" pitchFamily="2" charset="0"/>
            </a:endParaRPr>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latin typeface="Montserrat" panose="00000500000000000000" pitchFamily="2" charset="0"/>
              </a:rPr>
              <a:t>‹#›</a:t>
            </a:fld>
            <a:endParaRPr lang="en-US" dirty="0">
              <a:latin typeface="Montserrat" panose="00000500000000000000" pitchFamily="2" charset="0"/>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441393"/>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780817"/>
            <a:ext cx="5852160" cy="5726349"/>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809361" y="9119474"/>
            <a:ext cx="504145"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44000" indent="-144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dirty="0"/>
              <a:t>If you’ve identified students moving through the school as an area of practice you’d like to support teachers in your school to develop, you can use this slide deck to run a practice development session.</a:t>
            </a:r>
          </a:p>
          <a:p>
            <a:endParaRPr lang="en-AU" dirty="0"/>
          </a:p>
          <a:p>
            <a:r>
              <a:rPr lang="en-AU" dirty="0"/>
              <a:t>It includes a video of practice. To play the video, please enable external content if prompted when opening the slide deck.</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D8479BB3-0709-3661-3E1E-17D0B41762C4}"/>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dirty="0"/>
              <a:t>Facilitator notes</a:t>
            </a:r>
            <a:endParaRPr lang="en-AU" dirty="0"/>
          </a:p>
          <a:p>
            <a:r>
              <a:rPr lang="en-AU" dirty="0"/>
              <a:t>Before using these slides, you may want to build a shared understanding with staff about evidence-based classroom management using AERO’s professional learning resource, Evidence-Based Approaches for Effective Classroom Management.</a:t>
            </a:r>
          </a:p>
          <a:p>
            <a:endParaRPr lang="en-AU" dirty="0"/>
          </a:p>
          <a:p>
            <a:r>
              <a:rPr lang="en-AU" b="1" dirty="0"/>
              <a:t>Preparation</a:t>
            </a:r>
            <a:endParaRPr lang="en-AU" dirty="0"/>
          </a:p>
          <a:p>
            <a:pPr marL="0" indent="0">
              <a:buFont typeface="Arial"/>
              <a:buNone/>
            </a:pPr>
            <a:r>
              <a:rPr lang="en-AU" dirty="0"/>
              <a:t>Send participants a link to the handbook: </a:t>
            </a:r>
            <a:r>
              <a:rPr lang="en-AU" u="sng" dirty="0">
                <a:hlinkClick r:id="rId3"/>
              </a:rPr>
              <a:t>https://www.edresearch.edu.au/classroom-management-handbook</a:t>
            </a:r>
            <a:r>
              <a:rPr lang="en-AU" u="sng" dirty="0"/>
              <a:t>.</a:t>
            </a:r>
            <a:br>
              <a:rPr lang="en-AU" u="sng" dirty="0">
                <a:cs typeface="+mn-lt"/>
              </a:rPr>
            </a:br>
            <a:endParaRPr lang="en-AU" dirty="0"/>
          </a:p>
          <a:p>
            <a:r>
              <a:rPr lang="en-AU" b="1" dirty="0"/>
              <a:t>Remember to delete the preparation section in each slide note once you’ve followed its instructions so that you can more easily see the facilitator notes.</a:t>
            </a:r>
            <a:endParaRPr lang="en-AU"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A48597A1-15AB-8BCE-99E8-EB2AFFD6FAFE}"/>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DF4F-4D8A-B790-3104-B60E866CC46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09DD9C7-F18F-7B6C-6D2A-44960AC1218A}"/>
              </a:ext>
            </a:extLst>
          </p:cNvPr>
          <p:cNvSpPr>
            <a:spLocks noGrp="1"/>
          </p:cNvSpPr>
          <p:nvPr>
            <p:ph type="body" idx="1"/>
          </p:nvPr>
        </p:nvSpPr>
        <p:spPr/>
        <p:txBody>
          <a:bodyPr/>
          <a:lstStyle/>
          <a:p>
            <a:r>
              <a:rPr lang="en-AU" b="1" noProof="0" dirty="0"/>
              <a:t>Preparation</a:t>
            </a:r>
          </a:p>
          <a:p>
            <a:pPr marL="0" lvl="3" indent="0">
              <a:buNone/>
            </a:pPr>
            <a:r>
              <a:rPr lang="en-AU" noProof="0" dirty="0"/>
              <a:t>Edit this slide to reflect the way your school acknowledges Country.</a:t>
            </a:r>
          </a:p>
        </p:txBody>
      </p:sp>
      <p:sp>
        <p:nvSpPr>
          <p:cNvPr id="6" name="Slide Number Placeholder 5">
            <a:extLst>
              <a:ext uri="{FF2B5EF4-FFF2-40B4-BE49-F238E27FC236}">
                <a16:creationId xmlns:a16="http://schemas.microsoft.com/office/drawing/2014/main" id="{7C1DCE20-AD6F-3CB8-7E1B-616BD6FC8A99}"/>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4AA19475-06E1-3351-E4AC-12EB82FEB07B}"/>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3849771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dirty="0"/>
              <a:t>Preparation</a:t>
            </a:r>
            <a:endParaRPr lang="en-AU" dirty="0"/>
          </a:p>
          <a:p>
            <a:pPr marL="228600" indent="-228600">
              <a:buFont typeface="+mj-lt"/>
              <a:buAutoNum type="arabicPeriod"/>
            </a:pPr>
            <a:r>
              <a:rPr lang="en-AU" dirty="0"/>
              <a:t>If time is available, you can plan to provide time at the start of the session (e.g., 10 minutes) for staff to review the pre-reading. However, this isn’t essential and you can run the session without staff doing this.</a:t>
            </a:r>
          </a:p>
          <a:p>
            <a:pPr marL="228600" indent="-228600">
              <a:buFont typeface="+mj-lt"/>
              <a:buAutoNum type="arabicPeriod"/>
            </a:pPr>
            <a:r>
              <a:rPr lang="en-AU" dirty="0"/>
              <a:t>Participants will work in pairs throughout the session. You may want to consider pairing staff:</a:t>
            </a:r>
          </a:p>
          <a:p>
            <a:pPr marL="372745" lvl="2" indent="-228600">
              <a:buAutoNum type="alphaLcParenR"/>
            </a:pPr>
            <a:r>
              <a:rPr lang="en-AU" dirty="0"/>
              <a:t>in similar classroom environments - e.g., similar year levels or learning areas</a:t>
            </a:r>
          </a:p>
          <a:p>
            <a:pPr marL="372745" lvl="2" indent="-228600">
              <a:buAutoNum type="alphaLcParenR"/>
            </a:pPr>
            <a:r>
              <a:rPr lang="en-AU" dirty="0"/>
              <a:t>who work well together</a:t>
            </a:r>
          </a:p>
          <a:p>
            <a:pPr marL="372745" lvl="2" indent="-228600">
              <a:buAutoNum type="alphaLcParenR"/>
            </a:pPr>
            <a:r>
              <a:rPr lang="en-AU" dirty="0"/>
              <a:t>with more effective classroom management practices with those with less.</a:t>
            </a:r>
          </a:p>
          <a:p>
            <a:pPr marL="0" lvl="1" indent="0">
              <a:buNone/>
            </a:pPr>
            <a:endParaRPr lang="en-AU" dirty="0"/>
          </a:p>
          <a:p>
            <a:pPr marL="0" lvl="1" indent="0">
              <a:buNone/>
            </a:pPr>
            <a:r>
              <a:rPr lang="en-AU" b="1" dirty="0"/>
              <a:t>Facilitator notes</a:t>
            </a:r>
            <a:endParaRPr lang="en-AU" dirty="0"/>
          </a:p>
          <a:p>
            <a:pPr marL="0" lvl="1" indent="0">
              <a:buNone/>
            </a:pPr>
            <a:r>
              <a:rPr lang="en-AU" i="1" dirty="0"/>
              <a:t>[Read out the purpose of this session from the slide.]</a:t>
            </a:r>
            <a:endParaRPr lang="en-AU" dirty="0"/>
          </a:p>
          <a:p>
            <a:pPr marL="0" lvl="1" indent="0">
              <a:buNone/>
            </a:pPr>
            <a:endParaRPr lang="en-AU" dirty="0"/>
          </a:p>
          <a:p>
            <a:pPr marL="0" lvl="1" indent="0">
              <a:buNone/>
            </a:pPr>
            <a:r>
              <a:rPr lang="en-AU" dirty="0"/>
              <a:t>Teaching requires a complex skillset, and it takes time to develop these skills. Rehearsing and receiving feedback in a safe, non-judgemental environment is an effective and evidence-based way to develop our practice.</a:t>
            </a:r>
          </a:p>
          <a:p>
            <a:pPr marL="0" lvl="1" indent="0">
              <a:buNone/>
            </a:pPr>
            <a:endParaRPr lang="en-AU" dirty="0"/>
          </a:p>
          <a:p>
            <a:pPr marL="0" lvl="1" indent="0">
              <a:buNone/>
            </a:pPr>
            <a:r>
              <a:rPr lang="en-AU" dirty="0"/>
              <a:t>In this session, we’ll:</a:t>
            </a:r>
          </a:p>
          <a:p>
            <a:pPr marL="171450" indent="-171450">
              <a:buFont typeface="Arial"/>
              <a:buChar char="•"/>
            </a:pPr>
            <a:r>
              <a:rPr lang="en-AU" dirty="0"/>
              <a:t>discuss practical approaches to developing classroom management practices and skills</a:t>
            </a:r>
          </a:p>
          <a:p>
            <a:pPr marL="171450" indent="-171450">
              <a:buFont typeface="Arial"/>
              <a:buChar char="•"/>
            </a:pPr>
            <a:r>
              <a:rPr lang="en-AU" dirty="0"/>
              <a:t>review effective practice for a routine for moving through the school</a:t>
            </a:r>
          </a:p>
          <a:p>
            <a:pPr marL="171450" indent="-171450">
              <a:buFont typeface="Arial"/>
              <a:buChar char="•"/>
            </a:pPr>
            <a:r>
              <a:rPr lang="en-US" i="1" dirty="0"/>
              <a:t>[optional] </a:t>
            </a:r>
            <a:r>
              <a:rPr lang="en-US" dirty="0"/>
              <a:t>work on refining your routine for moving through the school by planning and rehearsing in pairs.</a:t>
            </a:r>
          </a:p>
          <a:p>
            <a:endParaRPr lang="en-AU" dirty="0"/>
          </a:p>
          <a:p>
            <a:r>
              <a:rPr lang="en-AU" i="1" dirty="0"/>
              <a:t>[Organise participants into pairs. Throughout this session, they’ll discuss and optionally rehearse with their partner.]</a:t>
            </a:r>
            <a:endParaRPr lang="en-AU" dirty="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00D662C2-FC19-7810-029B-B13E75C3DFF7}"/>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dirty="0"/>
              <a:t>Facilitator notes</a:t>
            </a:r>
          </a:p>
          <a:p>
            <a:r>
              <a:rPr lang="en-AU" noProof="0" dirty="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62CF5C3D-0210-8671-EB8D-E42776549CE6}"/>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dirty="0"/>
              <a:t>Facilitator notes</a:t>
            </a:r>
            <a:endParaRPr lang="en-AU" dirty="0"/>
          </a:p>
          <a:p>
            <a:r>
              <a:rPr lang="en-AU" dirty="0"/>
              <a:t>If you’d like to read more about students moving through the school after today’s session, you can refer to Chapter 13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41C7C3A8-E64F-2576-C10B-D96B0D76A49E}"/>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normAutofit/>
          </a:bodyPr>
          <a:lstStyle/>
          <a:p>
            <a:r>
              <a:rPr lang="en-AU" sz="1200" b="1" kern="1200" dirty="0">
                <a:solidFill>
                  <a:schemeClr val="tx1"/>
                </a:solidFill>
                <a:effectLst/>
                <a:latin typeface="+mn-lt"/>
                <a:ea typeface="+mn-ea"/>
                <a:cs typeface="+mn-cs"/>
              </a:rPr>
              <a:t>Preparation</a:t>
            </a:r>
            <a:endParaRPr lang="en-AU" sz="1200" kern="1200" dirty="0">
              <a:solidFill>
                <a:schemeClr val="tx1"/>
              </a:solidFill>
              <a:effectLst/>
              <a:latin typeface="+mn-lt"/>
              <a:ea typeface="+mn-ea"/>
              <a:cs typeface="+mn-cs"/>
            </a:endParaRPr>
          </a:p>
          <a:p>
            <a:pPr fontAlgn="t"/>
            <a:r>
              <a:rPr lang="en-AU" sz="1200" kern="1200" dirty="0">
                <a:solidFill>
                  <a:schemeClr val="tx1"/>
                </a:solidFill>
                <a:effectLst/>
                <a:latin typeface="+mn-lt"/>
                <a:ea typeface="+mn-ea"/>
                <a:cs typeface="+mn-cs"/>
              </a:rPr>
              <a:t>If you’re not including the rehearsal and feedback activity (slide 12), you can remove the instruction about rehearsal and feedback from the facilitator notes.</a:t>
            </a:r>
          </a:p>
          <a:p>
            <a:pPr fontAlgn="t"/>
            <a:r>
              <a:rPr lang="en-AU" sz="1200" kern="1200" dirty="0">
                <a:solidFill>
                  <a:schemeClr val="tx1"/>
                </a:solidFill>
                <a:effectLst/>
                <a:latin typeface="+mn-lt"/>
                <a:ea typeface="+mn-ea"/>
                <a:cs typeface="+mn-cs"/>
              </a:rPr>
              <a:t> </a:t>
            </a:r>
          </a:p>
          <a:p>
            <a:r>
              <a:rPr lang="en-AU" sz="1200" b="1" kern="1200" dirty="0">
                <a:solidFill>
                  <a:schemeClr val="tx1"/>
                </a:solidFill>
                <a:effectLst/>
                <a:latin typeface="+mn-lt"/>
                <a:ea typeface="+mn-ea"/>
                <a:cs typeface="+mn-cs"/>
              </a:rPr>
              <a:t>Facilitator notes</a:t>
            </a:r>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The 5 stages shown on this slide support teachers to develop their practices and skills.</a:t>
            </a:r>
          </a:p>
          <a:p>
            <a:r>
              <a:rPr lang="en-AU" sz="1200" kern="1200" dirty="0">
                <a:solidFill>
                  <a:schemeClr val="tx1"/>
                </a:solidFill>
                <a:effectLst/>
                <a:latin typeface="+mn-lt"/>
                <a:ea typeface="+mn-ea"/>
                <a:cs typeface="+mn-cs"/>
              </a:rPr>
              <a:t> </a:t>
            </a:r>
          </a:p>
          <a:p>
            <a:r>
              <a:rPr lang="en-AU" sz="1200" i="1" kern="1200" dirty="0">
                <a:solidFill>
                  <a:schemeClr val="tx1"/>
                </a:solidFill>
                <a:effectLst/>
                <a:latin typeface="+mn-lt"/>
                <a:ea typeface="+mn-ea"/>
                <a:cs typeface="+mn-cs"/>
              </a:rPr>
              <a:t>[Give participants time to read the slide.]</a:t>
            </a:r>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p>
          <a:p>
            <a:r>
              <a:rPr lang="en-AU" sz="1200" kern="1200" dirty="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[Outline any other support and/or mentoring available for participants following this session.]</a:t>
            </a:r>
            <a:endParaRPr lang="en-AU" dirty="0"/>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BCCF53E4-8921-C696-746E-313BE1E9B7D2}"/>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20000"/>
          </a:bodyPr>
          <a:lstStyle/>
          <a:p>
            <a:r>
              <a:rPr lang="en-AU" b="1" dirty="0"/>
              <a:t>Preparation </a:t>
            </a:r>
          </a:p>
          <a:p>
            <a:r>
              <a:rPr lang="en-AU" dirty="0"/>
              <a:t>Prepare to share your own experiences in relation to the questions on the slide. Being open about aspects of your own practice that you’ve refined, and what you still need to refine, will support participants to reflect and rehearse without feeling judged.</a:t>
            </a:r>
          </a:p>
          <a:p>
            <a:endParaRPr lang="en-AU" dirty="0"/>
          </a:p>
          <a:p>
            <a:r>
              <a:rPr lang="en-AU" b="1" dirty="0"/>
              <a:t>Facilitator notes</a:t>
            </a:r>
            <a:endParaRPr lang="en-AU" dirty="0"/>
          </a:p>
          <a:p>
            <a:r>
              <a:rPr lang="en-AU" dirty="0"/>
              <a:t>Before you work on refining your practice, we’ll review some information about students moving through the school.</a:t>
            </a:r>
          </a:p>
          <a:p>
            <a:endParaRPr lang="en-AU" dirty="0"/>
          </a:p>
          <a:p>
            <a:r>
              <a:rPr lang="en-AU" i="1" dirty="0"/>
              <a:t>[ADVANCE THE PRESENTATION and give participants time to read the definitions.]</a:t>
            </a:r>
            <a:endParaRPr lang="en-AU" dirty="0"/>
          </a:p>
          <a:p>
            <a:endParaRPr lang="en-AU" dirty="0"/>
          </a:p>
          <a:p>
            <a:r>
              <a:rPr lang="en-AU" i="1" dirty="0"/>
              <a:t>[ADVANCE THE PRESENTATION to reveal the questions.] </a:t>
            </a:r>
            <a:endParaRPr lang="en-AU" dirty="0"/>
          </a:p>
          <a:p>
            <a:endParaRPr lang="en-AU" dirty="0"/>
          </a:p>
          <a:p>
            <a:r>
              <a:rPr lang="en-AU" i="1" dirty="0"/>
              <a:t>[Give participants a minute to reflect individually then conduct a whole-group discussion.]</a:t>
            </a:r>
            <a:endParaRPr lang="en-AU" dirty="0"/>
          </a:p>
          <a:p>
            <a:endParaRPr lang="en-AU" dirty="0"/>
          </a:p>
          <a:p>
            <a:r>
              <a:rPr lang="en-AU" i="1" dirty="0"/>
              <a:t>[ADVANCE THE PRESENTATION to reveal the ‘Why we use it’ section. </a:t>
            </a:r>
            <a:r>
              <a:rPr lang="en-US" i="1" dirty="0"/>
              <a:t>Share the following points if they weren’t mentioned in the discussion:]</a:t>
            </a:r>
            <a:endParaRPr lang="en-AU" dirty="0"/>
          </a:p>
          <a:p>
            <a:endParaRPr lang="en-AU" dirty="0"/>
          </a:p>
          <a:p>
            <a:r>
              <a:rPr lang="en-AU" b="1" dirty="0"/>
              <a:t>Safety</a:t>
            </a:r>
            <a:r>
              <a:rPr lang="en-AU" dirty="0"/>
              <a:t> is the number one priority of every school. A routine for </a:t>
            </a:r>
            <a:r>
              <a:rPr lang="en-US" dirty="0"/>
              <a:t>moving through the school</a:t>
            </a:r>
            <a:r>
              <a:rPr lang="en-AU" dirty="0"/>
              <a:t> supports safety.</a:t>
            </a:r>
            <a:br>
              <a:rPr lang="en-AU" dirty="0"/>
            </a:br>
            <a:br>
              <a:rPr lang="en-AU" dirty="0"/>
            </a:br>
            <a:r>
              <a:rPr lang="en-AU" dirty="0"/>
              <a:t>It also:</a:t>
            </a:r>
            <a:endParaRPr lang="en-US" dirty="0">
              <a:solidFill>
                <a:srgbClr val="444444"/>
              </a:solidFill>
            </a:endParaRPr>
          </a:p>
          <a:p>
            <a:pPr marL="143510" lvl="1" indent="-143510">
              <a:buFont typeface="Arial"/>
              <a:buChar char="•"/>
            </a:pPr>
            <a:r>
              <a:rPr lang="en-AU" dirty="0"/>
              <a:t>supports the effective operation of the school and classrooms, </a:t>
            </a:r>
            <a:r>
              <a:rPr lang="en-US" dirty="0" err="1"/>
              <a:t>maximising</a:t>
            </a:r>
            <a:r>
              <a:rPr lang="en-US" dirty="0"/>
              <a:t> learning time while keeping everyone safe</a:t>
            </a:r>
            <a:endParaRPr lang="en-US" dirty="0">
              <a:solidFill>
                <a:srgbClr val="444444"/>
              </a:solidFill>
            </a:endParaRPr>
          </a:p>
          <a:p>
            <a:pPr marL="143510" lvl="1" indent="-143510">
              <a:buFont typeface="Arial"/>
              <a:buChar char="•"/>
            </a:pPr>
            <a:r>
              <a:rPr lang="en-AU" dirty="0"/>
              <a:t>provides clear guidelines to students, ensures students don’t miss critical information and supports shared understanding and practice</a:t>
            </a:r>
            <a:endParaRPr lang="en-US" dirty="0">
              <a:solidFill>
                <a:srgbClr val="444444"/>
              </a:solidFill>
            </a:endParaRPr>
          </a:p>
          <a:p>
            <a:pPr marL="143510" lvl="1" indent="-143510">
              <a:buFont typeface="Arial"/>
              <a:buChar char="•"/>
            </a:pPr>
            <a:r>
              <a:rPr lang="en-AU" dirty="0"/>
              <a:t>builds positive connections with students when we interact positively with them while moving through the school</a:t>
            </a:r>
            <a:endParaRPr lang="en-US" dirty="0">
              <a:solidFill>
                <a:srgbClr val="444444"/>
              </a:solidFill>
            </a:endParaRPr>
          </a:p>
          <a:p>
            <a:pPr marL="143510" lvl="1" indent="-143510">
              <a:buFont typeface="Arial"/>
              <a:buChar char="•"/>
            </a:pPr>
            <a:r>
              <a:rPr lang="en-AU" dirty="0"/>
              <a:t>provides predictability because routines don’t often change and are the same every day. People, including students, love predictability. They like to know what to expect and what’s expected of them, and they like to know that this is consistent. ‘Predictability’ doesn’t mean that our routines never change. We reflect on and refine our routines as the need arises and prepare our students when things need to change.</a:t>
            </a:r>
            <a:endParaRPr lang="en-US" dirty="0">
              <a:solidFill>
                <a:srgbClr val="444444"/>
              </a:solidFill>
            </a:endParaRPr>
          </a:p>
          <a:p>
            <a:pPr marL="143510" lvl="1" indent="-143510">
              <a:buFont typeface="Arial"/>
              <a:buChar char="•"/>
            </a:pPr>
            <a:r>
              <a:rPr lang="en-AU" dirty="0"/>
              <a:t>helps to manage cognitive load with a consistent and predictable approach, reducing wasted learning time and freeing up students’ working memory to focus on learning.</a:t>
            </a:r>
            <a:endParaRPr lang="en-US" dirty="0">
              <a:solidFill>
                <a:srgbClr val="444444"/>
              </a:solidFill>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4BFDAA30-956E-EE3B-AA2A-AE1280AC5D1D}"/>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dirty="0"/>
              <a:t>Preparation</a:t>
            </a:r>
          </a:p>
          <a:p>
            <a:pPr lvl="3"/>
            <a:r>
              <a:rPr lang="en-AU" noProof="0" dirty="0"/>
              <a:t>Edit the slide to reflect your context. </a:t>
            </a:r>
          </a:p>
          <a:p>
            <a:pPr lvl="3"/>
            <a:r>
              <a:rPr lang="en-AU" noProof="0" dirty="0"/>
              <a:t>Add your school’s expectations for students in this routine.</a:t>
            </a:r>
          </a:p>
          <a:p>
            <a:pPr lvl="3"/>
            <a:r>
              <a:rPr lang="en-AU" noProof="0" dirty="0"/>
              <a:t>Prepare to explain the actions listed on the slide, referring to Chapter 13 of the handbook and your school’s expectations.</a:t>
            </a:r>
          </a:p>
          <a:p>
            <a:pPr lvl="0"/>
            <a:endParaRPr lang="en-AU" noProof="0" dirty="0"/>
          </a:p>
          <a:p>
            <a:r>
              <a:rPr lang="en-AU" b="1" noProof="0" dirty="0"/>
              <a:t>Facilitator notes </a:t>
            </a:r>
          </a:p>
          <a:p>
            <a:r>
              <a:rPr lang="en-AU" i="1" noProof="0" dirty="0"/>
              <a:t>[Give participants time to read the slide. Invite questions or requests for clarification.]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7" name="Slide Image Placeholder 6">
            <a:extLst>
              <a:ext uri="{FF2B5EF4-FFF2-40B4-BE49-F238E27FC236}">
                <a16:creationId xmlns:a16="http://schemas.microsoft.com/office/drawing/2014/main" id="{91B23E7C-55CA-FEB8-127B-6D7089126115}"/>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dirty="0"/>
              <a:t>Preparation</a:t>
            </a:r>
            <a:endParaRPr lang="en-AU" dirty="0"/>
          </a:p>
          <a:p>
            <a:pPr marL="228600" indent="-228600">
              <a:buAutoNum type="arabicPeriod"/>
            </a:pPr>
            <a:r>
              <a:rPr lang="en-AU" dirty="0"/>
              <a:t>Select at least one example of practice from the video on this slide to show participants. Here are time codes for each example:</a:t>
            </a:r>
          </a:p>
          <a:p>
            <a:pPr marL="431800" lvl="4" indent="-215900"/>
            <a:r>
              <a:rPr lang="en-US" dirty="0"/>
              <a:t>01:35 : lower primary</a:t>
            </a:r>
            <a:endParaRPr lang="en-US" dirty="0">
              <a:solidFill>
                <a:srgbClr val="444444"/>
              </a:solidFill>
            </a:endParaRPr>
          </a:p>
          <a:p>
            <a:pPr marL="431800" lvl="4" indent="-215900"/>
            <a:r>
              <a:rPr lang="en-US" dirty="0"/>
              <a:t>05:56 : lower secondary</a:t>
            </a:r>
            <a:endParaRPr lang="en-US" dirty="0">
              <a:solidFill>
                <a:srgbClr val="444444"/>
              </a:solidFill>
            </a:endParaRPr>
          </a:p>
          <a:p>
            <a:pPr marL="431800" lvl="4" indent="-215900"/>
            <a:r>
              <a:rPr lang="en-US" dirty="0"/>
              <a:t>10:14 : upper primary.</a:t>
            </a:r>
            <a:endParaRPr lang="en-AU" dirty="0"/>
          </a:p>
          <a:p>
            <a:pPr marL="171450" indent="-171450">
              <a:buAutoNum type="arabicPeriod"/>
            </a:pPr>
            <a:r>
              <a:rPr lang="en-AU" dirty="0"/>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a:t>
            </a:r>
          </a:p>
          <a:p>
            <a:pPr marL="171450" indent="-171450">
              <a:buAutoNum type="arabicPeriod"/>
            </a:pPr>
            <a:r>
              <a:rPr lang="en-AU" dirty="0"/>
              <a:t>Prepare to share a reflection on the video, being clear that your own practice is still a work in progress. Identify elements of your own practice that you want to refine. This can help participants feel safe when rehearsing.</a:t>
            </a:r>
          </a:p>
          <a:p>
            <a:endParaRPr lang="en-AU" dirty="0"/>
          </a:p>
          <a:p>
            <a:r>
              <a:rPr lang="en-AU" b="1" dirty="0"/>
              <a:t>Facilitator notes</a:t>
            </a:r>
            <a:endParaRPr lang="en-AU" dirty="0"/>
          </a:p>
          <a:p>
            <a:r>
              <a:rPr lang="en-AU" dirty="0"/>
              <a:t>While this video depicts other Australian schools and classrooms, the principles of effective practice apply in every context. Therefore, there’s much we can learn from it.</a:t>
            </a:r>
          </a:p>
          <a:p>
            <a:endParaRPr lang="en-AU" dirty="0"/>
          </a:p>
          <a:p>
            <a:r>
              <a:rPr lang="en-AU" i="1" dirty="0"/>
              <a:t>[Mention any contextual factors in the video that might be distracting. Ask participants to focus on the teacher's words and actions rather than these.]</a:t>
            </a:r>
            <a:endParaRPr lang="en-AU" dirty="0"/>
          </a:p>
          <a:p>
            <a:endParaRPr lang="en-AU" dirty="0"/>
          </a:p>
          <a:p>
            <a:r>
              <a:rPr lang="en-AU" i="1" dirty="0"/>
              <a:t>[Play selected example(s) from the video.]</a:t>
            </a:r>
            <a:endParaRPr lang="en-AU" dirty="0"/>
          </a:p>
          <a:p>
            <a:endParaRPr lang="en-AU" dirty="0"/>
          </a:p>
          <a:p>
            <a:r>
              <a:rPr lang="en-AU" i="1" dirty="0"/>
              <a:t>[Share your own reflection from watching the video, including elements demonstrated in the video that you can work on to refine your practice.]</a:t>
            </a:r>
            <a:endParaRPr lang="en-AU" dirty="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10</a:t>
            </a:fld>
            <a:endParaRPr lang="en-US"/>
          </a:p>
        </p:txBody>
      </p:sp>
      <p:sp>
        <p:nvSpPr>
          <p:cNvPr id="8" name="Slide Image Placeholder 7">
            <a:extLst>
              <a:ext uri="{FF2B5EF4-FFF2-40B4-BE49-F238E27FC236}">
                <a16:creationId xmlns:a16="http://schemas.microsoft.com/office/drawing/2014/main" id="{1A07674E-0E3E-59B9-9FBF-9435156B89E6}"/>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1955935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dirty="0"/>
              <a:t>Facilitator notes</a:t>
            </a:r>
            <a:endParaRPr lang="en-AU" dirty="0"/>
          </a:p>
          <a:p>
            <a:r>
              <a:rPr lang="en-AU" i="1" dirty="0"/>
              <a:t>[Prompt participants to review the elements for success and then give them 5 minutes to share responses to the 2 reflection questions with a partner.]</a:t>
            </a:r>
            <a:endParaRPr lang="en-AU"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7" name="Slide Image Placeholder 6">
            <a:extLst>
              <a:ext uri="{FF2B5EF4-FFF2-40B4-BE49-F238E27FC236}">
                <a16:creationId xmlns:a16="http://schemas.microsoft.com/office/drawing/2014/main" id="{EFB3BD4B-7C14-A53C-779E-581A86EA8857}"/>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28562785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r>
              <a:rPr lang="en-AU" b="1" dirty="0"/>
              <a:t>Preparation</a:t>
            </a:r>
            <a:endParaRPr lang="en-AU" dirty="0"/>
          </a:p>
          <a:p>
            <a:r>
              <a:rPr lang="en-AU" i="1" dirty="0"/>
              <a:t>Slide 12 can be used if you want to include further modelling and rehearsal in your session. If you prefer not to include further modelling and rehearsal, skip to slide 13.</a:t>
            </a:r>
            <a:endParaRPr lang="en-AU" dirty="0"/>
          </a:p>
          <a:p>
            <a:endParaRPr lang="en-AU" i="1" dirty="0"/>
          </a:p>
          <a:p>
            <a:pPr marL="228600" indent="-228600">
              <a:buFont typeface="+mj-lt"/>
              <a:buAutoNum type="arabicPeriod"/>
            </a:pPr>
            <a:r>
              <a:rPr lang="en-AU" dirty="0"/>
              <a:t>You'll need a member of staff to model rehearsal with you. </a:t>
            </a:r>
            <a:r>
              <a:rPr lang="en-AU" sz="1200" kern="1200" dirty="0">
                <a:solidFill>
                  <a:schemeClr val="tx1"/>
                </a:solidFill>
                <a:effectLst/>
                <a:latin typeface="+mn-lt"/>
                <a:ea typeface="+mn-ea"/>
                <a:cs typeface="+mn-cs"/>
              </a:rPr>
              <a:t>Before the session, write down your routine for how you move students through the school. Plan what you would do and say for each step.</a:t>
            </a:r>
          </a:p>
          <a:p>
            <a:pPr marL="228600" indent="-228600">
              <a:buFont typeface="+mj-lt"/>
              <a:buAutoNum type="arabicPeriod"/>
            </a:pPr>
            <a:r>
              <a:rPr lang="en-AU" dirty="0"/>
              <a:t>Ensure all participants can see a digital or hard copy version of your plan.</a:t>
            </a:r>
          </a:p>
          <a:p>
            <a:pPr marL="228600" marR="0" lvl="0" indent="-228600" algn="l" defTabSz="914400" rtl="0" eaLnBrk="1" fontAlgn="auto" latinLnBrk="0" hangingPunct="1">
              <a:lnSpc>
                <a:spcPct val="120000"/>
              </a:lnSpc>
              <a:spcBef>
                <a:spcPts val="0"/>
              </a:spcBef>
              <a:spcAft>
                <a:spcPts val="0"/>
              </a:spcAft>
              <a:buClrTx/>
              <a:buSzTx/>
              <a:buFont typeface="+mj-lt"/>
              <a:buAutoNum type="arabicPeriod"/>
              <a:tabLst/>
              <a:defRPr/>
            </a:pPr>
            <a:r>
              <a:rPr lang="en-AU" sz="1200" kern="1200" dirty="0">
                <a:solidFill>
                  <a:schemeClr val="tx1"/>
                </a:solidFill>
                <a:effectLst/>
                <a:latin typeface="+mn-lt"/>
                <a:ea typeface="+mn-ea"/>
                <a:cs typeface="+mn-cs"/>
              </a:rPr>
              <a:t>When modelling the rehearsal, demonstrate how one person takes the role of the teacher and the other takes the role of the student. After the rehearsal, model how partners discuss what worked well and identify any adjustments.</a:t>
            </a:r>
          </a:p>
          <a:p>
            <a:pPr marL="0" marR="0" lvl="0" indent="0" algn="l" defTabSz="914400" rtl="0" eaLnBrk="1" fontAlgn="auto" latinLnBrk="0" hangingPunct="1">
              <a:lnSpc>
                <a:spcPct val="120000"/>
              </a:lnSpc>
              <a:spcBef>
                <a:spcPts val="0"/>
              </a:spcBef>
              <a:spcAft>
                <a:spcPts val="0"/>
              </a:spcAft>
              <a:buClrTx/>
              <a:buSzTx/>
              <a:buFont typeface="+mj-lt"/>
              <a:buNone/>
              <a:tabLst/>
              <a:defRPr/>
            </a:pPr>
            <a:endParaRPr lang="en-AU" dirty="0"/>
          </a:p>
          <a:p>
            <a:r>
              <a:rPr lang="en-AU" b="1" dirty="0"/>
              <a:t>Facilitator notes</a:t>
            </a:r>
            <a:br>
              <a:rPr lang="en-AU" b="1" dirty="0">
                <a:cs typeface="+mn-lt"/>
              </a:rPr>
            </a:br>
            <a:r>
              <a:rPr lang="en-AU" dirty="0"/>
              <a:t>You'll work on developing your routine for moving students through the school through a process of planning and rehearsing examples. </a:t>
            </a:r>
            <a:r>
              <a:rPr lang="en-AU" sz="1200" kern="1200" dirty="0">
                <a:solidFill>
                  <a:schemeClr val="tx1"/>
                </a:solidFill>
                <a:effectLst/>
                <a:latin typeface="+mn-lt"/>
                <a:ea typeface="+mn-ea"/>
                <a:cs typeface="+mn-cs"/>
              </a:rPr>
              <a:t>You’re going to plan by writing down what you’ll do and say before rehearsing with your partner. </a:t>
            </a:r>
          </a:p>
          <a:p>
            <a:br>
              <a:rPr lang="en-AU" dirty="0">
                <a:cs typeface="+mn-lt"/>
              </a:rPr>
            </a:br>
            <a:r>
              <a:rPr lang="en-AU" i="1" dirty="0">
                <a:cs typeface="+mn-lt"/>
              </a:rPr>
              <a:t>[</a:t>
            </a:r>
            <a:r>
              <a:rPr lang="en-AU" i="1" dirty="0"/>
              <a:t>Display your plan and demonstrate rehearsal.]</a:t>
            </a:r>
            <a:endParaRPr lang="en-AU" dirty="0"/>
          </a:p>
          <a:p>
            <a:br>
              <a:rPr lang="en-AU" dirty="0">
                <a:cs typeface="+mn-lt"/>
              </a:rPr>
            </a:br>
            <a:r>
              <a:rPr lang="en-AU" sz="1200" kern="1200" dirty="0">
                <a:solidFill>
                  <a:schemeClr val="tx1"/>
                </a:solidFill>
                <a:effectLst/>
                <a:latin typeface="+mn-lt"/>
                <a:ea typeface="+mn-ea"/>
                <a:cs typeface="+mn-cs"/>
              </a:rPr>
              <a:t>Work with your partner so that you can support each other. Once you’ve written your plan, share it with your partner before rehearsing what you’ll do and say.</a:t>
            </a:r>
          </a:p>
          <a:p>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Your partner will play the role of the student while you rehearse your routine. After the rehearsal, discuss what worked well and adjust your response if needed.</a:t>
            </a:r>
          </a:p>
          <a:p>
            <a:br>
              <a:rPr lang="en-AU" sz="1200" kern="1200" dirty="0">
                <a:solidFill>
                  <a:schemeClr val="tx1"/>
                </a:solidFill>
                <a:effectLst/>
                <a:latin typeface="+mn-lt"/>
                <a:ea typeface="+mn-ea"/>
                <a:cs typeface="+mn-cs"/>
              </a:rPr>
            </a:br>
            <a:r>
              <a:rPr lang="en-AU" sz="1200" i="1" kern="1200" dirty="0">
                <a:solidFill>
                  <a:schemeClr val="tx1"/>
                </a:solidFill>
                <a:effectLst/>
                <a:latin typeface="+mn-lt"/>
                <a:ea typeface="+mn-ea"/>
                <a:cs typeface="+mn-cs"/>
              </a:rPr>
              <a:t>[Give participants 5 minutes to write their plan, </a:t>
            </a:r>
            <a:r>
              <a:rPr lang="en-US" sz="1200" i="1" kern="1200" dirty="0">
                <a:solidFill>
                  <a:schemeClr val="tx1"/>
                </a:solidFill>
                <a:effectLst/>
                <a:latin typeface="+mn-lt"/>
                <a:ea typeface="+mn-ea"/>
                <a:cs typeface="+mn-cs"/>
              </a:rPr>
              <a:t>then 10 minutes to rehearse with their partner and discuss feedback. Prompt participants to switch roles halfway through.]</a:t>
            </a:r>
            <a:endParaRPr lang="en-AU" sz="1200" kern="1200" dirty="0">
              <a:solidFill>
                <a:schemeClr val="tx1"/>
              </a:solidFill>
              <a:effectLst/>
              <a:latin typeface="+mn-lt"/>
              <a:ea typeface="+mn-ea"/>
              <a:cs typeface="+mn-cs"/>
            </a:endParaRPr>
          </a:p>
          <a:p>
            <a:br>
              <a:rPr lang="en-AU" dirty="0">
                <a:cs typeface="+mn-lt"/>
              </a:rPr>
            </a:br>
            <a:r>
              <a:rPr lang="en-AU" i="1" dirty="0">
                <a:cs typeface="+mn-lt"/>
              </a:rPr>
              <a:t>[</a:t>
            </a:r>
            <a:r>
              <a:rPr lang="en-AU" i="1" dirty="0"/>
              <a:t>Move from group to group offering support and feedback. If groups need more guidance, point them to section 2 of Chapter 13 in the handbook: </a:t>
            </a:r>
            <a:r>
              <a:rPr lang="en-AU" i="1" u="sng" dirty="0">
                <a:hlinkClick r:id="rId3"/>
              </a:rPr>
              <a:t>https://www.edresearch.edu.au/classroom-management-handbook</a:t>
            </a:r>
            <a:r>
              <a:rPr lang="en-AU" i="1" u="sng" dirty="0"/>
              <a:t>.]</a:t>
            </a:r>
            <a:endParaRPr lang="en-AU" dirty="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C6C30E74-B78E-7C2F-BEF3-5B6E98BA4472}"/>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3383768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468819" y="3780817"/>
            <a:ext cx="6377561" cy="5726349"/>
          </a:xfrm>
        </p:spPr>
        <p:txBody>
          <a:bodyPr>
            <a:normAutofit lnSpcReduction="10000"/>
          </a:bodyPr>
          <a:lstStyle/>
          <a:p>
            <a:r>
              <a:rPr lang="en-AU" b="1" dirty="0"/>
              <a:t>Preparation</a:t>
            </a:r>
            <a:endParaRPr lang="en-AU" dirty="0"/>
          </a:p>
          <a:p>
            <a:pPr marL="228600" indent="-228600">
              <a:buAutoNum type="arabicPeriod"/>
            </a:pPr>
            <a:r>
              <a:rPr lang="en-AU" dirty="0"/>
              <a:t>Outline to participants the follow-up support available after the session, and when participants practise their routine for moving students around the school. For example, you can tell them:</a:t>
            </a:r>
          </a:p>
          <a:p>
            <a:pPr marL="372745" lvl="2" indent="-228600">
              <a:buAutoNum type="alphaLcParenR"/>
            </a:pPr>
            <a:r>
              <a:rPr lang="en-AU" dirty="0"/>
              <a:t>Who can observe, mentioning AERO’s classroom management observation tool: </a:t>
            </a:r>
            <a:r>
              <a:rPr lang="en-US" dirty="0"/>
              <a:t>https://www.edresearch.edu.au/guides-resources/practice-resources/students-moving-through-school-classroom-management-observation-tool</a:t>
            </a:r>
            <a:endParaRPr lang="en-AU" dirty="0"/>
          </a:p>
          <a:p>
            <a:pPr marL="372745" lvl="2" indent="-228600">
              <a:buAutoNum type="alphaLcParenR"/>
            </a:pPr>
            <a:r>
              <a:rPr lang="en-AU" dirty="0"/>
              <a:t>Who they can talk to and seek advice from. </a:t>
            </a:r>
          </a:p>
          <a:p>
            <a:pPr marL="372745" lvl="2" indent="-228600">
              <a:buAutoNum type="alphaLcParenR"/>
            </a:pPr>
            <a:r>
              <a:rPr lang="en-AU" dirty="0"/>
              <a:t>About the checklists in the handbook and AERO’s video examples of practice: https://www.edresearch.edu.au/guides-resources/videos/students-moving-through-school-classroom-management-practice.</a:t>
            </a:r>
          </a:p>
          <a:p>
            <a:pPr marL="171450" indent="-171450">
              <a:buAutoNum type="arabicPeriod"/>
            </a:pPr>
            <a:r>
              <a:rPr lang="en-AU" dirty="0"/>
              <a:t>To guide future sessions and identify additional support needs, prepare ways to collect participants' responses to the questions on this slide (anonymously, if preferred), such as sticky notes or an online survey. </a:t>
            </a:r>
          </a:p>
          <a:p>
            <a:pPr marL="171450" indent="-171450">
              <a:buAutoNum type="arabicPeriod"/>
            </a:pPr>
            <a:r>
              <a:rPr lang="en-AU" dirty="0"/>
              <a:t>Prepare an email, to be sent after the session, reminding participants of the support available to them, including hyperlinks to relevant resources.</a:t>
            </a:r>
          </a:p>
          <a:p>
            <a:endParaRPr lang="en-AU" dirty="0"/>
          </a:p>
          <a:p>
            <a:r>
              <a:rPr lang="en-AU" b="1" dirty="0"/>
              <a:t>Facilitator notes</a:t>
            </a:r>
            <a:endParaRPr lang="en-AU" dirty="0"/>
          </a:p>
          <a:p>
            <a:r>
              <a:rPr lang="en-US" i="1" dirty="0"/>
              <a:t>[Remind participants of the support available to them after the session as they continue to develop students moving through the school.]</a:t>
            </a:r>
            <a:endParaRPr lang="en-AU" dirty="0"/>
          </a:p>
          <a:p>
            <a:endParaRPr lang="en-AU" dirty="0"/>
          </a:p>
          <a:p>
            <a:r>
              <a:rPr lang="en-AU" i="1" dirty="0"/>
              <a:t>[Give participants a few minutes to discuss the reflection questions.</a:t>
            </a:r>
            <a:r>
              <a:rPr lang="en-AU" i="0" dirty="0"/>
              <a:t> </a:t>
            </a:r>
            <a:r>
              <a:rPr lang="en-AU" i="1" dirty="0"/>
              <a:t>Then invite participants to share learning with the whole group.]</a:t>
            </a:r>
            <a:endParaRPr lang="en-AU" dirty="0"/>
          </a:p>
          <a:p>
            <a:endParaRPr lang="en-AU" dirty="0"/>
          </a:p>
          <a:p>
            <a:r>
              <a:rPr lang="en-AU" i="1" dirty="0"/>
              <a:t>[Wrap up and thank participants for attending the session.]</a:t>
            </a:r>
            <a:endParaRPr lang="en-AU"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7" name="Notes Placeholder 2">
            <a:extLst>
              <a:ext uri="{FF2B5EF4-FFF2-40B4-BE49-F238E27FC236}">
                <a16:creationId xmlns:a16="http://schemas.microsoft.com/office/drawing/2014/main" id="{9E22782C-AA31-A51A-483C-A6B824F4FF45}"/>
              </a:ext>
            </a:extLst>
          </p:cNvPr>
          <p:cNvSpPr txBox="1">
            <a:spLocks/>
          </p:cNvSpPr>
          <p:nvPr/>
        </p:nvSpPr>
        <p:spPr>
          <a:xfrm>
            <a:off x="-6339840" y="3780817"/>
            <a:ext cx="5852160" cy="5726349"/>
          </a:xfrm>
          <a:prstGeom prst="rect">
            <a:avLst/>
          </a:prstGeom>
        </p:spPr>
        <p:txBody>
          <a:bodyPr vert="horz" lIns="96661" tIns="48331" rIns="96661" bIns="48331" rtlCol="0">
            <a:normAutofit fontScale="92500" lnSpcReduction="20000"/>
          </a:bodyPr>
          <a:lstStyle>
            <a:lvl1pPr marL="0" algn="l" defTabSz="914400" rtl="0" eaLnBrk="1" latinLnBrk="0" hangingPunct="1">
              <a:lnSpc>
                <a:spcPct val="120000"/>
              </a:lnSpc>
              <a:defRPr sz="1200" kern="1200">
                <a:solidFill>
                  <a:schemeClr val="tx1"/>
                </a:solidFill>
                <a:latin typeface="+mn-lt"/>
                <a:ea typeface="+mn-ea"/>
                <a:cs typeface="+mn-cs"/>
              </a:defRPr>
            </a:lvl1pPr>
            <a:lvl2pPr marL="144000" indent="-144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a:lstStyle>
          <a:p>
            <a:pPr defTabSz="1021806">
              <a:lnSpc>
                <a:spcPct val="100000"/>
              </a:lnSpc>
              <a:defRPr/>
            </a:pPr>
            <a:r>
              <a:rPr lang="en-AU" b="1" kern="100" dirty="0">
                <a:ea typeface="Calibri"/>
                <a:cs typeface="Times New Roman" panose="02020603050405020304" pitchFamily="18" charset="0"/>
              </a:rPr>
              <a:t>Preparation</a:t>
            </a:r>
          </a:p>
          <a:p>
            <a:pPr marL="228600" indent="-228600" defTabSz="1021806">
              <a:lnSpc>
                <a:spcPct val="100000"/>
              </a:lnSpc>
              <a:buFont typeface="+mj-lt"/>
              <a:buAutoNum type="arabicPeriod"/>
              <a:defRPr/>
            </a:pPr>
            <a:r>
              <a:rPr lang="en-AU" kern="100" dirty="0">
                <a:ea typeface="Calibri"/>
                <a:cs typeface="Times New Roman" panose="02020603050405020304" pitchFamily="18" charset="0"/>
              </a:rPr>
              <a:t>Prepare to explain the support available to participants while they practise </a:t>
            </a:r>
            <a:r>
              <a:rPr lang="en-US" kern="100" dirty="0">
                <a:ea typeface="Calibri"/>
                <a:cs typeface="Times New Roman" panose="02020603050405020304" pitchFamily="18" charset="0"/>
              </a:rPr>
              <a:t>their routine for moving through the school </a:t>
            </a:r>
            <a:r>
              <a:rPr lang="en-AU" kern="100" dirty="0">
                <a:ea typeface="Calibri"/>
                <a:cs typeface="Times New Roman" panose="02020603050405020304" pitchFamily="18" charset="0"/>
              </a:rPr>
              <a:t>after today. For example:</a:t>
            </a:r>
          </a:p>
          <a:p>
            <a:pPr marL="504000" lvl="1" indent="-252000" defTabSz="1021806">
              <a:lnSpc>
                <a:spcPct val="100000"/>
              </a:lnSpc>
              <a:buFont typeface="+mj-lt"/>
              <a:buAutoNum type="alphaLcParenR"/>
              <a:defRPr/>
            </a:pPr>
            <a:r>
              <a:rPr lang="en-AU" kern="100" dirty="0">
                <a:ea typeface="Calibri"/>
                <a:cs typeface="Times New Roman" panose="02020603050405020304" pitchFamily="18" charset="0"/>
              </a:rPr>
              <a:t>Who will be available to observe them and provide feedback, and how do they request this? </a:t>
            </a:r>
            <a:r>
              <a:rPr lang="en-US" kern="100" dirty="0">
                <a:ea typeface="Calibri"/>
                <a:cs typeface="Times New Roman" panose="02020603050405020304" pitchFamily="18" charset="0"/>
              </a:rPr>
              <a:t>They might use AERO’s classroom management observation tool. https://www.edresearch.edu.au/guides-resources/practice-resources/students-moving-through-school-classroom-management-observation-tool</a:t>
            </a:r>
            <a:endParaRPr lang="en-AU" kern="100" dirty="0">
              <a:ea typeface="Calibri"/>
              <a:cs typeface="Times New Roman" panose="02020603050405020304" pitchFamily="18" charset="0"/>
            </a:endParaRPr>
          </a:p>
          <a:p>
            <a:pPr marL="504000" lvl="1" indent="-252000" defTabSz="1021806">
              <a:lnSpc>
                <a:spcPct val="100000"/>
              </a:lnSpc>
              <a:buFont typeface="+mj-lt"/>
              <a:buAutoNum type="alphaLcParenR"/>
              <a:defRPr/>
            </a:pPr>
            <a:r>
              <a:rPr lang="en-AU" kern="100" dirty="0">
                <a:ea typeface="Calibri"/>
                <a:cs typeface="Times New Roman" panose="02020603050405020304" pitchFamily="18" charset="0"/>
              </a:rPr>
              <a:t>Who can they talk to and seek advice from? This might include individuals or professional learning communities in the school.</a:t>
            </a:r>
          </a:p>
          <a:p>
            <a:pPr marL="504000" lvl="1" indent="-252000" defTabSz="1021806">
              <a:lnSpc>
                <a:spcPct val="100000"/>
              </a:lnSpc>
              <a:buFont typeface="+mj-lt"/>
              <a:buAutoNum type="alphaLcParenR"/>
              <a:defRPr/>
            </a:pPr>
            <a:r>
              <a:rPr lang="en-AU" kern="100" dirty="0">
                <a:ea typeface="Calibri"/>
                <a:cs typeface="Times New Roman" panose="02020603050405020304" pitchFamily="18" charset="0"/>
              </a:rPr>
              <a:t>The checklists in the handbook can support them to practise and reflect on their practising.</a:t>
            </a:r>
          </a:p>
          <a:p>
            <a:pPr marL="504000" lvl="1" indent="-252000" defTabSz="1021806">
              <a:lnSpc>
                <a:spcPct val="100000"/>
              </a:lnSpc>
              <a:buFont typeface="+mj-lt"/>
              <a:buAutoNum type="alphaLcParenR"/>
              <a:defRPr/>
            </a:pPr>
            <a:r>
              <a:rPr lang="en-AU" kern="100" dirty="0">
                <a:ea typeface="Calibri"/>
                <a:cs typeface="Times New Roman" panose="02020603050405020304" pitchFamily="18" charset="0"/>
              </a:rPr>
              <a:t>AERO’s video examples of practice for </a:t>
            </a:r>
            <a:r>
              <a:rPr lang="en-US" kern="100" dirty="0">
                <a:ea typeface="Calibri"/>
                <a:cs typeface="Times New Roman" panose="02020603050405020304" pitchFamily="18" charset="0"/>
              </a:rPr>
              <a:t>an effective routine for moving through the school </a:t>
            </a:r>
            <a:r>
              <a:rPr lang="en-AU" kern="100" dirty="0">
                <a:ea typeface="Calibri"/>
                <a:cs typeface="Times New Roman" panose="02020603050405020304" pitchFamily="18" charset="0"/>
              </a:rPr>
              <a:t>can support them to review effective practice</a:t>
            </a:r>
            <a:r>
              <a:rPr lang="en-AU" i="1" kern="100" dirty="0">
                <a:ea typeface="Calibri"/>
                <a:cs typeface="Times New Roman" panose="02020603050405020304" pitchFamily="18" charset="0"/>
              </a:rPr>
              <a:t>. </a:t>
            </a:r>
            <a:r>
              <a:rPr lang="en-AU" kern="100" dirty="0">
                <a:ea typeface="Calibri"/>
                <a:cs typeface="Times New Roman" panose="02020603050405020304" pitchFamily="18" charset="0"/>
              </a:rPr>
              <a:t>https://www.edresearch.edu.au/guides-resources/videos/students-moving-through-school-classroom-management-practice</a:t>
            </a:r>
          </a:p>
          <a:p>
            <a:pPr marL="228600" indent="-228600" defTabSz="1021806">
              <a:lnSpc>
                <a:spcPct val="100000"/>
              </a:lnSpc>
              <a:buFont typeface="+mj-lt"/>
              <a:buAutoNum type="arabicPeriod"/>
              <a:defRPr/>
            </a:pPr>
            <a:r>
              <a:rPr lang="en-AU" kern="100" dirty="0">
                <a:cs typeface="Times New Roman" panose="02020603050405020304" pitchFamily="18" charset="0"/>
              </a:rPr>
              <a:t>To guide future sessions and identify additional support needs, prepare ways to collect participants’ responses to the questions on this slide (anonymously, if preferred), such as sticky notes or an online survey. </a:t>
            </a:r>
            <a:endParaRPr lang="en-AU" kern="100" dirty="0">
              <a:ea typeface="Calibri"/>
              <a:cs typeface="Times New Roman" panose="02020603050405020304" pitchFamily="18" charset="0"/>
            </a:endParaRPr>
          </a:p>
          <a:p>
            <a:pPr marL="228600" indent="-228600" defTabSz="1021806">
              <a:lnSpc>
                <a:spcPct val="100000"/>
              </a:lnSpc>
              <a:buFont typeface="+mj-lt"/>
              <a:buAutoNum type="arabicPeriod"/>
              <a:defRPr/>
            </a:pPr>
            <a:r>
              <a:rPr lang="en-AU" kern="100" dirty="0">
                <a:ea typeface="Calibri"/>
                <a:cs typeface="Times New Roman" panose="02020603050405020304" pitchFamily="18" charset="0"/>
              </a:rPr>
              <a:t>Prepare an email, to be sent after the session, reminding participants of the support available to them, including hyperlinks to relevant resources.</a:t>
            </a:r>
          </a:p>
          <a:p>
            <a:pPr defTabSz="1021806">
              <a:lnSpc>
                <a:spcPct val="100000"/>
              </a:lnSpc>
              <a:defRPr/>
            </a:pPr>
            <a:endParaRPr lang="en-AU" b="1" kern="100" dirty="0">
              <a:ea typeface="Calibri"/>
              <a:cs typeface="Times New Roman" panose="02020603050405020304" pitchFamily="18" charset="0"/>
            </a:endParaRPr>
          </a:p>
          <a:p>
            <a:pPr defTabSz="1021806">
              <a:lnSpc>
                <a:spcPct val="100000"/>
              </a:lnSpc>
              <a:defRPr/>
            </a:pPr>
            <a:r>
              <a:rPr lang="en-AU" b="1" kern="100" dirty="0">
                <a:ea typeface="Calibri"/>
                <a:cs typeface="Times New Roman" panose="02020603050405020304" pitchFamily="18" charset="0"/>
              </a:rPr>
              <a:t>Facilitator notes</a:t>
            </a:r>
          </a:p>
          <a:p>
            <a:pPr defTabSz="1021806">
              <a:lnSpc>
                <a:spcPct val="100000"/>
              </a:lnSpc>
              <a:defRPr/>
            </a:pPr>
            <a:r>
              <a:rPr lang="en-AU" i="1" kern="100" dirty="0">
                <a:ea typeface="Calibri"/>
                <a:cs typeface="Times New Roman" panose="02020603050405020304" pitchFamily="18" charset="0"/>
              </a:rPr>
              <a:t>Outline the support available to participants as they continue to refine </a:t>
            </a:r>
            <a:r>
              <a:rPr lang="en-US" i="1" kern="100" dirty="0">
                <a:ea typeface="Calibri"/>
                <a:cs typeface="Times New Roman" panose="02020603050405020304" pitchFamily="18" charset="0"/>
              </a:rPr>
              <a:t>their routine for moving through the school</a:t>
            </a:r>
            <a:r>
              <a:rPr lang="en-AU" i="1" kern="100" dirty="0">
                <a:ea typeface="Calibri"/>
                <a:cs typeface="Times New Roman" panose="02020603050405020304" pitchFamily="18" charset="0"/>
              </a:rPr>
              <a:t>.</a:t>
            </a:r>
            <a:endParaRPr lang="en-AU" kern="100" dirty="0">
              <a:ea typeface="Calibri"/>
              <a:cs typeface="Times New Roman" panose="02020603050405020304" pitchFamily="18" charset="0"/>
            </a:endParaRPr>
          </a:p>
          <a:p>
            <a:pPr defTabSz="1021806">
              <a:lnSpc>
                <a:spcPct val="100000"/>
              </a:lnSpc>
              <a:defRPr/>
            </a:pPr>
            <a:endParaRPr lang="en-AU" b="1" i="1" kern="100" dirty="0">
              <a:ea typeface="Calibri"/>
              <a:cs typeface="Times New Roman" panose="02020603050405020304" pitchFamily="18" charset="0"/>
            </a:endParaRPr>
          </a:p>
          <a:p>
            <a:pPr defTabSz="1021806">
              <a:lnSpc>
                <a:spcPct val="100000"/>
              </a:lnSpc>
              <a:defRPr/>
            </a:pPr>
            <a:r>
              <a:rPr lang="en-AU" i="1" kern="100" dirty="0">
                <a:ea typeface="Calibri"/>
                <a:cs typeface="Times New Roman" panose="02020603050405020304" pitchFamily="18" charset="0"/>
              </a:rPr>
              <a:t>Give participants 5 minutes to:</a:t>
            </a:r>
          </a:p>
          <a:p>
            <a:pPr marL="181240" indent="-181240" defTabSz="1021806">
              <a:lnSpc>
                <a:spcPct val="100000"/>
              </a:lnSpc>
              <a:buFont typeface="Arial" panose="020B0604020202020204" pitchFamily="34" charset="0"/>
              <a:buChar char="•"/>
              <a:defRPr/>
            </a:pPr>
            <a:r>
              <a:rPr lang="en-AU" i="1" kern="100" dirty="0">
                <a:ea typeface="Calibri"/>
                <a:cs typeface="Times New Roman" panose="02020603050405020304" pitchFamily="18" charset="0"/>
              </a:rPr>
              <a:t>reflect individually and record their reflections</a:t>
            </a:r>
          </a:p>
          <a:p>
            <a:pPr marL="181240" indent="-181240" defTabSz="1021806">
              <a:lnSpc>
                <a:spcPct val="100000"/>
              </a:lnSpc>
              <a:buFont typeface="Arial" panose="020B0604020202020204" pitchFamily="34" charset="0"/>
              <a:buChar char="•"/>
              <a:defRPr/>
            </a:pPr>
            <a:r>
              <a:rPr lang="en-AU" i="1" kern="100" dirty="0">
                <a:ea typeface="Calibri"/>
                <a:cs typeface="Times New Roman" panose="02020603050405020304" pitchFamily="18" charset="0"/>
              </a:rPr>
              <a:t>discuss these questions in their pairs.</a:t>
            </a:r>
          </a:p>
          <a:p>
            <a:pPr defTabSz="1021806">
              <a:lnSpc>
                <a:spcPct val="100000"/>
              </a:lnSpc>
              <a:buFont typeface="Arial" panose="020B0604020202020204" pitchFamily="34" charset="0"/>
              <a:buNone/>
              <a:defRPr/>
            </a:pPr>
            <a:endParaRPr lang="en-AU" i="1" kern="100" dirty="0">
              <a:ea typeface="Calibri"/>
              <a:cs typeface="Times New Roman" panose="02020603050405020304" pitchFamily="18" charset="0"/>
            </a:endParaRPr>
          </a:p>
          <a:p>
            <a:pPr defTabSz="1021806">
              <a:lnSpc>
                <a:spcPct val="100000"/>
              </a:lnSpc>
              <a:defRPr/>
            </a:pPr>
            <a:r>
              <a:rPr lang="en-AU" i="1" kern="100" dirty="0">
                <a:ea typeface="Calibri"/>
                <a:cs typeface="Times New Roman" panose="02020603050405020304" pitchFamily="18" charset="0"/>
              </a:rPr>
              <a:t>Recording the reflections will help </a:t>
            </a:r>
            <a:r>
              <a:rPr lang="en-AU" i="1" dirty="0"/>
              <a:t>to inform future sessions and to identify further support needs.</a:t>
            </a:r>
          </a:p>
          <a:p>
            <a:pPr marL="181240" indent="-181240" defTabSz="1021806">
              <a:lnSpc>
                <a:spcPct val="100000"/>
              </a:lnSpc>
              <a:buFontTx/>
              <a:buChar char="-"/>
              <a:defRPr/>
            </a:pPr>
            <a:endParaRPr lang="en-AU" i="1" kern="100" dirty="0">
              <a:ea typeface="Calibri"/>
              <a:cs typeface="Times New Roman" panose="02020603050405020304" pitchFamily="18" charset="0"/>
            </a:endParaRPr>
          </a:p>
          <a:p>
            <a:pPr defTabSz="1021806">
              <a:lnSpc>
                <a:spcPct val="100000"/>
              </a:lnSpc>
              <a:defRPr/>
            </a:pPr>
            <a:r>
              <a:rPr lang="en-AU" i="1" kern="100" dirty="0">
                <a:ea typeface="Calibri"/>
                <a:cs typeface="Times New Roman" panose="02020603050405020304" pitchFamily="18" charset="0"/>
              </a:rPr>
              <a:t>Then invite participants to share learning with the whole group</a:t>
            </a:r>
            <a:r>
              <a:rPr lang="en-AU" kern="100" dirty="0">
                <a:ea typeface="Calibri"/>
                <a:cs typeface="Times New Roman" panose="02020603050405020304" pitchFamily="18" charset="0"/>
              </a:rPr>
              <a:t>.</a:t>
            </a:r>
          </a:p>
          <a:p>
            <a:pPr defTabSz="1021806">
              <a:lnSpc>
                <a:spcPct val="100000"/>
              </a:lnSpc>
              <a:defRPr/>
            </a:pPr>
            <a:endParaRPr lang="en-AU" kern="100" dirty="0">
              <a:ea typeface="Calibri"/>
              <a:cs typeface="Times New Roman" panose="02020603050405020304" pitchFamily="18" charset="0"/>
            </a:endParaRPr>
          </a:p>
          <a:p>
            <a:pPr defTabSz="1021806">
              <a:lnSpc>
                <a:spcPct val="100000"/>
              </a:lnSpc>
              <a:defRPr/>
            </a:pPr>
            <a:r>
              <a:rPr lang="en-AU" i="1" dirty="0"/>
              <a:t>Optionally, invite reflection on the rehearsal process to build the culture of rehearsal and feedback.</a:t>
            </a:r>
          </a:p>
          <a:p>
            <a:pPr defTabSz="1021806">
              <a:lnSpc>
                <a:spcPct val="100000"/>
              </a:lnSpc>
              <a:defRPr/>
            </a:pPr>
            <a:r>
              <a:rPr lang="en-AU" dirty="0"/>
              <a:t>How did the process of planning, scripting, rehearsing and receiving feedback assist you today?</a:t>
            </a:r>
            <a:endParaRPr lang="en-AU" b="1" kern="100" dirty="0">
              <a:ea typeface="Calibri"/>
              <a:cs typeface="Times New Roman" panose="02020603050405020304" pitchFamily="18" charset="0"/>
            </a:endParaRPr>
          </a:p>
        </p:txBody>
      </p:sp>
      <p:sp>
        <p:nvSpPr>
          <p:cNvPr id="10" name="Slide Image Placeholder 9">
            <a:extLst>
              <a:ext uri="{FF2B5EF4-FFF2-40B4-BE49-F238E27FC236}">
                <a16:creationId xmlns:a16="http://schemas.microsoft.com/office/drawing/2014/main" id="{E5D964C7-E149-0A31-DE9C-1F0ACF6EB335}"/>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3099311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CE757D73-2DC5-216C-DB37-5DFD69378314}"/>
              </a:ext>
            </a:extLst>
          </p:cNvPr>
          <p:cNvSpPr>
            <a:spLocks noGrp="1" noRot="1" noChangeAspect="1"/>
          </p:cNvSpPr>
          <p:nvPr>
            <p:ph type="sldImg"/>
          </p:nvPr>
        </p:nvSpPr>
        <p:spPr>
          <a:xfrm>
            <a:off x="777875" y="441325"/>
            <a:ext cx="5759450" cy="3240088"/>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59551324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33273923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072421247"/>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7919745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6452628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55853315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367495913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03480637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52375570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90764287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128315354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18717792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182223595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6024225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54845151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370176883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70909054"/>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269532111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3676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3956372031"/>
      </p:ext>
    </p:extLst>
  </p:cSld>
  <p:clrMap bg1="lt1" tx1="dk1" bg2="lt2" tx2="dk2" accent1="accent1" accent2="accent2" accent3="accent3" accent4="accent4" accent5="accent5" accent6="accent6" hlink="hlink" folHlink="folHlink"/>
  <p:sldLayoutIdLst>
    <p:sldLayoutId id="2147484107"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16" r:id="rId10"/>
    <p:sldLayoutId id="2147484117" r:id="rId11"/>
    <p:sldLayoutId id="2147484118" r:id="rId12"/>
    <p:sldLayoutId id="2147484119" r:id="rId13"/>
    <p:sldLayoutId id="2147484120" r:id="rId14"/>
    <p:sldLayoutId id="2147484121" r:id="rId15"/>
    <p:sldLayoutId id="2147484122" r:id="rId16"/>
    <p:sldLayoutId id="2147484123" r:id="rId17"/>
    <p:sldLayoutId id="2147484124" r:id="rId18"/>
    <p:sldLayoutId id="2147484125"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private-school-students-in-uniforms-walking-to-class-gm1461579904-495523054"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1.xml"/><Relationship Id="rId1" Type="http://schemas.openxmlformats.org/officeDocument/2006/relationships/video" Target="https://www.youtube.com/embed/w-Ja9qH5Qxs?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students-moving-through-school-classroom-management-practicee"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212EE3-08C0-42CC-E99F-A0A497F58CBE}"/>
              </a:ext>
            </a:extLst>
          </p:cNvPr>
          <p:cNvSpPr>
            <a:spLocks noGrp="1"/>
          </p:cNvSpPr>
          <p:nvPr>
            <p:ph type="title"/>
          </p:nvPr>
        </p:nvSpPr>
        <p:spPr>
          <a:xfrm>
            <a:off x="613228" y="479195"/>
            <a:ext cx="10066274" cy="2120068"/>
          </a:xfrm>
        </p:spPr>
        <p:txBody>
          <a:bodyPr/>
          <a:lstStyle/>
          <a:p>
            <a:r>
              <a:rPr lang="en-US" dirty="0"/>
              <a:t>Before using this slide deck, please read AERO's practice resource, </a:t>
            </a:r>
            <a:r>
              <a:rPr lang="en-US" b="1" dirty="0">
                <a:hlinkClick r:id="rId3"/>
              </a:rPr>
              <a:t>A Whole-School Approach to Classroom Management: Facilitation Guide</a:t>
            </a:r>
            <a:r>
              <a:rPr lang="en-US" dirty="0"/>
              <a:t>, and follow the instructions for preparing this slide deck.</a:t>
            </a:r>
            <a:endParaRPr lang="en-AU" dirty="0"/>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A4AD4A-D11D-7D51-8F16-5347017C9C9E}"/>
              </a:ext>
            </a:extLst>
          </p:cNvPr>
          <p:cNvSpPr>
            <a:spLocks noGrp="1"/>
          </p:cNvSpPr>
          <p:nvPr>
            <p:ph type="title"/>
          </p:nvPr>
        </p:nvSpPr>
        <p:spPr>
          <a:xfrm>
            <a:off x="635000" y="620713"/>
            <a:ext cx="10515600" cy="5562373"/>
          </a:xfrm>
        </p:spPr>
        <p:txBody>
          <a:bodyPr>
            <a:normAutofit/>
          </a:bodyPr>
          <a:lstStyle/>
          <a:p>
            <a:r>
              <a:rPr lang="en-US">
                <a:latin typeface="Montserrat"/>
              </a:rPr>
              <a:t>Students m</a:t>
            </a:r>
            <a:r>
              <a:rPr lang="en-US" dirty="0">
                <a:latin typeface="Montserrat"/>
              </a:rPr>
              <a:t>oving through the school: </a:t>
            </a:r>
            <a:br>
              <a:rPr lang="en-US" dirty="0">
                <a:latin typeface="Montserrat"/>
              </a:rPr>
            </a:br>
            <a:r>
              <a:rPr lang="en-US">
                <a:latin typeface="Montserrat"/>
              </a:rPr>
              <a:t>Developing </a:t>
            </a:r>
            <a:r>
              <a:rPr lang="en-US" dirty="0">
                <a:latin typeface="Montserrat"/>
              </a:rPr>
              <a:t>practice </a:t>
            </a:r>
            <a:endParaRPr lang="en-US" dirty="0"/>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C6A-EAB5-8DF1-E110-160FEE59FC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31052A-641B-40DA-6AB9-8247F484E84F}"/>
              </a:ext>
            </a:extLst>
          </p:cNvPr>
          <p:cNvSpPr>
            <a:spLocks noGrp="1"/>
          </p:cNvSpPr>
          <p:nvPr>
            <p:ph type="title"/>
          </p:nvPr>
        </p:nvSpPr>
        <p:spPr>
          <a:xfrm>
            <a:off x="631595" y="403210"/>
            <a:ext cx="10922000" cy="760567"/>
          </a:xfrm>
        </p:spPr>
        <p:txBody>
          <a:bodyPr/>
          <a:lstStyle/>
          <a:p>
            <a:r>
              <a:rPr lang="en-AU"/>
              <a:t>Acknowledgement of Country</a:t>
            </a:r>
          </a:p>
        </p:txBody>
      </p:sp>
      <p:sp>
        <p:nvSpPr>
          <p:cNvPr id="6" name="Text Placeholder 5">
            <a:extLst>
              <a:ext uri="{FF2B5EF4-FFF2-40B4-BE49-F238E27FC236}">
                <a16:creationId xmlns:a16="http://schemas.microsoft.com/office/drawing/2014/main" id="{72877293-106D-4560-972A-83FFDE8A9F58}"/>
              </a:ext>
            </a:extLst>
          </p:cNvPr>
          <p:cNvSpPr>
            <a:spLocks noGrp="1"/>
          </p:cNvSpPr>
          <p:nvPr>
            <p:ph type="body" sz="quarter" idx="14"/>
          </p:nvPr>
        </p:nvSpPr>
        <p:spPr/>
        <p:txBody>
          <a:bodyPr/>
          <a:lstStyle/>
          <a:p>
            <a:endParaRPr lang="en-AU"/>
          </a:p>
        </p:txBody>
      </p:sp>
    </p:spTree>
    <p:extLst>
      <p:ext uri="{BB962C8B-B14F-4D97-AF65-F5344CB8AC3E}">
        <p14:creationId xmlns:p14="http://schemas.microsoft.com/office/powerpoint/2010/main" val="171201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071A78A4-DEC4-C35E-80E3-DC1A2D4AF98E}"/>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l="9030" r="38510"/>
          <a:stretch>
            <a:fillRect/>
          </a:stretch>
        </p:blipFill>
        <p:spPr>
          <a:xfrm>
            <a:off x="6795436" y="0"/>
            <a:ext cx="5396564" cy="6858000"/>
          </a:xfrm>
        </p:spPr>
      </p:pic>
      <p:sp>
        <p:nvSpPr>
          <p:cNvPr id="2" name="Title 1">
            <a:extLst>
              <a:ext uri="{FF2B5EF4-FFF2-40B4-BE49-F238E27FC236}">
                <a16:creationId xmlns:a16="http://schemas.microsoft.com/office/drawing/2014/main" id="{15DE4A68-6AF6-7015-476F-A4BA4CF51DD7}"/>
              </a:ext>
            </a:extLst>
          </p:cNvPr>
          <p:cNvSpPr>
            <a:spLocks noGrp="1"/>
          </p:cNvSpPr>
          <p:nvPr>
            <p:ph type="title"/>
          </p:nvPr>
        </p:nvSpPr>
        <p:spPr/>
        <p:txBody>
          <a:bodyPr>
            <a:normAutofit/>
          </a:bodyPr>
          <a:lstStyle/>
          <a:p>
            <a:r>
              <a:rPr lang="en-AU"/>
              <a:t>Purpose of this session</a:t>
            </a:r>
          </a:p>
        </p:txBody>
      </p:sp>
      <p:sp>
        <p:nvSpPr>
          <p:cNvPr id="8" name="Text Placeholder 7">
            <a:extLst>
              <a:ext uri="{FF2B5EF4-FFF2-40B4-BE49-F238E27FC236}">
                <a16:creationId xmlns:a16="http://schemas.microsoft.com/office/drawing/2014/main" id="{446F2FF3-F447-17C8-5668-A910BB6E400F}"/>
              </a:ext>
            </a:extLst>
          </p:cNvPr>
          <p:cNvSpPr>
            <a:spLocks noGrp="1"/>
          </p:cNvSpPr>
          <p:nvPr>
            <p:ph type="body" sz="quarter" idx="12"/>
          </p:nvPr>
        </p:nvSpPr>
        <p:spPr/>
        <p:txBody>
          <a:bodyPr vert="horz" lIns="91440" tIns="45720" rIns="91440" bIns="45720" rtlCol="0" anchor="t">
            <a:normAutofit/>
          </a:bodyPr>
          <a:lstStyle/>
          <a:p>
            <a:r>
              <a:rPr lang="en-US" dirty="0">
                <a:latin typeface="Montserrat"/>
              </a:rPr>
              <a:t>To develop your understanding and use of a routine for students moving through the school.</a:t>
            </a:r>
          </a:p>
        </p:txBody>
      </p:sp>
      <p:sp>
        <p:nvSpPr>
          <p:cNvPr id="9" name="Text Placeholder 8">
            <a:extLst>
              <a:ext uri="{FF2B5EF4-FFF2-40B4-BE49-F238E27FC236}">
                <a16:creationId xmlns:a16="http://schemas.microsoft.com/office/drawing/2014/main" id="{194784AD-9503-2F62-2F4E-2C9F2F4F5C87}"/>
              </a:ext>
              <a:ext uri="{C183D7F6-B498-43B3-948B-1728B52AA6E4}">
                <adec:decorative xmlns:adec="http://schemas.microsoft.com/office/drawing/2017/decorative" val="1"/>
              </a:ext>
            </a:extLst>
          </p:cNvPr>
          <p:cNvSpPr>
            <a:spLocks noGrp="1"/>
          </p:cNvSpPr>
          <p:nvPr>
            <p:ph type="body" sz="quarter" idx="13"/>
          </p:nvPr>
        </p:nvSpPr>
        <p:spPr/>
        <p:txBody>
          <a:bodyPr/>
          <a:lstStyle/>
          <a:p>
            <a:r>
              <a:rPr lang="en-US" dirty="0">
                <a:solidFill>
                  <a:schemeClr val="bg1"/>
                </a:solidFill>
                <a:hlinkClick r:id="rId4"/>
              </a:rPr>
              <a:t>Image credit: iStock.com/</a:t>
            </a:r>
            <a:r>
              <a:rPr lang="en-US" dirty="0" err="1">
                <a:solidFill>
                  <a:schemeClr val="bg1"/>
                </a:solidFill>
                <a:hlinkClick r:id="rId4"/>
              </a:rPr>
              <a:t>xavierarnau</a:t>
            </a:r>
            <a:endParaRPr lang="en-AU" dirty="0">
              <a:solidFill>
                <a:schemeClr val="bg1"/>
              </a:solidFill>
            </a:endParaRPr>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p:txBody>
          <a:bodyPr>
            <a:normAutofit/>
          </a:bodyPr>
          <a:lstStyle/>
          <a:p>
            <a:r>
              <a:rPr lang="en-AU"/>
              <a:t>Australian Professional Standards for Teachers</a:t>
            </a:r>
          </a:p>
        </p:txBody>
      </p:sp>
      <p:sp>
        <p:nvSpPr>
          <p:cNvPr id="2" name="Text Placeholder 1">
            <a:extLst>
              <a:ext uri="{FF2B5EF4-FFF2-40B4-BE49-F238E27FC236}">
                <a16:creationId xmlns:a16="http://schemas.microsoft.com/office/drawing/2014/main" id="{6AC7168B-B83B-723D-5426-F7205B294B94}"/>
              </a:ext>
            </a:extLst>
          </p:cNvPr>
          <p:cNvSpPr>
            <a:spLocks noGrp="1"/>
          </p:cNvSpPr>
          <p:nvPr>
            <p:ph type="body" sz="quarter" idx="10"/>
          </p:nvPr>
        </p:nvSpPr>
        <p:spPr>
          <a:xfrm>
            <a:off x="631825" y="1449388"/>
            <a:ext cx="10922000" cy="476348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p:txBody>
          <a:bodyPr>
            <a:normAutofit/>
          </a:bodyPr>
          <a:lstStyle/>
          <a:p>
            <a:r>
              <a:rPr lang="en-AU">
                <a:latin typeface="Montserrat"/>
              </a:rPr>
              <a:t>Developing practice and skills</a:t>
            </a:r>
          </a:p>
        </p:txBody>
      </p:sp>
      <p:sp>
        <p:nvSpPr>
          <p:cNvPr id="2" name="Text Placeholder 1">
            <a:extLst>
              <a:ext uri="{FF2B5EF4-FFF2-40B4-BE49-F238E27FC236}">
                <a16:creationId xmlns:a16="http://schemas.microsoft.com/office/drawing/2014/main" id="{10A22702-E7DC-84B3-05B7-F1A23B490210}"/>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3" name="Text Placeholder 2">
            <a:extLst>
              <a:ext uri="{FF2B5EF4-FFF2-40B4-BE49-F238E27FC236}">
                <a16:creationId xmlns:a16="http://schemas.microsoft.com/office/drawing/2014/main" id="{A9D4875F-2DEF-88AE-7178-67FF8A514244}"/>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6" name="Text Placeholder 5">
            <a:extLst>
              <a:ext uri="{FF2B5EF4-FFF2-40B4-BE49-F238E27FC236}">
                <a16:creationId xmlns:a16="http://schemas.microsoft.com/office/drawing/2014/main" id="{C834F68E-C242-B14D-4858-110E59510520}"/>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D62EC0EA-173F-BA61-1150-0725F6E1D19A}"/>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54592C24-113F-4AB0-823C-0327A2871837}"/>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933765" y="1636294"/>
            <a:ext cx="4258234" cy="5221705"/>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rmAutofit/>
          </a:bodyPr>
          <a:lstStyle/>
          <a:p>
            <a:r>
              <a:rPr lang="en-US"/>
              <a:t>An effective routine for moving through the school</a:t>
            </a:r>
            <a:endParaRPr lang="en-AU"/>
          </a:p>
        </p:txBody>
      </p:sp>
      <p:sp>
        <p:nvSpPr>
          <p:cNvPr id="6" name="Text Placeholder 5">
            <a:extLst>
              <a:ext uri="{FF2B5EF4-FFF2-40B4-BE49-F238E27FC236}">
                <a16:creationId xmlns:a16="http://schemas.microsoft.com/office/drawing/2014/main" id="{E32F9E9B-C7A6-48C2-2242-B96C22DF3E26}"/>
              </a:ext>
            </a:extLst>
          </p:cNvPr>
          <p:cNvSpPr>
            <a:spLocks noGrp="1"/>
          </p:cNvSpPr>
          <p:nvPr>
            <p:ph type="body" sz="quarter" idx="10"/>
          </p:nvPr>
        </p:nvSpPr>
        <p:spPr>
          <a:xfrm>
            <a:off x="631826" y="1449387"/>
            <a:ext cx="5566844" cy="1586716"/>
          </a:xfrm>
        </p:spPr>
        <p:txBody>
          <a:bodyPr/>
          <a:lstStyle/>
          <a:p>
            <a:pPr lvl="1">
              <a:spcAft>
                <a:spcPts val="0"/>
              </a:spcAft>
            </a:pPr>
            <a:r>
              <a:rPr lang="en-AU" sz="2000" dirty="0"/>
              <a:t>What it is</a:t>
            </a:r>
          </a:p>
          <a:p>
            <a:r>
              <a:rPr lang="en-US" sz="1800" dirty="0"/>
              <a:t>A sequence of teacher and student actions for moving through the school, taught and </a:t>
            </a:r>
            <a:r>
              <a:rPr lang="en-US" sz="1800" dirty="0" err="1"/>
              <a:t>practised</a:t>
            </a:r>
            <a:r>
              <a:rPr lang="en-US" sz="1800" dirty="0"/>
              <a:t> to become automatic.</a:t>
            </a:r>
          </a:p>
        </p:txBody>
      </p:sp>
      <p:sp>
        <p:nvSpPr>
          <p:cNvPr id="10" name="Text Placeholder 5">
            <a:extLst>
              <a:ext uri="{FF2B5EF4-FFF2-40B4-BE49-F238E27FC236}">
                <a16:creationId xmlns:a16="http://schemas.microsoft.com/office/drawing/2014/main" id="{8EC5E9EC-6951-4441-6DE5-AAFD820D8DB2}"/>
              </a:ext>
            </a:extLst>
          </p:cNvPr>
          <p:cNvSpPr txBox="1">
            <a:spLocks/>
          </p:cNvSpPr>
          <p:nvPr/>
        </p:nvSpPr>
        <p:spPr>
          <a:xfrm>
            <a:off x="631825" y="3336891"/>
            <a:ext cx="6734175" cy="432683"/>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2000" dirty="0"/>
              <a:t>Why we use it</a:t>
            </a:r>
          </a:p>
        </p:txBody>
      </p:sp>
      <p:pic>
        <p:nvPicPr>
          <p:cNvPr id="11" name="Content Placeholder 31">
            <a:extLst>
              <a:ext uri="{FF2B5EF4-FFF2-40B4-BE49-F238E27FC236}">
                <a16:creationId xmlns:a16="http://schemas.microsoft.com/office/drawing/2014/main" id="{CEB4B874-56B9-3A7B-82CE-162EB86AC0C3}"/>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
        <p:nvSpPr>
          <p:cNvPr id="13" name="Text Placeholder 5">
            <a:extLst>
              <a:ext uri="{FF2B5EF4-FFF2-40B4-BE49-F238E27FC236}">
                <a16:creationId xmlns:a16="http://schemas.microsoft.com/office/drawing/2014/main" id="{611741C4-2EAD-DB95-7C88-A4122AC71D66}"/>
              </a:ext>
            </a:extLst>
          </p:cNvPr>
          <p:cNvSpPr txBox="1">
            <a:spLocks/>
          </p:cNvSpPr>
          <p:nvPr/>
        </p:nvSpPr>
        <p:spPr>
          <a:xfrm>
            <a:off x="8481726" y="2252941"/>
            <a:ext cx="3299596" cy="3033266"/>
          </a:xfrm>
          <a:prstGeom prst="rect">
            <a:avLst/>
          </a:prstGeom>
        </p:spPr>
        <p:txBody>
          <a:bodyPr vert="horz" wrap="square" lIns="91440" tIns="45720" rIns="91440" bIns="45720" rtlCol="0" anchor="t">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solidFill>
                  <a:schemeClr val="bg1"/>
                </a:solidFill>
                <a:latin typeface="Montserrat"/>
              </a:rPr>
              <a:t>How do your students currently move through the school? </a:t>
            </a:r>
            <a:br>
              <a:rPr lang="en-US" sz="1800" dirty="0">
                <a:solidFill>
                  <a:schemeClr val="bg1"/>
                </a:solidFill>
                <a:latin typeface="Montserrat"/>
              </a:rPr>
            </a:br>
            <a:endParaRPr lang="en-US" sz="1800" dirty="0">
              <a:solidFill>
                <a:schemeClr val="bg1"/>
              </a:solidFill>
              <a:latin typeface="Montserrat"/>
            </a:endParaRPr>
          </a:p>
          <a:p>
            <a:r>
              <a:rPr lang="en-US" sz="1800" dirty="0">
                <a:solidFill>
                  <a:schemeClr val="bg1"/>
                </a:solidFill>
                <a:latin typeface="Montserrat"/>
              </a:rPr>
              <a:t>How could your routine for moving through the school better support student learning</a:t>
            </a:r>
            <a:endParaRPr lang="en-US" sz="1800" dirty="0">
              <a:solidFill>
                <a:schemeClr val="bg1"/>
              </a:solidFill>
            </a:endParaRPr>
          </a:p>
        </p:txBody>
      </p:sp>
      <p:sp>
        <p:nvSpPr>
          <p:cNvPr id="14" name="Text Placeholder 5">
            <a:extLst>
              <a:ext uri="{FF2B5EF4-FFF2-40B4-BE49-F238E27FC236}">
                <a16:creationId xmlns:a16="http://schemas.microsoft.com/office/drawing/2014/main" id="{AA7DF2EC-DC9B-7904-5528-725EC5E2FB50}"/>
              </a:ext>
            </a:extLst>
          </p:cNvPr>
          <p:cNvSpPr txBox="1">
            <a:spLocks/>
          </p:cNvSpPr>
          <p:nvPr/>
        </p:nvSpPr>
        <p:spPr>
          <a:xfrm>
            <a:off x="631825" y="3901255"/>
            <a:ext cx="6734175" cy="2595799"/>
          </a:xfrm>
          <a:prstGeom prst="rect">
            <a:avLst/>
          </a:prstGeom>
        </p:spPr>
        <p:txBody>
          <a:bodyPr vert="horz" wrap="square" lIns="91440" tIns="45720" rIns="91440" bIns="45720" numCol="2" spcCol="468000" rtlCol="0" anchor="t">
            <a:no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2">
              <a:spcAft>
                <a:spcPts val="300"/>
              </a:spcAft>
            </a:pPr>
            <a:r>
              <a:rPr lang="en-US" sz="1800" dirty="0"/>
              <a:t>Safety</a:t>
            </a:r>
          </a:p>
          <a:p>
            <a:pPr lvl="2">
              <a:spcAft>
                <a:spcPts val="300"/>
              </a:spcAft>
            </a:pPr>
            <a:r>
              <a:rPr lang="en-US" sz="1800" dirty="0" err="1"/>
              <a:t>Maximise</a:t>
            </a:r>
            <a:r>
              <a:rPr lang="en-US" sz="1800" dirty="0"/>
              <a:t> learning time</a:t>
            </a:r>
          </a:p>
          <a:p>
            <a:pPr lvl="2">
              <a:spcAft>
                <a:spcPts val="300"/>
              </a:spcAft>
            </a:pPr>
            <a:r>
              <a:rPr lang="en-US" sz="1800" dirty="0"/>
              <a:t>Clarity </a:t>
            </a:r>
          </a:p>
          <a:p>
            <a:pPr lvl="2">
              <a:spcAft>
                <a:spcPts val="300"/>
              </a:spcAft>
            </a:pPr>
            <a:r>
              <a:rPr lang="en-US" sz="1800" dirty="0"/>
              <a:t>Ensure students</a:t>
            </a:r>
            <a:br>
              <a:rPr lang="en-US" sz="1800" dirty="0"/>
            </a:br>
            <a:r>
              <a:rPr lang="en-US" sz="1800" dirty="0"/>
              <a:t>don’t miss critical information</a:t>
            </a:r>
          </a:p>
          <a:p>
            <a:pPr lvl="2">
              <a:spcAft>
                <a:spcPts val="300"/>
              </a:spcAft>
            </a:pPr>
            <a:r>
              <a:rPr lang="en-US" sz="1800" dirty="0"/>
              <a:t>Shared understanding and practice</a:t>
            </a:r>
          </a:p>
          <a:p>
            <a:pPr lvl="2">
              <a:spcAft>
                <a:spcPts val="300"/>
              </a:spcAft>
            </a:pPr>
            <a:r>
              <a:rPr lang="en-US" sz="1800" dirty="0"/>
              <a:t>Building positive connections</a:t>
            </a:r>
          </a:p>
          <a:p>
            <a:pPr lvl="2">
              <a:spcAft>
                <a:spcPts val="300"/>
              </a:spcAft>
            </a:pPr>
            <a:r>
              <a:rPr lang="en-US" sz="1800" dirty="0"/>
              <a:t>Predictability</a:t>
            </a:r>
          </a:p>
          <a:p>
            <a:pPr marL="287655" lvl="2" indent="-287655">
              <a:spcAft>
                <a:spcPts val="300"/>
              </a:spcAft>
            </a:pPr>
            <a:r>
              <a:rPr lang="en-US" sz="1800">
                <a:latin typeface="Montserrat"/>
              </a:rPr>
              <a:t>Reduce cognitive load.</a:t>
            </a:r>
            <a:endParaRPr lang="en-US" sz="1800"/>
          </a:p>
        </p:txBody>
      </p:sp>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uiExpand="1" build="p"/>
      <p:bldP spid="10"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a:xfrm>
            <a:off x="631595" y="403210"/>
            <a:ext cx="10922000" cy="760567"/>
          </a:xfrm>
        </p:spPr>
        <p:txBody>
          <a:bodyPr>
            <a:normAutofit/>
          </a:bodyPr>
          <a:lstStyle/>
          <a:p>
            <a:r>
              <a:rPr lang="en-US"/>
              <a:t>Our routine for moving through the school</a:t>
            </a:r>
            <a:endParaRPr lang="en-AU"/>
          </a:p>
        </p:txBody>
      </p:sp>
      <p:sp>
        <p:nvSpPr>
          <p:cNvPr id="5" name="Text Placeholder 4">
            <a:extLst>
              <a:ext uri="{FF2B5EF4-FFF2-40B4-BE49-F238E27FC236}">
                <a16:creationId xmlns:a16="http://schemas.microsoft.com/office/drawing/2014/main" id="{CAB7FF14-F951-D82C-5080-6A1CAD4337EB}"/>
              </a:ext>
            </a:extLst>
          </p:cNvPr>
          <p:cNvSpPr>
            <a:spLocks noGrp="1"/>
          </p:cNvSpPr>
          <p:nvPr>
            <p:ph type="body" sz="quarter" idx="10"/>
          </p:nvPr>
        </p:nvSpPr>
        <p:spPr/>
        <p:txBody>
          <a:bodyPr/>
          <a:lstStyle/>
          <a:p>
            <a:pPr lvl="1"/>
            <a:r>
              <a:rPr lang="en-AU" sz="2000"/>
              <a:t>What teachers do:</a:t>
            </a:r>
          </a:p>
          <a:p>
            <a:pPr lvl="4"/>
            <a:r>
              <a:rPr lang="en-US" sz="1800"/>
              <a:t>Gain all students’ attention.</a:t>
            </a:r>
          </a:p>
          <a:p>
            <a:pPr lvl="4"/>
            <a:r>
              <a:rPr lang="en-US" sz="1800"/>
              <a:t>Remind all students of the expectations for leaving the classroom, moving through the school and arriving at the destination.</a:t>
            </a:r>
          </a:p>
          <a:p>
            <a:pPr lvl="4"/>
            <a:r>
              <a:rPr lang="en-US" sz="1800"/>
              <a:t>Monitor, provide support and reinforce the </a:t>
            </a:r>
            <a:r>
              <a:rPr lang="en-US" sz="1800" err="1"/>
              <a:t>behaviour</a:t>
            </a:r>
            <a:r>
              <a:rPr lang="en-US" sz="1800"/>
              <a:t> expectations as students move through the school. </a:t>
            </a:r>
          </a:p>
          <a:p>
            <a:pPr lvl="4"/>
            <a:r>
              <a:rPr lang="en-US" sz="1800"/>
              <a:t> At the destination, remind students of the </a:t>
            </a:r>
            <a:r>
              <a:rPr lang="en-US" sz="1800" err="1"/>
              <a:t>behaviour</a:t>
            </a:r>
            <a:r>
              <a:rPr lang="en-US" sz="1800"/>
              <a:t> expectations.</a:t>
            </a:r>
          </a:p>
        </p:txBody>
      </p:sp>
      <p:sp>
        <p:nvSpPr>
          <p:cNvPr id="6" name="Text Placeholder 5">
            <a:extLst>
              <a:ext uri="{FF2B5EF4-FFF2-40B4-BE49-F238E27FC236}">
                <a16:creationId xmlns:a16="http://schemas.microsoft.com/office/drawing/2014/main" id="{10C52936-593E-1D94-10CB-E100F48D81EE}"/>
              </a:ext>
            </a:extLst>
          </p:cNvPr>
          <p:cNvSpPr>
            <a:spLocks noGrp="1"/>
          </p:cNvSpPr>
          <p:nvPr>
            <p:ph type="body" sz="quarter" idx="11"/>
          </p:nvPr>
        </p:nvSpPr>
        <p:spPr/>
        <p:txBody>
          <a:bodyPr/>
          <a:lstStyle/>
          <a:p>
            <a:pPr lvl="1"/>
            <a:r>
              <a:rPr lang="en-AU" sz="2000"/>
              <a:t>What students do:</a:t>
            </a:r>
          </a:p>
          <a:p>
            <a:pPr lvl="4"/>
            <a:r>
              <a:rPr lang="en-US" sz="1800"/>
              <a:t>[Enter your school’s expectations for students.]</a:t>
            </a:r>
          </a:p>
          <a:p>
            <a:pPr lvl="4"/>
            <a:r>
              <a:rPr lang="en-US" sz="1800"/>
              <a:t>[Enter your school’s expectations for students.]</a:t>
            </a:r>
          </a:p>
          <a:p>
            <a:pPr lvl="4"/>
            <a:r>
              <a:rPr lang="en-US" sz="1800"/>
              <a:t>[Enter your school’s expectations for students.]</a:t>
            </a:r>
          </a:p>
          <a:p>
            <a:pPr lvl="4"/>
            <a:r>
              <a:rPr lang="en-US" sz="1800"/>
              <a:t>[Enter your school’s expectations for students.]</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A2F1AD8-08CA-4073-F9B9-B99A5F18BF40}"/>
              </a:ext>
            </a:extLst>
          </p:cNvPr>
          <p:cNvSpPr>
            <a:spLocks noGrp="1"/>
          </p:cNvSpPr>
          <p:nvPr>
            <p:ph type="body" sz="quarter" idx="10"/>
          </p:nvPr>
        </p:nvSpPr>
        <p:spPr>
          <a:xfrm>
            <a:off x="631825" y="6431964"/>
            <a:ext cx="10922000" cy="330603"/>
          </a:xfrm>
        </p:spPr>
        <p:txBody>
          <a:bodyPr/>
          <a:lstStyle/>
          <a:p>
            <a:r>
              <a:rPr lang="en-US">
                <a:hlinkClick r:id="rId4">
                  <a:extLst>
                    <a:ext uri="{A12FA001-AC4F-418D-AE19-62706E023703}">
                      <ahyp:hlinkClr xmlns:ahyp="http://schemas.microsoft.com/office/drawing/2018/hyperlinkcolor" val="tx"/>
                    </a:ext>
                  </a:extLst>
                </a:hlinkClick>
              </a:rPr>
              <a:t>AERO video example of practice: Students moving through the school</a:t>
            </a:r>
            <a:endParaRPr lang="en-US"/>
          </a:p>
        </p:txBody>
      </p:sp>
      <p:pic>
        <p:nvPicPr>
          <p:cNvPr id="7" name="Online Media 6" title="Students moving through the school: Classroom management practice">
            <a:hlinkClick r:id="" action="ppaction://media"/>
            <a:extLst>
              <a:ext uri="{FF2B5EF4-FFF2-40B4-BE49-F238E27FC236}">
                <a16:creationId xmlns:a16="http://schemas.microsoft.com/office/drawing/2014/main" id="{30ED6216-6A9F-2388-2B55-F0077A9768A1}"/>
              </a:ext>
            </a:extLst>
          </p:cNvPr>
          <p:cNvPicPr>
            <a:picLocks noGrp="1" noRot="1" noChangeAspect="1"/>
          </p:cNvPicPr>
          <p:nvPr>
            <p:ph type="media" sz="quarter" idx="11"/>
            <a:videoFile r:link="rId1"/>
          </p:nvPr>
        </p:nvPicPr>
        <p:blipFill>
          <a:blip r:embed="rId5"/>
          <a:stretch>
            <a:fillRect/>
          </a:stretch>
        </p:blipFill>
        <p:spPr>
          <a:xfrm>
            <a:off x="454025" y="0"/>
            <a:ext cx="11277600" cy="6372225"/>
          </a:xfrm>
          <a:prstGeom prst="rect">
            <a:avLst/>
          </a:prstGeom>
        </p:spPr>
      </p:pic>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6842613" y="446342"/>
            <a:ext cx="5992179" cy="760567"/>
          </a:xfrm>
        </p:spPr>
        <p:txBody>
          <a:bodyPr/>
          <a:lstStyle/>
          <a:p>
            <a:r>
              <a:rPr lang="en-AU" dirty="0"/>
              <a:t>Reflection</a:t>
            </a:r>
          </a:p>
        </p:txBody>
      </p:sp>
      <p:sp>
        <p:nvSpPr>
          <p:cNvPr id="4" name="Text Placeholder 3">
            <a:extLst>
              <a:ext uri="{FF2B5EF4-FFF2-40B4-BE49-F238E27FC236}">
                <a16:creationId xmlns:a16="http://schemas.microsoft.com/office/drawing/2014/main" id="{17B942B9-A941-4199-C30E-B634F6C70B7A}"/>
              </a:ext>
            </a:extLst>
          </p:cNvPr>
          <p:cNvSpPr>
            <a:spLocks noGrp="1"/>
          </p:cNvSpPr>
          <p:nvPr>
            <p:ph type="body" sz="quarter" idx="11"/>
          </p:nvPr>
        </p:nvSpPr>
        <p:spPr>
          <a:xfrm>
            <a:off x="531531" y="550854"/>
            <a:ext cx="5848500" cy="5756291"/>
          </a:xfrm>
        </p:spPr>
        <p:txBody>
          <a:bodyPr/>
          <a:lstStyle/>
          <a:p>
            <a:pPr lvl="1"/>
            <a:r>
              <a:rPr lang="en-US" dirty="0"/>
              <a:t>Effectively moving through the school requires the following steps:</a:t>
            </a:r>
          </a:p>
          <a:p>
            <a:pPr lvl="4"/>
            <a:r>
              <a:rPr lang="en-US" dirty="0"/>
              <a:t>Gain all students’ attention.</a:t>
            </a:r>
          </a:p>
          <a:p>
            <a:pPr lvl="4"/>
            <a:r>
              <a:rPr lang="en-US" dirty="0"/>
              <a:t>Remind all students of the expectations for leaving the classroom, moving through the school and arriving at the destination.</a:t>
            </a:r>
          </a:p>
          <a:p>
            <a:pPr lvl="4"/>
            <a:r>
              <a:rPr lang="en-US" dirty="0"/>
              <a:t>Monitor, provide support and reinforce the </a:t>
            </a:r>
            <a:r>
              <a:rPr lang="en-US" dirty="0" err="1"/>
              <a:t>behaviour</a:t>
            </a:r>
            <a:r>
              <a:rPr lang="en-US" dirty="0"/>
              <a:t> expectations as students move through the school. </a:t>
            </a:r>
          </a:p>
          <a:p>
            <a:pPr lvl="4"/>
            <a:r>
              <a:rPr lang="en-US" dirty="0"/>
              <a:t>At the destination, remind students</a:t>
            </a:r>
            <a:br>
              <a:rPr lang="en-US" dirty="0"/>
            </a:br>
            <a:r>
              <a:rPr lang="en-US" dirty="0"/>
              <a:t>of the </a:t>
            </a:r>
            <a:r>
              <a:rPr lang="en-US" dirty="0" err="1"/>
              <a:t>behaviour</a:t>
            </a:r>
            <a:r>
              <a:rPr lang="en-US" dirty="0"/>
              <a:t> expectations.</a:t>
            </a:r>
          </a:p>
        </p:txBody>
      </p:sp>
      <p:sp>
        <p:nvSpPr>
          <p:cNvPr id="3" name="Text Placeholder 2">
            <a:extLst>
              <a:ext uri="{FF2B5EF4-FFF2-40B4-BE49-F238E27FC236}">
                <a16:creationId xmlns:a16="http://schemas.microsoft.com/office/drawing/2014/main" id="{916C6E8F-9710-A4F5-0956-E075BD250702}"/>
              </a:ext>
            </a:extLst>
          </p:cNvPr>
          <p:cNvSpPr>
            <a:spLocks noGrp="1"/>
          </p:cNvSpPr>
          <p:nvPr>
            <p:ph type="body" sz="quarter" idx="10"/>
          </p:nvPr>
        </p:nvSpPr>
        <p:spPr>
          <a:xfrm>
            <a:off x="6842613" y="1433697"/>
            <a:ext cx="4956321" cy="4977961"/>
          </a:xfrm>
        </p:spPr>
        <p:txBody>
          <a:bodyPr vert="horz" lIns="91440" tIns="45720" rIns="91440" bIns="45720" rtlCol="0" anchor="t">
            <a:noAutofit/>
          </a:bodyPr>
          <a:lstStyle/>
          <a:p>
            <a:pPr lvl="2"/>
            <a:r>
              <a:rPr lang="en-US" dirty="0">
                <a:solidFill>
                  <a:srgbClr val="FFFFFF"/>
                </a:solidFill>
                <a:latin typeface="Montserrat"/>
              </a:rPr>
              <a:t>Which of these elements are you demonstrating when your students move through the school?</a:t>
            </a:r>
            <a:br>
              <a:rPr lang="en-US" dirty="0"/>
            </a:br>
            <a:endParaRPr lang="en-US" dirty="0"/>
          </a:p>
          <a:p>
            <a:pPr lvl="2"/>
            <a:r>
              <a:rPr lang="en-US" dirty="0">
                <a:solidFill>
                  <a:srgbClr val="FFFFFF"/>
                </a:solidFill>
                <a:latin typeface="Montserrat"/>
              </a:rPr>
              <a:t>Are there any elements you’d particularly like to develop?</a:t>
            </a:r>
          </a:p>
        </p:txBody>
      </p:sp>
    </p:spTree>
    <p:extLst>
      <p:ext uri="{BB962C8B-B14F-4D97-AF65-F5344CB8AC3E}">
        <p14:creationId xmlns:p14="http://schemas.microsoft.com/office/powerpoint/2010/main" val="105540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00D5E9-5465-486F-E8FF-0CA9BE3EB800}"/>
              </a:ext>
            </a:extLst>
          </p:cNvPr>
          <p:cNvSpPr>
            <a:spLocks noGrp="1"/>
          </p:cNvSpPr>
          <p:nvPr>
            <p:ph type="title"/>
          </p:nvPr>
        </p:nvSpPr>
        <p:spPr/>
        <p:txBody>
          <a:bodyPr>
            <a:normAutofit/>
          </a:bodyPr>
          <a:lstStyle/>
          <a:p>
            <a:r>
              <a:rPr lang="en-AU">
                <a:latin typeface="Montserrat"/>
              </a:rPr>
              <a:t>Planning </a:t>
            </a:r>
            <a:r>
              <a:rPr lang="en-US">
                <a:latin typeface="Montserrat"/>
              </a:rPr>
              <a:t>a routine for moving through the school</a:t>
            </a:r>
            <a:endParaRPr lang="en-AU">
              <a:latin typeface="Montserrat"/>
            </a:endParaRPr>
          </a:p>
        </p:txBody>
      </p:sp>
      <p:sp>
        <p:nvSpPr>
          <p:cNvPr id="2" name="Text Placeholder 1">
            <a:extLst>
              <a:ext uri="{FF2B5EF4-FFF2-40B4-BE49-F238E27FC236}">
                <a16:creationId xmlns:a16="http://schemas.microsoft.com/office/drawing/2014/main" id="{4D6A5182-4EB4-3FE6-9F51-7BA01796D2DC}"/>
              </a:ext>
            </a:extLst>
          </p:cNvPr>
          <p:cNvSpPr>
            <a:spLocks noGrp="1"/>
          </p:cNvSpPr>
          <p:nvPr>
            <p:ph type="body" sz="quarter" idx="10"/>
          </p:nvPr>
        </p:nvSpPr>
        <p:spPr>
          <a:xfrm>
            <a:off x="631825" y="1276860"/>
            <a:ext cx="10922000" cy="4707571"/>
          </a:xfrm>
        </p:spPr>
        <p:txBody>
          <a:bodyPr vert="horz" lIns="91440" tIns="45720" rIns="91440" bIns="45720" rtlCol="0" anchor="t">
            <a:spAutoFit/>
          </a:bodyPr>
          <a:lstStyle/>
          <a:p>
            <a:r>
              <a:rPr lang="en-AU" dirty="0">
                <a:latin typeface="Montserrat"/>
              </a:rPr>
              <a:t>Think </a:t>
            </a:r>
            <a:r>
              <a:rPr lang="en-AU">
                <a:latin typeface="Montserrat"/>
              </a:rPr>
              <a:t>about when </a:t>
            </a:r>
            <a:r>
              <a:rPr lang="en-AU" dirty="0">
                <a:latin typeface="Montserrat"/>
              </a:rPr>
              <a:t>your students need to move through the school. </a:t>
            </a:r>
            <a:endParaRPr lang="en-US" dirty="0">
              <a:latin typeface="Montserrat"/>
            </a:endParaRPr>
          </a:p>
          <a:p>
            <a:r>
              <a:rPr lang="en-AU" dirty="0"/>
              <a:t>Plan your routine, then </a:t>
            </a:r>
            <a:r>
              <a:rPr lang="en-AU" b="1" dirty="0"/>
              <a:t>rehearse what you would do and say</a:t>
            </a:r>
            <a:r>
              <a:rPr lang="en-AU" dirty="0"/>
              <a:t> with your partner.</a:t>
            </a:r>
            <a:endParaRPr lang="en-US" dirty="0"/>
          </a:p>
          <a:p>
            <a:pPr lvl="1"/>
            <a:r>
              <a:rPr lang="en-US" sz="2000" dirty="0"/>
              <a:t>An effective routine for moving through the school requires the following steps:</a:t>
            </a:r>
          </a:p>
          <a:p>
            <a:pPr marL="287655" lvl="4" indent="-287655"/>
            <a:r>
              <a:rPr lang="en-US" sz="1800" dirty="0"/>
              <a:t>Gain all students’ attention.</a:t>
            </a:r>
          </a:p>
          <a:p>
            <a:pPr marL="287655" lvl="4" indent="-287655"/>
            <a:r>
              <a:rPr lang="en-US" sz="1800" dirty="0">
                <a:latin typeface="Montserrat"/>
              </a:rPr>
              <a:t>Remind all students of the expectations for leaving the classroom, moving through the school and arriving at the destination.</a:t>
            </a:r>
          </a:p>
          <a:p>
            <a:pPr marL="287655" lvl="4" indent="-287655"/>
            <a:r>
              <a:rPr lang="en-US" sz="1800" dirty="0">
                <a:latin typeface="Montserrat"/>
              </a:rPr>
              <a:t>Monitor, provide support and reinforce the </a:t>
            </a:r>
            <a:r>
              <a:rPr lang="en-US" sz="1800" dirty="0" err="1">
                <a:latin typeface="Montserrat"/>
              </a:rPr>
              <a:t>behaviour</a:t>
            </a:r>
            <a:r>
              <a:rPr lang="en-US" sz="1800" dirty="0">
                <a:latin typeface="Montserrat"/>
              </a:rPr>
              <a:t> expectations as students move through the school. </a:t>
            </a:r>
          </a:p>
          <a:p>
            <a:pPr marL="287655" lvl="4" indent="-287655"/>
            <a:r>
              <a:rPr lang="en-US" sz="1800" dirty="0">
                <a:latin typeface="Montserrat"/>
              </a:rPr>
              <a:t> At the destination, remind students of the </a:t>
            </a:r>
            <a:r>
              <a:rPr lang="en-US" sz="1800" dirty="0" err="1">
                <a:latin typeface="Montserrat"/>
              </a:rPr>
              <a:t>behaviour</a:t>
            </a:r>
            <a:r>
              <a:rPr lang="en-US" sz="1800" dirty="0">
                <a:latin typeface="Montserrat"/>
              </a:rPr>
              <a:t> expectations.</a:t>
            </a:r>
          </a:p>
        </p:txBody>
      </p:sp>
    </p:spTree>
    <p:extLst>
      <p:ext uri="{BB962C8B-B14F-4D97-AF65-F5344CB8AC3E}">
        <p14:creationId xmlns:p14="http://schemas.microsoft.com/office/powerpoint/2010/main" val="26353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a:t>Reflection</a:t>
            </a:r>
          </a:p>
        </p:txBody>
      </p:sp>
      <p:sp>
        <p:nvSpPr>
          <p:cNvPr id="2" name="Text Placeholder 1">
            <a:extLst>
              <a:ext uri="{FF2B5EF4-FFF2-40B4-BE49-F238E27FC236}">
                <a16:creationId xmlns:a16="http://schemas.microsoft.com/office/drawing/2014/main" id="{EE806BCA-8985-8FF7-AFB2-1B216CA9067B}"/>
              </a:ext>
            </a:extLst>
          </p:cNvPr>
          <p:cNvSpPr>
            <a:spLocks noGrp="1"/>
          </p:cNvSpPr>
          <p:nvPr>
            <p:ph type="body" sz="quarter" idx="10"/>
          </p:nvPr>
        </p:nvSpPr>
        <p:spPr>
          <a:xfrm>
            <a:off x="631826" y="1476829"/>
            <a:ext cx="6856630" cy="4977961"/>
          </a:xfrm>
        </p:spPr>
        <p:txBody>
          <a:bodyPr/>
          <a:lstStyle/>
          <a:p>
            <a:pPr lvl="2"/>
            <a:r>
              <a:rPr lang="en-US" dirty="0"/>
              <a:t>What have you learned about effective routines for moving students around the school that you will make sure to include in your own practice?</a:t>
            </a:r>
          </a:p>
          <a:p>
            <a:pPr lvl="2"/>
            <a:endParaRPr lang="en-US" dirty="0"/>
          </a:p>
          <a:p>
            <a:pPr lvl="2"/>
            <a:r>
              <a:rPr lang="en-US" dirty="0"/>
              <a:t>What support would be helpful as you strengthen your routine for moving students around the school?</a:t>
            </a:r>
          </a:p>
        </p:txBody>
      </p:sp>
    </p:spTree>
    <p:extLst>
      <p:ext uri="{BB962C8B-B14F-4D97-AF65-F5344CB8AC3E}">
        <p14:creationId xmlns:p14="http://schemas.microsoft.com/office/powerpoint/2010/main" val="3460369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1EE00B05-C678-542B-AEF8-2764CBB9780F}"/>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students-moving-through-school" id="{0DF19645-06B9-49A3-A5A3-382EC6F0864C}" vid="{B3D8632E-6EE2-4E22-8342-564638E6FF4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DF3A72-6B1F-45B8-8F62-507A565E57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7DE6359-93AB-4629-A8C9-AA3388974DD2}">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2686</Words>
  <Application>Microsoft Office PowerPoint</Application>
  <PresentationFormat>Widescreen</PresentationFormat>
  <Paragraphs>228</Paragraphs>
  <Slides>14</Slides>
  <Notes>14</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Montserrat</vt:lpstr>
      <vt:lpstr>Calibri</vt:lpstr>
      <vt:lpstr>Times New Roman</vt:lpstr>
      <vt:lpstr>Montserrat Medium</vt:lpstr>
      <vt:lpstr>Arial</vt:lpstr>
      <vt:lpstr>EC_Practical Refinement</vt:lpstr>
      <vt:lpstr>Before using this slide deck, please read AERO's practice resource, A Whole-School Approach to Classroom Management: Facilitation Guide, and follow the instructions for preparing this slide deck.</vt:lpstr>
      <vt:lpstr>Students moving through the school:  Developing practice </vt:lpstr>
      <vt:lpstr>Acknowledgement of Country</vt:lpstr>
      <vt:lpstr>Purpose of this session</vt:lpstr>
      <vt:lpstr>Australian Professional Standards for Teachers</vt:lpstr>
      <vt:lpstr>PowerPoint Presentation</vt:lpstr>
      <vt:lpstr>Developing practice and skills</vt:lpstr>
      <vt:lpstr>An effective routine for moving through the school</vt:lpstr>
      <vt:lpstr>Our routine for moving through the school</vt:lpstr>
      <vt:lpstr>PowerPoint Presentation</vt:lpstr>
      <vt:lpstr>Reflection</vt:lpstr>
      <vt:lpstr>Planning a routine for moving through the school</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2026-10-30T05:38:46Z</dcterms:created>
  <dcterms:modified xsi:type="dcterms:W3CDTF">2026-10-30T05:39:13Z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