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4106" r:id="rId3"/>
  </p:sldMasterIdLst>
  <p:notesMasterIdLst>
    <p:notesMasterId r:id="rId18"/>
  </p:notesMasterIdLst>
  <p:handoutMasterIdLst>
    <p:handoutMasterId r:id="rId19"/>
  </p:handoutMasterIdLst>
  <p:sldIdLst>
    <p:sldId id="959" r:id="rId4"/>
    <p:sldId id="1300" r:id="rId5"/>
    <p:sldId id="4645" r:id="rId6"/>
    <p:sldId id="3685" r:id="rId7"/>
    <p:sldId id="4597" r:id="rId8"/>
    <p:sldId id="3686" r:id="rId9"/>
    <p:sldId id="4637" r:id="rId10"/>
    <p:sldId id="3728" r:id="rId11"/>
    <p:sldId id="3547" r:id="rId12"/>
    <p:sldId id="3692" r:id="rId13"/>
    <p:sldId id="3693" r:id="rId14"/>
    <p:sldId id="3698" r:id="rId15"/>
    <p:sldId id="4641" r:id="rId16"/>
    <p:sldId id="4647" r:id="rId17"/>
  </p:sldIdLst>
  <p:sldSz cx="12192000" cy="6858000"/>
  <p:notesSz cx="7315200" cy="9601200"/>
  <p:embeddedFontLst>
    <p:embeddedFont>
      <p:font typeface="Montserrat" panose="00000500000000000000" pitchFamily="2" charset="0"/>
      <p:regular r:id="rId20"/>
      <p:bold r:id="rId21"/>
      <p:italic r:id="rId22"/>
      <p:boldItalic r:id="rId23"/>
    </p:embeddedFont>
    <p:embeddedFont>
      <p:font typeface="Montserrat Medium" panose="00000600000000000000" pitchFamily="2" charset="0"/>
      <p:regular r:id="rId24"/>
      <p:italic r:id="rId25"/>
    </p:embeddedFont>
    <p:embeddedFont>
      <p:font typeface="PT Sans" panose="020B0503020203020204" pitchFamily="34" charset="0"/>
      <p:regular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45"/>
            <p14:sldId id="3685"/>
            <p14:sldId id="4597"/>
            <p14:sldId id="3686"/>
            <p14:sldId id="4637"/>
            <p14:sldId id="3728"/>
            <p14:sldId id="3547"/>
            <p14:sldId id="3692"/>
            <p14:sldId id="3693"/>
            <p14:sldId id="3698"/>
            <p14:sldId id="4641"/>
            <p14:sldId id="4647"/>
          </p14:sldIdLst>
        </p14:section>
      </p14:section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EAE0"/>
    <a:srgbClr val="006E7F"/>
    <a:srgbClr val="00838E"/>
    <a:srgbClr val="010101"/>
    <a:srgbClr val="0B1412"/>
    <a:srgbClr val="021113"/>
    <a:srgbClr val="FEFEFE"/>
    <a:srgbClr val="F0F2F5"/>
    <a:srgbClr val="F8FA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CAA642-2321-4536-828C-C0466BE1F809}" v="7" dt="2026-10-30T05:35:48.8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68" y="1316"/>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Master" Target="slideMasters/slideMaster1.xml"/><Relationship Id="rId21" Type="http://schemas.openxmlformats.org/officeDocument/2006/relationships/font" Target="fonts/font2.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6.fntdata"/><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5.fntdata"/><Relationship Id="rId32"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handoutMaster" Target="handoutMasters/handoutMaster1.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3.fntdata"/><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latin typeface="Montserrat" panose="00000500000000000000" pitchFamily="2" charset="0"/>
            </a:endParaRPr>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latin typeface="Montserrat" panose="00000500000000000000" pitchFamily="2" charset="0"/>
              </a:rPr>
              <a:t>10/30/2026</a:t>
            </a:fld>
            <a:endParaRPr lang="en-US" dirty="0">
              <a:latin typeface="Montserrat" panose="00000500000000000000" pitchFamily="2" charset="0"/>
            </a:endParaRPr>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latin typeface="Montserrat" panose="00000500000000000000" pitchFamily="2" charset="0"/>
            </a:endParaRPr>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latin typeface="Montserrat" panose="00000500000000000000" pitchFamily="2" charset="0"/>
              </a:rPr>
              <a:t>‹#›</a:t>
            </a:fld>
            <a:endParaRPr lang="en-US" dirty="0">
              <a:latin typeface="Montserrat" panose="00000500000000000000" pitchFamily="2" charset="0"/>
            </a:endParaRPr>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472016"/>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852333"/>
            <a:ext cx="5852160" cy="5664200"/>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832599" y="9119474"/>
            <a:ext cx="480907"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sz="100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defRPr sz="1200" kern="1200">
        <a:solidFill>
          <a:schemeClr val="tx1"/>
        </a:solidFill>
        <a:latin typeface="+mn-lt"/>
        <a:ea typeface="+mn-ea"/>
        <a:cs typeface="+mn-cs"/>
      </a:defRPr>
    </a:lvl1pPr>
    <a:lvl2pPr marL="144000" indent="-144000" algn="l" defTabSz="914400" rtl="0" eaLnBrk="1" latinLnBrk="0" hangingPunct="1">
      <a:lnSpc>
        <a:spcPct val="120000"/>
      </a:lnSpc>
      <a:buFont typeface="Arial" panose="020B0604020202020204" pitchFamily="34" charset="0"/>
      <a:buChar char="•"/>
      <a:defRPr sz="1200" kern="1200">
        <a:solidFill>
          <a:schemeClr val="tx1"/>
        </a:solidFill>
        <a:latin typeface="+mn-lt"/>
        <a:ea typeface="+mn-ea"/>
        <a:cs typeface="+mn-cs"/>
      </a:defRPr>
    </a:lvl2pPr>
    <a:lvl3pPr marL="288000" indent="-144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3pPr>
    <a:lvl4pPr marL="180000" indent="-180000" algn="l" defTabSz="914400" rtl="0" eaLnBrk="1" latinLnBrk="0" hangingPunct="1">
      <a:lnSpc>
        <a:spcPct val="120000"/>
      </a:lnSpc>
      <a:buFont typeface="+mj-lt"/>
      <a:buAutoNum type="arabicPeriod"/>
      <a:defRPr sz="1200" kern="1200">
        <a:solidFill>
          <a:schemeClr val="tx1"/>
        </a:solidFill>
        <a:latin typeface="+mn-lt"/>
        <a:ea typeface="+mn-ea"/>
        <a:cs typeface="+mn-cs"/>
      </a:defRPr>
    </a:lvl4pPr>
    <a:lvl5pPr marL="432000" indent="-216000" algn="l" defTabSz="914400" rtl="0" eaLnBrk="1" latinLnBrk="0" hangingPunct="1">
      <a:lnSpc>
        <a:spcPct val="120000"/>
      </a:lnSpc>
      <a:buFont typeface="+mj-lt"/>
      <a:buAutoNum type="alphaLcParen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lgn="l" rtl="0" fontAlgn="base">
              <a:lnSpc>
                <a:spcPts val="1425"/>
              </a:lnSpc>
              <a:buNone/>
            </a:pPr>
            <a:r>
              <a:rPr lang="en-AU" sz="1200" b="0" i="0" dirty="0">
                <a:solidFill>
                  <a:srgbClr val="000000"/>
                </a:solidFill>
                <a:effectLst/>
                <a:latin typeface="Montserrat" panose="00000500000000000000" pitchFamily="2" charset="0"/>
              </a:rPr>
              <a:t>If you’ve identified students gaining teacher attention as an area of practice you’d like to support teachers in your school to develop, you can use this slide deck to run a practice development session.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It includes a video of practice. To play the video, please enable external content if prompted when opening the slide deck. </a:t>
            </a:r>
            <a:endParaRPr lang="en-AU" b="0" i="0" dirty="0">
              <a:solidFill>
                <a:srgbClr val="000000"/>
              </a:solidFill>
              <a:effectLst/>
              <a:latin typeface="Montserrat" panose="00000500000000000000" pitchFamily="2"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E27CDB7D-8172-5C8E-7350-95B806BFC3CC}"/>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algn="l" rtl="0" fontAlgn="base">
              <a:lnSpc>
                <a:spcPts val="1425"/>
              </a:lnSpc>
              <a:buNone/>
            </a:pPr>
            <a:r>
              <a:rPr lang="en-AU" sz="1200" b="1" i="0" dirty="0">
                <a:solidFill>
                  <a:srgbClr val="000000"/>
                </a:solidFill>
                <a:effectLst/>
                <a:latin typeface="Montserrat" panose="00000500000000000000" pitchFamily="2" charset="0"/>
              </a:rPr>
              <a:t>Facilitator notes</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Before using these slides, you may want to build a shared understanding with staff about evidence-based classroom management using AERO’s professional learning resource, Evidence-Based Approaches for Effective Classroom Management.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Font typeface="+mj-lt"/>
              <a:buNone/>
            </a:pPr>
            <a:r>
              <a:rPr lang="en-AU" sz="1200" b="0" i="0" dirty="0">
                <a:solidFill>
                  <a:srgbClr val="000000"/>
                </a:solidFill>
                <a:effectLst/>
                <a:latin typeface="Montserrat" panose="00000500000000000000" pitchFamily="2" charset="0"/>
              </a:rPr>
              <a:t>Send participants a link to the handbook: </a:t>
            </a:r>
            <a:r>
              <a:rPr lang="en-AU" sz="1200" b="0" i="0" u="sng" strike="noStrike" dirty="0">
                <a:solidFill>
                  <a:srgbClr val="467886"/>
                </a:solidFill>
                <a:effectLst/>
                <a:latin typeface="Montserrat" panose="00000500000000000000" pitchFamily="2" charset="0"/>
                <a:hlinkClick r:id="rId3"/>
              </a:rPr>
              <a:t>https://www.edresearch.edu.au/classroom-management-handbook</a:t>
            </a:r>
            <a:r>
              <a:rPr lang="en-AU" sz="1100" b="0" i="0" u="sng" strike="noStrike" dirty="0">
                <a:solidFill>
                  <a:srgbClr val="000000"/>
                </a:solidFill>
                <a:effectLst/>
                <a:latin typeface="Montserrat" panose="00000500000000000000" pitchFamily="2" charset="0"/>
              </a:rPr>
              <a:t>.</a:t>
            </a:r>
            <a:br>
              <a:rPr lang="en-AU" sz="1100" b="0" i="0" dirty="0">
                <a:solidFill>
                  <a:srgbClr val="000000"/>
                </a:solidFill>
                <a:effectLst/>
                <a:latin typeface="Montserrat" panose="00000500000000000000" pitchFamily="2" charset="0"/>
              </a:rPr>
            </a:br>
            <a:r>
              <a:rPr lang="en-AU" sz="1200" b="0" i="0" dirty="0">
                <a:solidFill>
                  <a:srgbClr val="000000"/>
                </a:solidFill>
                <a:effectLst/>
                <a:latin typeface="Montserrat" panose="00000500000000000000" pitchFamily="2" charset="0"/>
              </a:rPr>
              <a:t> </a:t>
            </a:r>
          </a:p>
          <a:p>
            <a:pPr algn="l" rtl="0" fontAlgn="base">
              <a:lnSpc>
                <a:spcPts val="1425"/>
              </a:lnSpc>
              <a:buNone/>
            </a:pPr>
            <a:r>
              <a:rPr lang="en-AU" sz="1200" b="1" i="0" dirty="0">
                <a:solidFill>
                  <a:srgbClr val="000000"/>
                </a:solidFill>
                <a:effectLst/>
                <a:latin typeface="Montserrat" panose="00000500000000000000" pitchFamily="2" charset="0"/>
              </a:rPr>
              <a:t>Remember to delete the preparation section in each slide note once you’ve followed its instructions so that you can more easily see the facilitator notes.</a:t>
            </a:r>
            <a:endParaRPr lang="en-AU" b="0" i="0" dirty="0">
              <a:solidFill>
                <a:srgbClr val="000000"/>
              </a:solidFill>
              <a:effectLst/>
              <a:latin typeface="Montserrat" panose="00000500000000000000" pitchFamily="2"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7" name="Slide Image Placeholder 6">
            <a:extLst>
              <a:ext uri="{FF2B5EF4-FFF2-40B4-BE49-F238E27FC236}">
                <a16:creationId xmlns:a16="http://schemas.microsoft.com/office/drawing/2014/main" id="{86D00654-B459-0D70-06DC-2CA4B8F918B9}"/>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0DF4F-4D8A-B790-3104-B60E866CC46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09DD9C7-F18F-7B6C-6D2A-44960AC1218A}"/>
              </a:ext>
            </a:extLst>
          </p:cNvPr>
          <p:cNvSpPr>
            <a:spLocks noGrp="1"/>
          </p:cNvSpPr>
          <p:nvPr>
            <p:ph type="body" idx="1"/>
          </p:nvPr>
        </p:nvSpPr>
        <p:spPr/>
        <p:txBody>
          <a:bodyPr/>
          <a:lstStyle/>
          <a:p>
            <a:r>
              <a:rPr lang="en-AU" b="1" noProof="0"/>
              <a:t>Preparation</a:t>
            </a:r>
          </a:p>
          <a:p>
            <a:r>
              <a:rPr lang="en-AU" noProof="0"/>
              <a:t>Edit this slide to reflect the way your school acknowledges Country.</a:t>
            </a:r>
          </a:p>
        </p:txBody>
      </p:sp>
      <p:sp>
        <p:nvSpPr>
          <p:cNvPr id="6" name="Slide Number Placeholder 5">
            <a:extLst>
              <a:ext uri="{FF2B5EF4-FFF2-40B4-BE49-F238E27FC236}">
                <a16:creationId xmlns:a16="http://schemas.microsoft.com/office/drawing/2014/main" id="{7C1DCE20-AD6F-3CB8-7E1B-616BD6FC8A99}"/>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441469D0-C027-29E2-2179-8984D054F3DC}"/>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3849771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marL="228600" indent="-228600" algn="l" rtl="0" fontAlgn="base">
              <a:lnSpc>
                <a:spcPts val="1425"/>
              </a:lnSpc>
              <a:buFont typeface="+mj-lt"/>
              <a:buAutoNum type="arabicPeriod"/>
            </a:pPr>
            <a:r>
              <a:rPr lang="en-AU" sz="1200" b="0" i="0" dirty="0">
                <a:solidFill>
                  <a:srgbClr val="000000"/>
                </a:solidFill>
                <a:effectLst/>
                <a:latin typeface="Montserrat" panose="00000500000000000000" pitchFamily="2" charset="0"/>
              </a:rPr>
              <a:t>If time is available, you can plan to provide time at the start of the session (e.g., 10 minutes) for staff to review the pre-reading. However, this isn’t essential and you can run the session without staff doing this. </a:t>
            </a:r>
          </a:p>
          <a:p>
            <a:pPr marL="228600" indent="-228600" algn="l" rtl="0" fontAlgn="base">
              <a:lnSpc>
                <a:spcPts val="1425"/>
              </a:lnSpc>
              <a:buFont typeface="+mj-lt"/>
              <a:buAutoNum type="arabicPeriod"/>
            </a:pPr>
            <a:r>
              <a:rPr lang="en-AU" sz="1200" b="0" i="0" dirty="0">
                <a:solidFill>
                  <a:srgbClr val="000000"/>
                </a:solidFill>
                <a:effectLst/>
                <a:latin typeface="Montserrat" panose="00000500000000000000" pitchFamily="2" charset="0"/>
              </a:rPr>
              <a:t>Participants will work in pairs throughout the session. You may want to consider pairing staff: </a:t>
            </a:r>
          </a:p>
          <a:p>
            <a:pPr marL="372600" lvl="1"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in similar classroom environments - e.g., similar year levels or learning areas </a:t>
            </a:r>
          </a:p>
          <a:p>
            <a:pPr marL="372600" lvl="1"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who work well together </a:t>
            </a:r>
          </a:p>
          <a:p>
            <a:pPr marL="372600" lvl="1"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with more effective classroom management practices with those with less. </a:t>
            </a: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1" dirty="0">
                <a:solidFill>
                  <a:srgbClr val="000000"/>
                </a:solidFill>
                <a:effectLst/>
                <a:latin typeface="Montserrat" panose="00000500000000000000" pitchFamily="2" charset="0"/>
              </a:rPr>
              <a:t>[Read out the purpose of this session from the slide.]</a:t>
            </a:r>
            <a:endParaRPr lang="en-AU" b="0" i="1"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Teaching requires a complex skillset, and it takes time to develop these skills. Rehearsing and receiving feedback in a safe, non-judgemental environment is an effective and evidence-based way to develop our practice.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In this session, we’ll: </a:t>
            </a:r>
            <a:endParaRPr lang="en-AU" b="0" i="0" dirty="0">
              <a:solidFill>
                <a:srgbClr val="000000"/>
              </a:solidFill>
              <a:effectLst/>
              <a:latin typeface="Montserrat" panose="00000500000000000000" pitchFamily="2" charset="0"/>
            </a:endParaRPr>
          </a:p>
          <a:p>
            <a:pPr marL="171450" indent="-171450" algn="l" rtl="0" fontAlgn="base">
              <a:lnSpc>
                <a:spcPts val="1425"/>
              </a:lnSpc>
              <a:buFont typeface="Arial" panose="020B0604020202020204" pitchFamily="34" charset="0"/>
              <a:buChar char="•"/>
            </a:pPr>
            <a:r>
              <a:rPr lang="en-AU" sz="1200" b="0" i="0" dirty="0">
                <a:solidFill>
                  <a:srgbClr val="000000"/>
                </a:solidFill>
                <a:effectLst/>
                <a:latin typeface="Montserrat" panose="00000500000000000000" pitchFamily="2" charset="0"/>
              </a:rPr>
              <a:t>discuss practical approaches to developing classroom management practices and skills. </a:t>
            </a:r>
          </a:p>
          <a:p>
            <a:pPr marL="171450" indent="-171450" algn="l" rtl="0" fontAlgn="base">
              <a:lnSpc>
                <a:spcPts val="1425"/>
              </a:lnSpc>
              <a:buFont typeface="Arial" panose="020B0604020202020204" pitchFamily="34" charset="0"/>
              <a:buChar char="•"/>
            </a:pPr>
            <a:r>
              <a:rPr lang="en-AU" sz="1200" b="0" i="0" dirty="0">
                <a:solidFill>
                  <a:srgbClr val="000000"/>
                </a:solidFill>
                <a:effectLst/>
                <a:latin typeface="Montserrat" panose="00000500000000000000" pitchFamily="2" charset="0"/>
              </a:rPr>
              <a:t>review effective practice for students gaining teacher attention.</a:t>
            </a:r>
          </a:p>
          <a:p>
            <a:pPr marL="171450" indent="-171450" algn="l" rtl="0" fontAlgn="base">
              <a:lnSpc>
                <a:spcPts val="1425"/>
              </a:lnSpc>
              <a:buFont typeface="Arial" panose="020B0604020202020204" pitchFamily="34" charset="0"/>
              <a:buChar char="•"/>
            </a:pPr>
            <a:r>
              <a:rPr lang="en-AU" sz="1200" b="0" i="1" dirty="0">
                <a:solidFill>
                  <a:srgbClr val="000000"/>
                </a:solidFill>
                <a:effectLst/>
                <a:latin typeface="Montserrat" panose="00000500000000000000" pitchFamily="2" charset="0"/>
              </a:rPr>
              <a:t>[optional] </a:t>
            </a:r>
            <a:r>
              <a:rPr lang="en-AU" sz="1200" b="0" i="0" dirty="0">
                <a:solidFill>
                  <a:srgbClr val="000000"/>
                </a:solidFill>
                <a:effectLst/>
                <a:latin typeface="Montserrat" panose="00000500000000000000" pitchFamily="2" charset="0"/>
              </a:rPr>
              <a:t>work on developing your routine for students gaining teacher attention by planning and rehearsing in pairs.</a:t>
            </a: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1" dirty="0">
                <a:solidFill>
                  <a:srgbClr val="000000"/>
                </a:solidFill>
                <a:effectLst/>
                <a:latin typeface="Montserrat" panose="00000500000000000000" pitchFamily="2" charset="0"/>
              </a:rPr>
              <a:t>[Organise participants into pairs. Throughout this session, they’ll discuss and optionally rehearse with their partner.]</a:t>
            </a:r>
            <a:endParaRPr lang="en-AU" b="0" i="0" dirty="0">
              <a:solidFill>
                <a:srgbClr val="000000"/>
              </a:solidFill>
              <a:effectLst/>
              <a:latin typeface="Montserrat" panose="00000500000000000000" pitchFamily="2" charset="0"/>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7" name="Slide Image Placeholder 6">
            <a:extLst>
              <a:ext uri="{FF2B5EF4-FFF2-40B4-BE49-F238E27FC236}">
                <a16:creationId xmlns:a16="http://schemas.microsoft.com/office/drawing/2014/main" id="{626ABA33-6041-7985-0BD1-4299E8279058}"/>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338253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noProof="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7581C0E4-0418-3595-ABB0-9E26A74394F9}"/>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3024166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If you’d like to read more about students gaining teacher attention after today’s session, you can refer to Chapter 12 in the handbook previously sent to you.</a:t>
            </a: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FED84D7B-3C0E-97A5-3539-A308D10D863B}"/>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1991560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2BFDE-ACF9-6E99-7717-8F85C1BA291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953436F-A1B4-1B09-859E-D3488555A923}"/>
              </a:ext>
            </a:extLst>
          </p:cNvPr>
          <p:cNvSpPr>
            <a:spLocks noGrp="1"/>
          </p:cNvSpPr>
          <p:nvPr>
            <p:ph type="body" idx="1"/>
          </p:nvPr>
        </p:nvSpPr>
        <p:spPr/>
        <p:txBody>
          <a:bodyPr>
            <a:normAutofit/>
          </a:bodyPr>
          <a:lstStyle/>
          <a:p>
            <a:r>
              <a:rPr lang="en-AU" sz="1200" b="1" kern="1200">
                <a:solidFill>
                  <a:schemeClr val="tx1"/>
                </a:solidFill>
                <a:effectLst/>
                <a:latin typeface="+mn-lt"/>
                <a:ea typeface="+mn-ea"/>
                <a:cs typeface="+mn-cs"/>
              </a:rPr>
              <a:t>Preparation</a:t>
            </a:r>
            <a:endParaRPr lang="en-AU" sz="1200" kern="1200">
              <a:solidFill>
                <a:schemeClr val="tx1"/>
              </a:solidFill>
              <a:effectLst/>
              <a:latin typeface="+mn-lt"/>
              <a:ea typeface="+mn-ea"/>
              <a:cs typeface="+mn-cs"/>
            </a:endParaRPr>
          </a:p>
          <a:p>
            <a:pPr fontAlgn="t"/>
            <a:r>
              <a:rPr lang="en-AU" sz="1200" kern="1200">
                <a:solidFill>
                  <a:schemeClr val="tx1"/>
                </a:solidFill>
                <a:effectLst/>
                <a:latin typeface="+mn-lt"/>
                <a:ea typeface="+mn-ea"/>
                <a:cs typeface="+mn-cs"/>
              </a:rPr>
              <a:t>If you’re not including the rehearsal and feedback activity (slide 12), you can remove the instruction about rehearsal and feedback from the facilitator notes.</a:t>
            </a:r>
          </a:p>
          <a:p>
            <a:pPr fontAlgn="t"/>
            <a:r>
              <a:rPr lang="en-AU" sz="1200" kern="1200">
                <a:solidFill>
                  <a:schemeClr val="tx1"/>
                </a:solidFill>
                <a:effectLst/>
                <a:latin typeface="+mn-lt"/>
                <a:ea typeface="+mn-ea"/>
                <a:cs typeface="+mn-cs"/>
              </a:rPr>
              <a:t> </a:t>
            </a:r>
          </a:p>
          <a:p>
            <a:r>
              <a:rPr lang="en-AU" sz="1200" b="1" kern="1200">
                <a:solidFill>
                  <a:schemeClr val="tx1"/>
                </a:solidFill>
                <a:effectLst/>
                <a:latin typeface="+mn-lt"/>
                <a:ea typeface="+mn-ea"/>
                <a:cs typeface="+mn-cs"/>
              </a:rPr>
              <a:t>Facilitator notes</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The 5 stages shown on this slide support teachers to develop their practices and skills.</a:t>
            </a:r>
          </a:p>
          <a:p>
            <a:r>
              <a:rPr lang="en-AU" sz="1200" kern="1200">
                <a:solidFill>
                  <a:schemeClr val="tx1"/>
                </a:solidFill>
                <a:effectLst/>
                <a:latin typeface="+mn-lt"/>
                <a:ea typeface="+mn-ea"/>
                <a:cs typeface="+mn-cs"/>
              </a:rPr>
              <a:t> </a:t>
            </a:r>
          </a:p>
          <a:p>
            <a:r>
              <a:rPr lang="en-AU" sz="1200" i="1" kern="1200">
                <a:solidFill>
                  <a:schemeClr val="tx1"/>
                </a:solidFill>
                <a:effectLst/>
                <a:latin typeface="+mn-lt"/>
                <a:ea typeface="+mn-ea"/>
                <a:cs typeface="+mn-cs"/>
              </a:rPr>
              <a:t>[Give participants time to read the slide.]</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 </a:t>
            </a:r>
          </a:p>
          <a:p>
            <a:r>
              <a:rPr lang="en-AU" sz="1200" kern="1200">
                <a:solidFill>
                  <a:schemeClr val="tx1"/>
                </a:solidFill>
                <a:effectLst/>
                <a:latin typeface="+mn-lt"/>
                <a:ea typeface="+mn-ea"/>
                <a:cs typeface="+mn-cs"/>
              </a:rPr>
              <a:t>You may have heard the term ‘deliberate practice’ used to describe this approach to professional learning. Today’s session will focus on building knowledge and reflecting. You’ll also have the opportunity to rehearse and seek feedback. After today’s session, you can practise in your classroom. </a:t>
            </a:r>
          </a:p>
          <a:p>
            <a:r>
              <a:rPr lang="en-AU" sz="1200" kern="1200">
                <a:solidFill>
                  <a:schemeClr val="tx1"/>
                </a:solidFill>
                <a:effectLst/>
                <a:latin typeface="+mn-lt"/>
                <a:ea typeface="+mn-ea"/>
                <a:cs typeface="+mn-cs"/>
              </a:rPr>
              <a:t> </a:t>
            </a:r>
          </a:p>
          <a:p>
            <a:r>
              <a:rPr lang="en-GB" sz="1200" i="1" kern="1200">
                <a:solidFill>
                  <a:schemeClr val="tx1"/>
                </a:solidFill>
                <a:effectLst/>
                <a:latin typeface="+mn-lt"/>
                <a:ea typeface="+mn-ea"/>
                <a:cs typeface="+mn-cs"/>
              </a:rPr>
              <a:t>[Outline any other support and/or mentoring available for participants following this session.]</a:t>
            </a:r>
            <a:endParaRPr lang="en-AU" sz="1200" b="0" i="1" kern="1200">
              <a:solidFill>
                <a:schemeClr val="tx1"/>
              </a:solidFill>
              <a:effectLst/>
              <a:latin typeface="+mn-lt"/>
              <a:ea typeface="+mn-ea"/>
              <a:cs typeface="+mn-cs"/>
            </a:endParaRPr>
          </a:p>
        </p:txBody>
      </p:sp>
      <p:sp>
        <p:nvSpPr>
          <p:cNvPr id="6" name="Slide Number Placeholder 5">
            <a:extLst>
              <a:ext uri="{FF2B5EF4-FFF2-40B4-BE49-F238E27FC236}">
                <a16:creationId xmlns:a16="http://schemas.microsoft.com/office/drawing/2014/main" id="{03485A98-BA51-C2D4-A98E-2432EC8F2CDE}"/>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A88DE649-CB70-1F0E-EEE6-D3672BDBF8BD}"/>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3345226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73193" y="3852333"/>
            <a:ext cx="6168813" cy="5664200"/>
          </a:xfrm>
        </p:spPr>
        <p:txBody>
          <a:bodyPr>
            <a:normAutofit fontScale="77500" lnSpcReduction="20000"/>
          </a:bodyPr>
          <a:lstStyle/>
          <a:p>
            <a:pPr rtl="0" fontAlgn="base"/>
            <a:r>
              <a:rPr lang="en-AU" sz="1200" b="1" i="0" kern="1200">
                <a:solidFill>
                  <a:schemeClr val="tx1"/>
                </a:solidFill>
                <a:effectLst/>
                <a:latin typeface="+mn-lt"/>
                <a:ea typeface="+mn-ea"/>
                <a:cs typeface="+mn-cs"/>
              </a:rPr>
              <a:t>Preparation </a:t>
            </a:r>
            <a:r>
              <a:rPr lang="en-AU" sz="1200" b="0" i="0" kern="1200">
                <a:solidFill>
                  <a:schemeClr val="tx1"/>
                </a:solidFill>
                <a:effectLst/>
                <a:latin typeface="+mn-lt"/>
                <a:ea typeface="+mn-ea"/>
                <a:cs typeface="+mn-cs"/>
              </a:rPr>
              <a:t> </a:t>
            </a:r>
          </a:p>
          <a:p>
            <a:pPr marL="0" indent="0" rtl="0" fontAlgn="base">
              <a:buFont typeface="+mj-lt"/>
              <a:buNone/>
            </a:pPr>
            <a:r>
              <a:rPr lang="en-AU" sz="1200" b="0" i="0" kern="1200">
                <a:solidFill>
                  <a:schemeClr val="tx1"/>
                </a:solidFill>
                <a:effectLst/>
                <a:latin typeface="+mn-lt"/>
                <a:ea typeface="+mn-ea"/>
                <a:cs typeface="+mn-cs"/>
              </a:rPr>
              <a:t>Prepare to share your own experiences in relation to the questions on the slide. Being open about aspects of your own practice that you’ve refined, and what you still need to refine, will support participants to reflect and rehearse without feeling judged. </a:t>
            </a:r>
          </a:p>
          <a:p>
            <a:pPr rtl="0" fontAlgn="base"/>
            <a:r>
              <a:rPr lang="en-AU" sz="1200" b="0" i="0" kern="1200">
                <a:solidFill>
                  <a:schemeClr val="tx1"/>
                </a:solidFill>
                <a:effectLst/>
                <a:latin typeface="+mn-lt"/>
                <a:ea typeface="+mn-ea"/>
                <a:cs typeface="+mn-cs"/>
              </a:rPr>
              <a:t> </a:t>
            </a:r>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Before you work on refining your practice, we’ll review some information about students gaining teacher attention. </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[ADVANCE THE PRESENTATION and give participants time to read the definitions.]</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[ADVANCE THE PRESENTATION to reveal the questions.]</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[Give participants a minute to reflect individually then conduct a whole-group discussion.]</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[ADVANCE THE PRESENTATION to reveal the ‘Why we use it’ section. </a:t>
            </a:r>
            <a:r>
              <a:rPr lang="en-US" sz="1200" b="0" i="1" kern="1200">
                <a:solidFill>
                  <a:schemeClr val="tx1"/>
                </a:solidFill>
                <a:effectLst/>
                <a:latin typeface="+mn-lt"/>
                <a:ea typeface="+mn-ea"/>
                <a:cs typeface="+mn-cs"/>
              </a:rPr>
              <a:t>Share the following points if they weren’t mentioned in the discussion:]</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 </a:t>
            </a:r>
          </a:p>
          <a:p>
            <a:r>
              <a:rPr lang="en-AU" b="1"/>
              <a:t>Safety</a:t>
            </a:r>
            <a:r>
              <a:rPr lang="en-AU"/>
              <a:t> is the number one priority of every school. An effective routine for students gaining teacher attention supports safety because it enables students to efficiently ask for help or share important information.</a:t>
            </a:r>
            <a:endParaRPr lang="en-US">
              <a:solidFill>
                <a:srgbClr val="444444"/>
              </a:solidFill>
            </a:endParaRPr>
          </a:p>
          <a:p>
            <a:endParaRPr lang="en-AU">
              <a:solidFill>
                <a:srgbClr val="444444"/>
              </a:solidFill>
            </a:endParaRPr>
          </a:p>
          <a:p>
            <a:r>
              <a:rPr lang="en-AU"/>
              <a:t>It also:</a:t>
            </a:r>
            <a:endParaRPr lang="en-US">
              <a:solidFill>
                <a:srgbClr val="444444"/>
              </a:solidFill>
            </a:endParaRPr>
          </a:p>
          <a:p>
            <a:pPr marL="143510" lvl="1" indent="-143510">
              <a:buFont typeface="Arial"/>
              <a:buChar char="•"/>
            </a:pPr>
            <a:r>
              <a:rPr lang="en-AU"/>
              <a:t>supports the effective operation of the school and classrooms. The number of students in a classroom means that a signal is needed to gain the teacher’s attention rather than students calling out or moving around the room. This maximises learning time while keeping everyone safe. </a:t>
            </a:r>
            <a:endParaRPr lang="en-US">
              <a:solidFill>
                <a:srgbClr val="444444"/>
              </a:solidFill>
            </a:endParaRPr>
          </a:p>
          <a:p>
            <a:pPr marL="143510" lvl="1" indent="-143510">
              <a:buFont typeface="Arial"/>
              <a:buChar char="•"/>
            </a:pPr>
            <a:r>
              <a:rPr lang="en-AU"/>
              <a:t>builds positive connections with students by responding supportively when they need help, to ask a question or share information</a:t>
            </a:r>
            <a:endParaRPr lang="en-US">
              <a:solidFill>
                <a:srgbClr val="444444"/>
              </a:solidFill>
            </a:endParaRPr>
          </a:p>
          <a:p>
            <a:pPr marL="143510" lvl="1" indent="-143510">
              <a:buFont typeface="Arial"/>
              <a:buChar char="•"/>
            </a:pPr>
            <a:r>
              <a:rPr lang="en-AU"/>
              <a:t>provides clear guidelines to students and supports shared understanding and practice</a:t>
            </a:r>
            <a:endParaRPr lang="en-US">
              <a:solidFill>
                <a:srgbClr val="444444"/>
              </a:solidFill>
            </a:endParaRPr>
          </a:p>
          <a:p>
            <a:pPr marL="143510" lvl="1" indent="-143510">
              <a:buFont typeface="Arial"/>
              <a:buChar char="•"/>
            </a:pPr>
            <a:r>
              <a:rPr lang="en-AU"/>
              <a:t>provides predictability because routines don’t often change and are the same every day. People, including students, love predictability. They like to know what to expect and what’s expected of them, and they like to know that this is consistent. ‘Predictability’ doesn’t mean that our routines never change. We reflect on and refine our routines as the need arises and prepare our students when things need to change.</a:t>
            </a:r>
            <a:endParaRPr lang="en-US">
              <a:solidFill>
                <a:srgbClr val="444444"/>
              </a:solidFill>
            </a:endParaRPr>
          </a:p>
          <a:p>
            <a:pPr marL="143510" lvl="1" indent="-143510">
              <a:buFont typeface="Arial"/>
              <a:buChar char="•"/>
            </a:pPr>
            <a:r>
              <a:rPr lang="en-AU"/>
              <a:t>helps to manage cognitive load with a consistent and predictable routine, reducing wasted learning time and freeing up students’ working memory to focus on learning.</a:t>
            </a:r>
            <a:endParaRPr lang="en-AU">
              <a:ea typeface="+mn-ea"/>
              <a:cs typeface="+mn-cs"/>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8" name="Slide Image Placeholder 7">
            <a:extLst>
              <a:ext uri="{FF2B5EF4-FFF2-40B4-BE49-F238E27FC236}">
                <a16:creationId xmlns:a16="http://schemas.microsoft.com/office/drawing/2014/main" id="{06B316A2-FDA8-AF79-241C-04BBD03B3327}"/>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2051348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p>
          <a:p>
            <a:pPr marL="228600" indent="-228600" rtl="0" fontAlgn="base">
              <a:buFont typeface="+mj-lt"/>
              <a:buAutoNum type="arabicPeriod"/>
            </a:pPr>
            <a:r>
              <a:rPr lang="en-AU" sz="1200" b="0" i="0" kern="1200">
                <a:solidFill>
                  <a:schemeClr val="tx1"/>
                </a:solidFill>
                <a:effectLst/>
                <a:latin typeface="+mn-lt"/>
                <a:ea typeface="+mn-ea"/>
                <a:cs typeface="+mn-cs"/>
              </a:rPr>
              <a:t>Edit the slide to reflect your context. </a:t>
            </a:r>
          </a:p>
          <a:p>
            <a:pPr marL="228600" indent="-228600" rtl="0" fontAlgn="base">
              <a:buFont typeface="+mj-lt"/>
              <a:buAutoNum type="arabicPeriod"/>
            </a:pPr>
            <a:r>
              <a:rPr lang="en-AU" sz="1200" b="0" i="0" kern="1200">
                <a:solidFill>
                  <a:schemeClr val="tx1"/>
                </a:solidFill>
                <a:effectLst/>
                <a:latin typeface="+mn-lt"/>
                <a:ea typeface="+mn-ea"/>
                <a:cs typeface="+mn-cs"/>
              </a:rPr>
              <a:t>Add your school’s expectations for students in this routine. </a:t>
            </a:r>
          </a:p>
          <a:p>
            <a:pPr marL="228600" indent="-228600" rtl="0" fontAlgn="base">
              <a:buFont typeface="+mj-lt"/>
              <a:buAutoNum type="arabicPeriod"/>
            </a:pPr>
            <a:r>
              <a:rPr lang="en-AU" sz="1200" b="0" i="0" kern="1200">
                <a:solidFill>
                  <a:schemeClr val="tx1"/>
                </a:solidFill>
                <a:effectLst/>
                <a:latin typeface="+mn-lt"/>
                <a:ea typeface="+mn-ea"/>
                <a:cs typeface="+mn-cs"/>
              </a:rPr>
              <a:t>Prepare to explain the actions listed on the slide, referring to Chapter 12 of the handbook and your school’s expectations. </a:t>
            </a:r>
          </a:p>
          <a:p>
            <a:pPr rtl="0" fontAlgn="base"/>
            <a:r>
              <a:rPr lang="en-AU" sz="1200" b="0" i="0" kern="1200">
                <a:solidFill>
                  <a:schemeClr val="tx1"/>
                </a:solidFill>
                <a:effectLst/>
                <a:latin typeface="+mn-lt"/>
                <a:ea typeface="+mn-ea"/>
                <a:cs typeface="+mn-cs"/>
              </a:rPr>
              <a:t> </a:t>
            </a:r>
          </a:p>
          <a:p>
            <a:pPr rtl="0" fontAlgn="base"/>
            <a:r>
              <a:rPr lang="en-AU" sz="1200" b="1" i="0" kern="1200">
                <a:solidFill>
                  <a:schemeClr val="tx1"/>
                </a:solidFill>
                <a:effectLst/>
                <a:latin typeface="+mn-lt"/>
                <a:ea typeface="+mn-ea"/>
                <a:cs typeface="+mn-cs"/>
              </a:rPr>
              <a:t>Facilitator notes </a:t>
            </a:r>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[Give participants time to read the slide. Invite questions or requests for clarification.]</a:t>
            </a:r>
          </a:p>
        </p:txBody>
      </p:sp>
      <p:sp>
        <p:nvSpPr>
          <p:cNvPr id="6" name="Slide Number Placeholder 5"/>
          <p:cNvSpPr>
            <a:spLocks noGrp="1"/>
          </p:cNvSpPr>
          <p:nvPr>
            <p:ph type="sldNum" sz="quarter" idx="5"/>
          </p:nvPr>
        </p:nvSpPr>
        <p:spPr/>
        <p:txBody>
          <a:bodyPr/>
          <a:lstStyle/>
          <a:p>
            <a:fld id="{B36E7EC0-9BE3-5541-9D76-7DE32A6C9D42}" type="slidenum">
              <a:rPr lang="en-US" smtClean="0"/>
              <a:pPr/>
              <a:t>9</a:t>
            </a:fld>
            <a:endParaRPr lang="en-US"/>
          </a:p>
        </p:txBody>
      </p:sp>
      <p:sp>
        <p:nvSpPr>
          <p:cNvPr id="7" name="Slide Image Placeholder 6">
            <a:extLst>
              <a:ext uri="{FF2B5EF4-FFF2-40B4-BE49-F238E27FC236}">
                <a16:creationId xmlns:a16="http://schemas.microsoft.com/office/drawing/2014/main" id="{A7DEDCDE-DBFA-7686-69F3-C0AB29C6DD9F}"/>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26492702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372533" y="3852333"/>
            <a:ext cx="6570133" cy="5664200"/>
          </a:xfrm>
        </p:spPr>
        <p:txBody>
          <a:bodyPr>
            <a:normAutofit lnSpcReduction="10000"/>
          </a:bodyPr>
          <a:lstStyle/>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p>
          <a:p>
            <a:pPr marL="228600" indent="-228600" rtl="0" fontAlgn="base">
              <a:buFont typeface="+mj-lt"/>
              <a:buAutoNum type="arabicPeriod"/>
            </a:pPr>
            <a:r>
              <a:rPr lang="en-AU" sz="1200" b="0" i="0" kern="1200">
                <a:solidFill>
                  <a:schemeClr val="tx1"/>
                </a:solidFill>
                <a:effectLst/>
                <a:latin typeface="+mn-lt"/>
                <a:ea typeface="+mn-ea"/>
                <a:cs typeface="+mn-cs"/>
              </a:rPr>
              <a:t>Select at least one example of practice from the video on this slide to show participants. Here are time codes for each example: </a:t>
            </a:r>
          </a:p>
          <a:p>
            <a:pPr marL="432000" lvl="4" indent="-216000">
              <a:buFont typeface="+mj-lt"/>
              <a:buAutoNum type="alphaLcParenR"/>
            </a:pPr>
            <a:r>
              <a:rPr lang="en-US" noProof="0"/>
              <a:t>01:33 : upper primary</a:t>
            </a:r>
          </a:p>
          <a:p>
            <a:pPr marL="432000" lvl="4" indent="-216000">
              <a:buFont typeface="+mj-lt"/>
              <a:buAutoNum type="alphaLcParenR"/>
            </a:pPr>
            <a:r>
              <a:rPr lang="en-US" noProof="0"/>
              <a:t>05:13 : middle and upper secondary</a:t>
            </a:r>
          </a:p>
          <a:p>
            <a:pPr marL="432000" lvl="4" indent="-216000">
              <a:buFont typeface="+mj-lt"/>
              <a:buAutoNum type="alphaLcParenR"/>
            </a:pPr>
            <a:r>
              <a:rPr lang="en-US" noProof="0"/>
              <a:t>09:28 : lower primary.</a:t>
            </a:r>
            <a:endParaRPr lang="en-AU" noProof="0"/>
          </a:p>
          <a:p>
            <a:pPr marL="228600" indent="-228600" rtl="0" fontAlgn="base">
              <a:buFont typeface="+mj-lt"/>
              <a:buAutoNum type="arabicPeriod"/>
            </a:pPr>
            <a:r>
              <a:rPr lang="en-AU" sz="1200" b="0" i="0" kern="1200">
                <a:solidFill>
                  <a:schemeClr val="tx1"/>
                </a:solidFill>
                <a:effectLst/>
                <a:latin typeface="+mn-lt"/>
                <a:ea typeface="+mn-ea"/>
                <a:cs typeface="+mn-cs"/>
              </a:rPr>
              <a:t>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 </a:t>
            </a:r>
          </a:p>
          <a:p>
            <a:pPr marL="228600" indent="-228600" rtl="0" fontAlgn="base">
              <a:buFont typeface="+mj-lt"/>
              <a:buAutoNum type="arabicPeriod"/>
            </a:pPr>
            <a:r>
              <a:rPr lang="en-AU" sz="1200" b="0" i="0" kern="1200">
                <a:solidFill>
                  <a:schemeClr val="tx1"/>
                </a:solidFill>
                <a:effectLst/>
                <a:latin typeface="+mn-lt"/>
                <a:ea typeface="+mn-ea"/>
                <a:cs typeface="+mn-cs"/>
              </a:rPr>
              <a:t>Prepare to share a reflection on the video, being clear that your own practice is still a work in progress. Identify elements of your own practice that you want to refine. This can help participants feel safe when rehearsing. </a:t>
            </a:r>
          </a:p>
          <a:p>
            <a:pPr rtl="0" fontAlgn="base"/>
            <a:r>
              <a:rPr lang="en-AU" sz="1200" b="0" i="0" kern="1200">
                <a:solidFill>
                  <a:schemeClr val="tx1"/>
                </a:solidFill>
                <a:effectLst/>
                <a:latin typeface="+mn-lt"/>
                <a:ea typeface="+mn-ea"/>
                <a:cs typeface="+mn-cs"/>
              </a:rPr>
              <a:t> </a:t>
            </a:r>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While this video depicts other Australian schools and classrooms, the principles of effective practice apply in every context. Therefore, there’s much we can learn from it. </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[Mention any contextual factors in the video that might be distracting. Ask participants to focus on the teacher's words and actions rather than these.]</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[Play selected example(s) from the video.]</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[Share your own reflection from watching the video, including elements demonstrated in the video that you can work on to refine your practice.]</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10</a:t>
            </a:fld>
            <a:endParaRPr lang="en-US"/>
          </a:p>
        </p:txBody>
      </p:sp>
      <p:sp>
        <p:nvSpPr>
          <p:cNvPr id="8" name="Slide Image Placeholder 7">
            <a:extLst>
              <a:ext uri="{FF2B5EF4-FFF2-40B4-BE49-F238E27FC236}">
                <a16:creationId xmlns:a16="http://schemas.microsoft.com/office/drawing/2014/main" id="{D8584683-CBD1-E5F2-8D45-E00426FCFAE5}"/>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1955935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[Prompt participants to review the elements for success and then give them 5 minutes to share responses to the 2 reflection questions with a partner.]</a:t>
            </a:r>
            <a:endParaRPr lang="en-AU" b="0" i="0" dirty="0">
              <a:solidFill>
                <a:srgbClr val="000000"/>
              </a:solidFill>
              <a:effectLst/>
              <a:latin typeface="Montserrat" panose="00000500000000000000" pitchFamily="2"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11</a:t>
            </a:fld>
            <a:endParaRPr lang="en-US"/>
          </a:p>
        </p:txBody>
      </p:sp>
      <p:sp>
        <p:nvSpPr>
          <p:cNvPr id="7" name="Slide Image Placeholder 6">
            <a:extLst>
              <a:ext uri="{FF2B5EF4-FFF2-40B4-BE49-F238E27FC236}">
                <a16:creationId xmlns:a16="http://schemas.microsoft.com/office/drawing/2014/main" id="{AB744CD3-F37F-4BB9-3C96-EB9D6DFCC0AC}"/>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2856278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10000"/>
          </a:bodyPr>
          <a:lstStyle/>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p>
          <a:p>
            <a:pPr rtl="0" fontAlgn="base"/>
            <a:r>
              <a:rPr lang="en-AU" i="1"/>
              <a:t>Slide</a:t>
            </a:r>
            <a:r>
              <a:rPr lang="en-AU" sz="1200" b="0" i="1" kern="1200">
                <a:solidFill>
                  <a:schemeClr val="tx1"/>
                </a:solidFill>
                <a:effectLst/>
                <a:latin typeface="+mn-lt"/>
                <a:ea typeface="+mn-ea"/>
                <a:cs typeface="+mn-cs"/>
              </a:rPr>
              <a:t> 12 </a:t>
            </a:r>
            <a:r>
              <a:rPr lang="en-AU" i="1"/>
              <a:t>can</a:t>
            </a:r>
            <a:r>
              <a:rPr lang="en-AU" sz="1200" b="0" i="1" kern="1200">
                <a:solidFill>
                  <a:schemeClr val="tx1"/>
                </a:solidFill>
                <a:effectLst/>
                <a:latin typeface="+mn-lt"/>
                <a:ea typeface="+mn-ea"/>
                <a:cs typeface="+mn-cs"/>
              </a:rPr>
              <a:t> be used if you want to include further modelling and rehearsal in your session. If you prefer not to include further modelling and rehearsal, skip to slide </a:t>
            </a:r>
            <a:r>
              <a:rPr lang="en-AU" i="1"/>
              <a:t>13</a:t>
            </a:r>
            <a:r>
              <a:rPr lang="en-AU" sz="1200" b="0" i="1" kern="1200">
                <a:solidFill>
                  <a:schemeClr val="tx1"/>
                </a:solidFill>
                <a:effectLst/>
                <a:latin typeface="+mn-lt"/>
                <a:ea typeface="+mn-ea"/>
                <a:cs typeface="+mn-cs"/>
              </a:rPr>
              <a:t>.</a:t>
            </a:r>
            <a:r>
              <a:rPr lang="en-AU" sz="1200" b="0" i="0" kern="1200">
                <a:solidFill>
                  <a:schemeClr val="tx1"/>
                </a:solidFill>
                <a:effectLst/>
                <a:latin typeface="+mn-lt"/>
                <a:ea typeface="+mn-ea"/>
                <a:cs typeface="+mn-cs"/>
              </a:rPr>
              <a:t> </a:t>
            </a:r>
            <a:endParaRPr lang="en-AU" sz="1200" b="0" i="0" kern="1200">
              <a:solidFill>
                <a:schemeClr val="tx1"/>
              </a:solidFill>
              <a:effectLst/>
              <a:latin typeface="+mn-lt"/>
            </a:endParaRPr>
          </a:p>
          <a:p>
            <a:pPr rtl="0" fontAlgn="base"/>
            <a:r>
              <a:rPr lang="en-AU" sz="1200" b="0" i="0" kern="1200">
                <a:solidFill>
                  <a:schemeClr val="tx1"/>
                </a:solidFill>
                <a:effectLst/>
                <a:latin typeface="+mn-lt"/>
                <a:ea typeface="+mn-ea"/>
                <a:cs typeface="+mn-cs"/>
              </a:rPr>
              <a:t> </a:t>
            </a:r>
            <a:endParaRPr lang="en-AU" sz="1200" b="0" i="0" kern="1200">
              <a:solidFill>
                <a:schemeClr val="tx1"/>
              </a:solidFill>
              <a:effectLst/>
              <a:latin typeface="+mn-lt"/>
            </a:endParaRPr>
          </a:p>
          <a:p>
            <a:pPr marL="228600" indent="-228600" rtl="0" fontAlgn="base">
              <a:buFont typeface="+mj-lt"/>
              <a:buAutoNum type="arabicPeriod"/>
            </a:pPr>
            <a:r>
              <a:rPr lang="en-AU" sz="1200" b="0" i="0" kern="1200">
                <a:solidFill>
                  <a:schemeClr val="tx1"/>
                </a:solidFill>
                <a:effectLst/>
                <a:latin typeface="+mn-lt"/>
                <a:ea typeface="+mn-ea"/>
                <a:cs typeface="+mn-cs"/>
              </a:rPr>
              <a:t>You'll need a member of staff to model rehearsal with you. Before the session, write down how you expect your students to gain your attention. Plan what you would do and say for each step. </a:t>
            </a:r>
            <a:endParaRPr lang="en-AU" sz="1200" b="0" i="0" kern="1200">
              <a:solidFill>
                <a:schemeClr val="tx1"/>
              </a:solidFill>
              <a:effectLst/>
              <a:latin typeface="+mn-lt"/>
            </a:endParaRPr>
          </a:p>
          <a:p>
            <a:pPr marL="228600" indent="-228600" rtl="0" fontAlgn="base">
              <a:buFont typeface="+mj-lt"/>
              <a:buAutoNum type="arabicPeriod"/>
            </a:pPr>
            <a:r>
              <a:rPr lang="en-AU" sz="1200" b="0" i="0" kern="1200">
                <a:solidFill>
                  <a:schemeClr val="tx1"/>
                </a:solidFill>
                <a:effectLst/>
                <a:latin typeface="+mn-lt"/>
                <a:ea typeface="+mn-ea"/>
                <a:cs typeface="+mn-cs"/>
              </a:rPr>
              <a:t>Ensure all participants can see a digital or hard copy version of your plan.</a:t>
            </a:r>
          </a:p>
          <a:p>
            <a:pPr marL="228600" marR="0" lvl="0" indent="-228600" algn="l" defTabSz="914400" rtl="0" eaLnBrk="1" fontAlgn="base" latinLnBrk="0" hangingPunct="1">
              <a:lnSpc>
                <a:spcPct val="120000"/>
              </a:lnSpc>
              <a:spcBef>
                <a:spcPts val="0"/>
              </a:spcBef>
              <a:spcAft>
                <a:spcPts val="0"/>
              </a:spcAft>
              <a:buClrTx/>
              <a:buSzTx/>
              <a:buFont typeface="+mj-lt"/>
              <a:buAutoNum type="arabicPeriod"/>
              <a:tabLst/>
              <a:defRPr/>
            </a:pPr>
            <a:r>
              <a:rPr lang="en-AU" sz="1200" kern="1200">
                <a:solidFill>
                  <a:schemeClr val="tx1"/>
                </a:solidFill>
                <a:effectLst/>
                <a:latin typeface="+mn-lt"/>
                <a:ea typeface="+mn-ea"/>
                <a:cs typeface="+mn-cs"/>
              </a:rPr>
              <a:t>When modelling the rehearsal, demonstrate how one person takes the role of the teacher and the other takes the role of the student. After the rehearsal, model how partners discuss what worked well and identify any adjustments.</a:t>
            </a:r>
          </a:p>
          <a:p>
            <a:pPr marL="0" indent="0" rtl="0" fontAlgn="base">
              <a:buFont typeface="+mj-lt"/>
              <a:buNone/>
            </a:pPr>
            <a:endParaRPr lang="en-AU" sz="1200" b="0" i="0" kern="1200">
              <a:solidFill>
                <a:schemeClr val="tx1"/>
              </a:solidFill>
              <a:effectLst/>
              <a:latin typeface="+mn-lt"/>
            </a:endParaRPr>
          </a:p>
          <a:p>
            <a:pPr marL="0" marR="0" lvl="0" indent="0" algn="l" defTabSz="914400" rtl="0" eaLnBrk="1" fontAlgn="base" latinLnBrk="0" hangingPunct="1">
              <a:lnSpc>
                <a:spcPct val="120000"/>
              </a:lnSpc>
              <a:spcBef>
                <a:spcPts val="0"/>
              </a:spcBef>
              <a:spcAft>
                <a:spcPts val="0"/>
              </a:spcAft>
              <a:buClrTx/>
              <a:buSzTx/>
              <a:buFontTx/>
              <a:buNone/>
              <a:tabLst/>
              <a:defRPr/>
            </a:pPr>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br>
              <a:rPr lang="en-AU" sz="1200" b="0" i="0" kern="1200">
                <a:effectLst/>
                <a:cs typeface="+mn-lt"/>
              </a:rPr>
            </a:br>
            <a:r>
              <a:rPr lang="en-AU" sz="1200" b="0" i="0" kern="1200">
                <a:solidFill>
                  <a:schemeClr val="tx1"/>
                </a:solidFill>
                <a:effectLst/>
                <a:latin typeface="+mn-lt"/>
                <a:ea typeface="+mn-ea"/>
                <a:cs typeface="+mn-cs"/>
              </a:rPr>
              <a:t>You'll work on developing a routine for students gaining teacher attention through a process of planning and rehearsing. You're going to plan how you'll support students to learn and use the routine before rehearsing with your partner. </a:t>
            </a:r>
          </a:p>
          <a:p>
            <a:pPr rtl="0" fontAlgn="base"/>
            <a:r>
              <a:rPr lang="en-AU" sz="1200" b="0" i="0" kern="1200">
                <a:solidFill>
                  <a:schemeClr val="tx1"/>
                </a:solidFill>
                <a:effectLst/>
                <a:latin typeface="+mn-lt"/>
                <a:ea typeface="+mn-ea"/>
                <a:cs typeface="+mn-cs"/>
              </a:rPr>
              <a:t> </a:t>
            </a:r>
            <a:br>
              <a:rPr lang="en-AU" sz="1200" b="0" i="0" kern="1200">
                <a:effectLst/>
                <a:cs typeface="+mn-lt"/>
              </a:rPr>
            </a:br>
            <a:r>
              <a:rPr lang="en-AU" sz="1200" b="0" i="1" kern="1200">
                <a:effectLst/>
                <a:cs typeface="+mn-lt"/>
              </a:rPr>
              <a:t>[</a:t>
            </a:r>
            <a:r>
              <a:rPr lang="en-AU" sz="1200" b="0" i="1" kern="1200">
                <a:solidFill>
                  <a:schemeClr val="tx1"/>
                </a:solidFill>
                <a:effectLst/>
                <a:latin typeface="+mn-lt"/>
                <a:ea typeface="+mn-ea"/>
                <a:cs typeface="+mn-cs"/>
              </a:rPr>
              <a:t>Display your plan and demonstrate rehearsal.]</a:t>
            </a:r>
            <a:endParaRPr lang="en-AU" sz="1200" b="0" i="1" kern="1200">
              <a:solidFill>
                <a:schemeClr val="tx1"/>
              </a:solidFill>
              <a:effectLst/>
              <a:latin typeface="+mn-lt"/>
            </a:endParaRPr>
          </a:p>
          <a:p>
            <a:r>
              <a:rPr lang="en-AU" sz="1200" b="0" i="0" kern="1200">
                <a:solidFill>
                  <a:schemeClr val="tx1"/>
                </a:solidFill>
                <a:effectLst/>
                <a:latin typeface="+mn-lt"/>
                <a:ea typeface="+mn-ea"/>
                <a:cs typeface="+mn-cs"/>
              </a:rPr>
              <a:t> </a:t>
            </a:r>
            <a:br>
              <a:rPr lang="en-AU" sz="1200" b="0" i="0" kern="1200">
                <a:effectLst/>
                <a:cs typeface="+mn-lt"/>
              </a:rPr>
            </a:br>
            <a:r>
              <a:rPr lang="en-AU" sz="1200" kern="1200">
                <a:solidFill>
                  <a:schemeClr val="tx1"/>
                </a:solidFill>
                <a:effectLst/>
                <a:latin typeface="+mn-lt"/>
                <a:ea typeface="+mn-ea"/>
                <a:cs typeface="+mn-cs"/>
              </a:rPr>
              <a:t>Work with your partner so that you can support each other. Once you’ve written your plan, share it with your partner before rehearsing what you’ll do and say.</a:t>
            </a:r>
          </a:p>
          <a:p>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Your partner will play the role of the student while you rehearse your plan. After the rehearsal, discuss what worked well and adjust your response if needed.</a:t>
            </a:r>
          </a:p>
          <a:p>
            <a:br>
              <a:rPr lang="en-AU" sz="1200" kern="1200">
                <a:solidFill>
                  <a:schemeClr val="tx1"/>
                </a:solidFill>
                <a:effectLst/>
                <a:latin typeface="+mn-lt"/>
                <a:ea typeface="+mn-ea"/>
                <a:cs typeface="+mn-cs"/>
              </a:rPr>
            </a:br>
            <a:r>
              <a:rPr lang="en-AU" sz="1200" i="1" kern="1200">
                <a:solidFill>
                  <a:schemeClr val="tx1"/>
                </a:solidFill>
                <a:effectLst/>
                <a:latin typeface="+mn-lt"/>
                <a:ea typeface="+mn-ea"/>
                <a:cs typeface="+mn-cs"/>
              </a:rPr>
              <a:t>[Give participants 5 minutes to write their plan, </a:t>
            </a:r>
            <a:r>
              <a:rPr lang="en-US" sz="1200" i="1" kern="1200">
                <a:solidFill>
                  <a:schemeClr val="tx1"/>
                </a:solidFill>
                <a:effectLst/>
                <a:latin typeface="+mn-lt"/>
                <a:ea typeface="+mn-ea"/>
                <a:cs typeface="+mn-cs"/>
              </a:rPr>
              <a:t>then 10 minutes to rehearse with their partner and discuss feedback. Prompt participants to switch roles halfway through.]</a:t>
            </a:r>
            <a:endParaRPr lang="en-AU" sz="1200" kern="1200">
              <a:solidFill>
                <a:schemeClr val="tx1"/>
              </a:solidFill>
              <a:effectLst/>
              <a:latin typeface="+mn-lt"/>
              <a:ea typeface="+mn-ea"/>
              <a:cs typeface="+mn-cs"/>
            </a:endParaRPr>
          </a:p>
          <a:p>
            <a:pPr rtl="0" fontAlgn="base"/>
            <a:r>
              <a:rPr lang="en-AU" sz="1200" b="0" i="0" kern="1200">
                <a:solidFill>
                  <a:schemeClr val="tx1"/>
                </a:solidFill>
                <a:effectLst/>
                <a:latin typeface="+mn-lt"/>
                <a:ea typeface="+mn-ea"/>
                <a:cs typeface="+mn-cs"/>
              </a:rPr>
              <a:t> </a:t>
            </a:r>
            <a:br>
              <a:rPr lang="en-AU" sz="1200" b="0" i="0" kern="1200">
                <a:effectLst/>
                <a:cs typeface="+mn-lt"/>
              </a:rPr>
            </a:br>
            <a:r>
              <a:rPr lang="en-AU" sz="1200" b="0" i="1" kern="1200">
                <a:effectLst/>
                <a:cs typeface="+mn-lt"/>
              </a:rPr>
              <a:t>[</a:t>
            </a:r>
            <a:r>
              <a:rPr lang="en-AU" sz="1200" b="0" i="1" kern="1200">
                <a:solidFill>
                  <a:schemeClr val="tx1"/>
                </a:solidFill>
                <a:effectLst/>
                <a:latin typeface="+mn-lt"/>
                <a:ea typeface="+mn-ea"/>
                <a:cs typeface="+mn-cs"/>
              </a:rPr>
              <a:t>Move from group to group, offering support and feedback. If groups need more guidance, point them to section 2 of Chapter 12 in the handbook: </a:t>
            </a:r>
            <a:r>
              <a:rPr lang="en-AU" sz="1200" b="0" i="1" u="sng" strike="noStrike" kern="1200">
                <a:solidFill>
                  <a:schemeClr val="tx1"/>
                </a:solidFill>
                <a:effectLst/>
                <a:latin typeface="+mn-lt"/>
                <a:ea typeface="+mn-ea"/>
                <a:cs typeface="+mn-cs"/>
                <a:hlinkClick r:id="rId3"/>
              </a:rPr>
              <a:t>https://www.edresearch.edu.au/classroom-management-handbook</a:t>
            </a:r>
            <a:r>
              <a:rPr lang="en-AU" sz="1200" b="0" i="1" u="sng" strike="noStrike" kern="1200">
                <a:solidFill>
                  <a:schemeClr val="tx1"/>
                </a:solidFill>
                <a:effectLst/>
                <a:latin typeface="+mn-lt"/>
                <a:ea typeface="+mn-ea"/>
                <a:cs typeface="+mn-cs"/>
              </a:rPr>
              <a:t>.]</a:t>
            </a:r>
            <a:endParaRPr lang="en-AU" sz="1200" b="0" i="0" kern="1200">
              <a:solidFill>
                <a:schemeClr val="tx1"/>
              </a:solidFill>
              <a:effectLst/>
              <a:latin typeface="+mn-lt"/>
              <a:ea typeface="+mn-ea"/>
              <a:cs typeface="+mn-cs"/>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8" name="Slide Image Placeholder 7">
            <a:extLst>
              <a:ext uri="{FF2B5EF4-FFF2-40B4-BE49-F238E27FC236}">
                <a16:creationId xmlns:a16="http://schemas.microsoft.com/office/drawing/2014/main" id="{769927F8-6DE9-F31E-8E00-A53ED0289588}"/>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33837684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18809" y="3852333"/>
            <a:ext cx="6381344" cy="5664200"/>
          </a:xfrm>
        </p:spPr>
        <p:txBody>
          <a:bodyPr>
            <a:normAutofit lnSpcReduction="10000"/>
          </a:bodyPr>
          <a:lstStyle/>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p>
          <a:p>
            <a:pPr marL="228600" indent="-228600" rtl="0" fontAlgn="base">
              <a:buFont typeface="+mj-lt"/>
              <a:buAutoNum type="arabicPeriod"/>
            </a:pPr>
            <a:r>
              <a:rPr lang="en-AU" sz="1200" b="0" i="0" kern="1200">
                <a:solidFill>
                  <a:schemeClr val="tx1"/>
                </a:solidFill>
                <a:effectLst/>
                <a:latin typeface="+mn-lt"/>
                <a:ea typeface="+mn-ea"/>
                <a:cs typeface="+mn-cs"/>
              </a:rPr>
              <a:t>Outline to participants the follow-up support available after the session, and when participants practise students gaining teacher attention in their classrooms. For example, you can tell them: </a:t>
            </a:r>
          </a:p>
          <a:p>
            <a:pPr lvl="4"/>
            <a:r>
              <a:rPr lang="en-AU" sz="1200" b="0" i="0" kern="1200">
                <a:solidFill>
                  <a:schemeClr val="tx1"/>
                </a:solidFill>
                <a:effectLst/>
                <a:latin typeface="+mn-lt"/>
                <a:ea typeface="+mn-ea"/>
                <a:cs typeface="+mn-cs"/>
              </a:rPr>
              <a:t>Who can observe, mentioning AERO’s classroom management observation tool: </a:t>
            </a:r>
            <a:r>
              <a:rPr lang="en-AU" noProof="0"/>
              <a:t>https://www.edresearch.edu.au/guides-resources/practice-resources/students-gaining-teacher-attention-classroom-management-observation-tool</a:t>
            </a:r>
          </a:p>
          <a:p>
            <a:pPr lvl="4"/>
            <a:r>
              <a:rPr lang="en-AU" sz="1200" b="0" i="0" kern="1200">
                <a:solidFill>
                  <a:schemeClr val="tx1"/>
                </a:solidFill>
                <a:effectLst/>
                <a:latin typeface="+mn-lt"/>
                <a:ea typeface="+mn-ea"/>
                <a:cs typeface="+mn-cs"/>
              </a:rPr>
              <a:t>Who they can talk to and seek advice from.  </a:t>
            </a:r>
          </a:p>
          <a:p>
            <a:pPr lvl="4"/>
            <a:r>
              <a:rPr lang="en-AU" sz="1200" b="0" i="0" kern="1200">
                <a:solidFill>
                  <a:schemeClr val="tx1"/>
                </a:solidFill>
                <a:effectLst/>
                <a:latin typeface="+mn-lt"/>
                <a:ea typeface="+mn-ea"/>
                <a:cs typeface="+mn-cs"/>
              </a:rPr>
              <a:t>About the checklists in the handbook and AERO’s video examples of practice: </a:t>
            </a:r>
            <a:r>
              <a:rPr lang="en-AU" noProof="0"/>
              <a:t>https://www.edresearch.edu.au/guides-resources/videos/students-gaining-teacher-attention-classroom-management-practice.</a:t>
            </a:r>
          </a:p>
          <a:p>
            <a:pPr marL="228600" indent="-228600" rtl="0" fontAlgn="base">
              <a:buFont typeface="+mj-lt"/>
              <a:buAutoNum type="arabicPeriod"/>
            </a:pPr>
            <a:r>
              <a:rPr lang="en-AU" sz="1200" b="0" i="0" kern="1200">
                <a:solidFill>
                  <a:schemeClr val="tx1"/>
                </a:solidFill>
                <a:effectLst/>
                <a:latin typeface="+mn-lt"/>
                <a:ea typeface="+mn-ea"/>
                <a:cs typeface="+mn-cs"/>
              </a:rPr>
              <a:t>To guide future sessions and identify additional support needs, prepare ways to collect participants' responses to the questions on this slide (anonymously, if preferred), such as sticky notes or an online survey.  </a:t>
            </a:r>
          </a:p>
          <a:p>
            <a:pPr marL="228600" indent="-228600" rtl="0" fontAlgn="base">
              <a:buFont typeface="+mj-lt"/>
              <a:buAutoNum type="arabicPeriod"/>
            </a:pPr>
            <a:r>
              <a:rPr lang="en-AU" sz="1200" b="0" i="0" kern="1200">
                <a:solidFill>
                  <a:schemeClr val="tx1"/>
                </a:solidFill>
                <a:effectLst/>
                <a:latin typeface="+mn-lt"/>
                <a:ea typeface="+mn-ea"/>
                <a:cs typeface="+mn-cs"/>
              </a:rPr>
              <a:t>Prepare an email, to be sent after the session, reminding participants of the support available to them, including hyperlinks to relevant resources. </a:t>
            </a:r>
          </a:p>
          <a:p>
            <a:pPr rtl="0" fontAlgn="base"/>
            <a:r>
              <a:rPr lang="en-AU" sz="1200" b="0" i="0" kern="1200">
                <a:solidFill>
                  <a:schemeClr val="tx1"/>
                </a:solidFill>
                <a:effectLst/>
                <a:latin typeface="+mn-lt"/>
                <a:ea typeface="+mn-ea"/>
                <a:cs typeface="+mn-cs"/>
              </a:rPr>
              <a:t> </a:t>
            </a:r>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US" sz="1200" b="0" i="1" kern="1200">
                <a:solidFill>
                  <a:schemeClr val="tx1"/>
                </a:solidFill>
                <a:effectLst/>
                <a:latin typeface="+mn-lt"/>
                <a:ea typeface="+mn-ea"/>
                <a:cs typeface="+mn-cs"/>
              </a:rPr>
              <a:t>[Remind participants of the support available to them after the session as they continue to develop their knowledge of students gaining teacher attention.</a:t>
            </a:r>
            <a:r>
              <a:rPr lang="en-AU" sz="1200" b="0" i="1" kern="1200">
                <a:solidFill>
                  <a:schemeClr val="tx1"/>
                </a:solidFill>
                <a:effectLst/>
                <a:latin typeface="+mn-lt"/>
                <a:ea typeface="+mn-ea"/>
                <a:cs typeface="+mn-cs"/>
              </a:rPr>
              <a:t>]</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[Give participants a few minutes to discuss the reflection questions. Then invite participants to share learning with the whole group.]</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[Wrap up and thank participants for attending the session.]</a:t>
            </a:r>
          </a:p>
        </p:txBody>
      </p:sp>
      <p:sp>
        <p:nvSpPr>
          <p:cNvPr id="6" name="Slide Number Placeholder 5"/>
          <p:cNvSpPr>
            <a:spLocks noGrp="1"/>
          </p:cNvSpPr>
          <p:nvPr>
            <p:ph type="sldNum" sz="quarter" idx="5"/>
          </p:nvPr>
        </p:nvSpPr>
        <p:spPr/>
        <p:txBody>
          <a:bodyPr/>
          <a:lstStyle/>
          <a:p>
            <a:fld id="{B36E7EC0-9BE3-5541-9D76-7DE32A6C9D42}" type="slidenum">
              <a:rPr lang="en-US" smtClean="0"/>
              <a:pPr/>
              <a:t>13</a:t>
            </a:fld>
            <a:endParaRPr lang="en-US"/>
          </a:p>
        </p:txBody>
      </p:sp>
      <p:sp>
        <p:nvSpPr>
          <p:cNvPr id="10" name="Slide Image Placeholder 9">
            <a:extLst>
              <a:ext uri="{FF2B5EF4-FFF2-40B4-BE49-F238E27FC236}">
                <a16:creationId xmlns:a16="http://schemas.microsoft.com/office/drawing/2014/main" id="{31E0E100-6785-E594-EE47-A0B905221918}"/>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30993115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14</a:t>
            </a:fld>
            <a:endParaRPr lang="en-AU" noProof="0"/>
          </a:p>
        </p:txBody>
      </p:sp>
      <p:sp>
        <p:nvSpPr>
          <p:cNvPr id="9" name="Slide Image Placeholder 8">
            <a:extLst>
              <a:ext uri="{FF2B5EF4-FFF2-40B4-BE49-F238E27FC236}">
                <a16:creationId xmlns:a16="http://schemas.microsoft.com/office/drawing/2014/main" id="{FDAAB4B6-F3B8-B957-ED57-F4ACCFC21D63}"/>
              </a:ext>
            </a:extLst>
          </p:cNvPr>
          <p:cNvSpPr>
            <a:spLocks noGrp="1" noRot="1" noChangeAspect="1"/>
          </p:cNvSpPr>
          <p:nvPr>
            <p:ph type="sldImg"/>
          </p:nvPr>
        </p:nvSpPr>
        <p:spPr>
          <a:xfrm>
            <a:off x="777875" y="471488"/>
            <a:ext cx="5759450" cy="3240087"/>
          </a:xfrm>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169235514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3674216136"/>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101984095"/>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81044090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70514853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87399041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Tree>
    <p:extLst>
      <p:ext uri="{BB962C8B-B14F-4D97-AF65-F5344CB8AC3E}">
        <p14:creationId xmlns:p14="http://schemas.microsoft.com/office/powerpoint/2010/main" val="165000563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65048663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420559579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81579890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31460146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60650140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9605148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337335697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72423668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147889089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3423822"/>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276385628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652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959979107"/>
      </p:ext>
    </p:extLst>
  </p:cSld>
  <p:clrMap bg1="lt1" tx1="dk1" bg2="lt2" tx2="dk2" accent1="accent1" accent2="accent2" accent3="accent3" accent4="accent4" accent5="accent5" accent6="accent6" hlink="hlink" folHlink="folHlink"/>
  <p:sldLayoutIdLst>
    <p:sldLayoutId id="2147484107" r:id="rId1"/>
    <p:sldLayoutId id="2147484108" r:id="rId2"/>
    <p:sldLayoutId id="2147484109" r:id="rId3"/>
    <p:sldLayoutId id="2147484110" r:id="rId4"/>
    <p:sldLayoutId id="2147484111" r:id="rId5"/>
    <p:sldLayoutId id="2147484112" r:id="rId6"/>
    <p:sldLayoutId id="2147484113" r:id="rId7"/>
    <p:sldLayoutId id="2147484114" r:id="rId8"/>
    <p:sldLayoutId id="2147484115" r:id="rId9"/>
    <p:sldLayoutId id="2147484116" r:id="rId10"/>
    <p:sldLayoutId id="2147484117" r:id="rId11"/>
    <p:sldLayoutId id="2147484118" r:id="rId12"/>
    <p:sldLayoutId id="2147484119" r:id="rId13"/>
    <p:sldLayoutId id="2147484120" r:id="rId14"/>
    <p:sldLayoutId id="2147484121" r:id="rId15"/>
    <p:sldLayoutId id="2147484122" r:id="rId16"/>
    <p:sldLayoutId id="2147484123" r:id="rId17"/>
    <p:sldLayoutId id="2147484124" r:id="rId18"/>
    <p:sldLayoutId id="2147484125"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7" orient="horz" pos="2160" userDrawn="1">
          <p15:clr>
            <a:srgbClr val="F26B43"/>
          </p15:clr>
        </p15:guide>
        <p15:guide id="8"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elementary-school-kids-raising-their-hands-in-class-to-answer-a-teachers-question-gm2208028273-625229143?searchscope=image%2Cfilm"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1.xml"/><Relationship Id="rId1" Type="http://schemas.openxmlformats.org/officeDocument/2006/relationships/video" Target="https://www.youtube.com/embed/yQNBaaUqSN0?feature=oembed" TargetMode="External"/><Relationship Id="rId5" Type="http://schemas.openxmlformats.org/officeDocument/2006/relationships/image" Target="../media/image6.jpeg"/><Relationship Id="rId4" Type="http://schemas.openxmlformats.org/officeDocument/2006/relationships/hyperlink" Target="https://www.edresearch.edu.au/guides-resources/videos/students-gaining-teacher-attention-classroom-management-practice"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602CB39-55BB-5390-1389-C468741A9A2D}"/>
              </a:ext>
            </a:extLst>
          </p:cNvPr>
          <p:cNvSpPr>
            <a:spLocks noGrp="1"/>
          </p:cNvSpPr>
          <p:nvPr>
            <p:ph type="title"/>
          </p:nvPr>
        </p:nvSpPr>
        <p:spPr>
          <a:xfrm>
            <a:off x="613228" y="479195"/>
            <a:ext cx="10122505" cy="2120068"/>
          </a:xfrm>
        </p:spPr>
        <p:txBody>
          <a:bodyPr/>
          <a:lstStyle/>
          <a:p>
            <a:r>
              <a:rPr lang="en-AU" noProof="0"/>
              <a:t>Before using this slide deck, please read AERO's practice resource, </a:t>
            </a:r>
            <a:r>
              <a:rPr lang="en-AU" b="1" noProof="0">
                <a:hlinkClick r:id="rId3"/>
              </a:rPr>
              <a:t>A Whole-School Approach to Classroom Management: Facilitation Guide</a:t>
            </a:r>
            <a:r>
              <a:rPr lang="en-AU" noProof="0"/>
              <a:t>, and follow the instructions for preparing this slide deck.</a:t>
            </a:r>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A4AD4A-D11D-7D51-8F16-5347017C9C9E}"/>
              </a:ext>
            </a:extLst>
          </p:cNvPr>
          <p:cNvSpPr>
            <a:spLocks noGrp="1"/>
          </p:cNvSpPr>
          <p:nvPr>
            <p:ph type="title"/>
          </p:nvPr>
        </p:nvSpPr>
        <p:spPr/>
        <p:txBody>
          <a:bodyPr>
            <a:normAutofit/>
          </a:bodyPr>
          <a:lstStyle/>
          <a:p>
            <a:pPr>
              <a:lnSpc>
                <a:spcPct val="100000"/>
              </a:lnSpc>
            </a:pPr>
            <a:r>
              <a:rPr lang="en-AU" sz="5400" b="1" noProof="0">
                <a:latin typeface="Montserrat" panose="00000500000000000000" pitchFamily="2" charset="0"/>
              </a:rPr>
              <a:t>Students gaining</a:t>
            </a:r>
            <a:br>
              <a:rPr lang="en-AU" sz="5400" b="1" noProof="0">
                <a:latin typeface="Montserrat" panose="00000500000000000000" pitchFamily="2" charset="0"/>
              </a:rPr>
            </a:br>
            <a:r>
              <a:rPr lang="en-AU" sz="5400" b="1" noProof="0">
                <a:latin typeface="Montserrat" panose="00000500000000000000" pitchFamily="2" charset="0"/>
              </a:rPr>
              <a:t>teacher attention: </a:t>
            </a:r>
            <a:br>
              <a:rPr lang="en-AU" sz="5400" b="1" noProof="0">
                <a:latin typeface="Montserrat" panose="00000500000000000000" pitchFamily="2" charset="0"/>
              </a:rPr>
            </a:br>
            <a:r>
              <a:rPr lang="en-AU" sz="5400" b="1" noProof="0">
                <a:latin typeface="Montserrat" panose="00000500000000000000" pitchFamily="2" charset="0"/>
              </a:rPr>
              <a:t>Developing practice</a:t>
            </a:r>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C5C6A-EAB5-8DF1-E110-160FEE59FC9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331052A-641B-40DA-6AB9-8247F484E84F}"/>
              </a:ext>
            </a:extLst>
          </p:cNvPr>
          <p:cNvSpPr>
            <a:spLocks noGrp="1"/>
          </p:cNvSpPr>
          <p:nvPr>
            <p:ph type="title"/>
          </p:nvPr>
        </p:nvSpPr>
        <p:spPr/>
        <p:txBody>
          <a:bodyPr/>
          <a:lstStyle/>
          <a:p>
            <a:r>
              <a:rPr lang="en-AU" noProof="0"/>
              <a:t>Acknowledgement of Country</a:t>
            </a:r>
          </a:p>
        </p:txBody>
      </p:sp>
      <p:sp>
        <p:nvSpPr>
          <p:cNvPr id="2" name="Text Placeholder 1">
            <a:extLst>
              <a:ext uri="{FF2B5EF4-FFF2-40B4-BE49-F238E27FC236}">
                <a16:creationId xmlns:a16="http://schemas.microsoft.com/office/drawing/2014/main" id="{64324B18-80C8-3255-1D2A-AAA87385329E}"/>
              </a:ext>
            </a:extLst>
          </p:cNvPr>
          <p:cNvSpPr>
            <a:spLocks noGrp="1"/>
          </p:cNvSpPr>
          <p:nvPr>
            <p:ph type="body" sz="quarter" idx="14"/>
          </p:nvPr>
        </p:nvSpPr>
        <p:spPr/>
        <p:txBody>
          <a:bodyPr/>
          <a:lstStyle/>
          <a:p>
            <a:endParaRPr lang="en-AU" noProof="0"/>
          </a:p>
        </p:txBody>
      </p:sp>
    </p:spTree>
    <p:extLst>
      <p:ext uri="{BB962C8B-B14F-4D97-AF65-F5344CB8AC3E}">
        <p14:creationId xmlns:p14="http://schemas.microsoft.com/office/powerpoint/2010/main" val="171201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490B79F-FAD6-C50C-439B-AA4221876042}"/>
              </a:ext>
              <a:ext uri="{C183D7F6-B498-43B3-948B-1728B52AA6E4}">
                <adec:decorative xmlns:adec="http://schemas.microsoft.com/office/drawing/2017/decorative" val="1"/>
              </a:ext>
            </a:extLst>
          </p:cNvPr>
          <p:cNvPicPr>
            <a:picLocks noChangeAspect="1"/>
          </p:cNvPicPr>
          <p:nvPr/>
        </p:nvPicPr>
        <p:blipFill>
          <a:blip r:embed="rId3"/>
          <a:srcRect l="15677" r="26451"/>
          <a:stretch>
            <a:fillRect/>
          </a:stretch>
        </p:blipFill>
        <p:spPr>
          <a:xfrm>
            <a:off x="6238671" y="0"/>
            <a:ext cx="5953329" cy="6858000"/>
          </a:xfrm>
          <a:prstGeom prst="rect">
            <a:avLst/>
          </a:prstGeom>
        </p:spPr>
      </p:pic>
      <p:sp>
        <p:nvSpPr>
          <p:cNvPr id="2" name="Title 1">
            <a:extLst>
              <a:ext uri="{FF2B5EF4-FFF2-40B4-BE49-F238E27FC236}">
                <a16:creationId xmlns:a16="http://schemas.microsoft.com/office/drawing/2014/main" id="{68DE8787-8741-472A-5232-2EAB430EB5B7}"/>
              </a:ext>
            </a:extLst>
          </p:cNvPr>
          <p:cNvSpPr>
            <a:spLocks noGrp="1"/>
          </p:cNvSpPr>
          <p:nvPr>
            <p:ph type="title"/>
          </p:nvPr>
        </p:nvSpPr>
        <p:spPr/>
        <p:txBody>
          <a:bodyPr>
            <a:normAutofit/>
          </a:bodyPr>
          <a:lstStyle/>
          <a:p>
            <a:r>
              <a:rPr lang="en-AU" noProof="0"/>
              <a:t>Purpose of this session</a:t>
            </a:r>
          </a:p>
        </p:txBody>
      </p:sp>
      <p:sp>
        <p:nvSpPr>
          <p:cNvPr id="8" name="Text Placeholder 7">
            <a:extLst>
              <a:ext uri="{FF2B5EF4-FFF2-40B4-BE49-F238E27FC236}">
                <a16:creationId xmlns:a16="http://schemas.microsoft.com/office/drawing/2014/main" id="{C1E6313A-8418-9FC5-41E5-DE20A7553246}"/>
              </a:ext>
            </a:extLst>
          </p:cNvPr>
          <p:cNvSpPr>
            <a:spLocks noGrp="1"/>
          </p:cNvSpPr>
          <p:nvPr>
            <p:ph type="body" sz="quarter" idx="12"/>
          </p:nvPr>
        </p:nvSpPr>
        <p:spPr/>
        <p:txBody>
          <a:bodyPr/>
          <a:lstStyle/>
          <a:p>
            <a:r>
              <a:rPr lang="en-AU" noProof="0"/>
              <a:t>To </a:t>
            </a:r>
            <a:r>
              <a:rPr lang="en-AU"/>
              <a:t>develop your understanding and use of routines for students gaining teacher attention.</a:t>
            </a:r>
            <a:endParaRPr lang="en-AU" noProof="0"/>
          </a:p>
        </p:txBody>
      </p:sp>
      <p:sp>
        <p:nvSpPr>
          <p:cNvPr id="9" name="Text Placeholder 8">
            <a:extLst>
              <a:ext uri="{FF2B5EF4-FFF2-40B4-BE49-F238E27FC236}">
                <a16:creationId xmlns:a16="http://schemas.microsoft.com/office/drawing/2014/main" id="{A75581F1-32CF-3241-77E4-B4F01F30F67A}"/>
              </a:ext>
              <a:ext uri="{C183D7F6-B498-43B3-948B-1728B52AA6E4}">
                <adec:decorative xmlns:adec="http://schemas.microsoft.com/office/drawing/2017/decorative" val="1"/>
              </a:ext>
            </a:extLst>
          </p:cNvPr>
          <p:cNvSpPr>
            <a:spLocks noGrp="1"/>
          </p:cNvSpPr>
          <p:nvPr>
            <p:ph type="body" sz="quarter" idx="13"/>
          </p:nvPr>
        </p:nvSpPr>
        <p:spPr/>
        <p:txBody>
          <a:bodyPr/>
          <a:lstStyle/>
          <a:p>
            <a:r>
              <a:rPr lang="en-AU" noProof="0">
                <a:solidFill>
                  <a:schemeClr val="bg1"/>
                </a:solidFill>
                <a:hlinkClick r:id="rId4"/>
              </a:rPr>
              <a:t>Image credit: iStock.com/</a:t>
            </a:r>
            <a:r>
              <a:rPr lang="en-AU" noProof="0" err="1">
                <a:solidFill>
                  <a:schemeClr val="bg1"/>
                </a:solidFill>
                <a:hlinkClick r:id="rId4"/>
              </a:rPr>
              <a:t>izusek</a:t>
            </a:r>
            <a:endParaRPr lang="en-AU" noProof="0">
              <a:solidFill>
                <a:schemeClr val="bg1"/>
              </a:solidFill>
            </a:endParaRPr>
          </a:p>
        </p:txBody>
      </p:sp>
    </p:spTree>
    <p:extLst>
      <p:ext uri="{BB962C8B-B14F-4D97-AF65-F5344CB8AC3E}">
        <p14:creationId xmlns:p14="http://schemas.microsoft.com/office/powerpoint/2010/main" val="613960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F2FAAE6-5F73-AB27-DD15-803EA411D66C}"/>
              </a:ext>
            </a:extLst>
          </p:cNvPr>
          <p:cNvSpPr>
            <a:spLocks noGrp="1"/>
          </p:cNvSpPr>
          <p:nvPr>
            <p:ph type="title"/>
          </p:nvPr>
        </p:nvSpPr>
        <p:spPr/>
        <p:txBody>
          <a:bodyPr>
            <a:normAutofit/>
          </a:bodyPr>
          <a:lstStyle/>
          <a:p>
            <a:r>
              <a:rPr lang="en-AU" noProof="0"/>
              <a:t>Australian Professional Standards for Teachers</a:t>
            </a:r>
          </a:p>
        </p:txBody>
      </p:sp>
      <p:sp>
        <p:nvSpPr>
          <p:cNvPr id="2" name="Text Placeholder 1">
            <a:extLst>
              <a:ext uri="{FF2B5EF4-FFF2-40B4-BE49-F238E27FC236}">
                <a16:creationId xmlns:a16="http://schemas.microsoft.com/office/drawing/2014/main" id="{A311CD4A-2035-C93F-24EB-397F2F87D652}"/>
              </a:ext>
            </a:extLst>
          </p:cNvPr>
          <p:cNvSpPr>
            <a:spLocks noGrp="1"/>
          </p:cNvSpPr>
          <p:nvPr>
            <p:ph type="body" sz="quarter" idx="10"/>
          </p:nvPr>
        </p:nvSpPr>
        <p:spPr>
          <a:xfrm>
            <a:off x="631825" y="1449388"/>
            <a:ext cx="10922000" cy="4618444"/>
          </a:xfrm>
        </p:spPr>
        <p:txBody>
          <a:bodyPr/>
          <a:lstStyle/>
          <a:p>
            <a:r>
              <a:rPr lang="en-AU" noProof="0"/>
              <a:t>This professional learning aligns with the following focus areas:</a:t>
            </a:r>
          </a:p>
          <a:p>
            <a:pPr lvl="2"/>
            <a:r>
              <a:rPr lang="en-AU" noProof="0"/>
              <a:t>Create and maintain supportive and safe learning environments (APST 4)</a:t>
            </a:r>
          </a:p>
          <a:p>
            <a:pPr lvl="3"/>
            <a:r>
              <a:rPr lang="en-AU" noProof="0"/>
              <a:t>support student participation (APST 4.1)</a:t>
            </a:r>
          </a:p>
          <a:p>
            <a:pPr lvl="3"/>
            <a:r>
              <a:rPr lang="en-AU" noProof="0"/>
              <a:t>manage classroom activities (APST 4.2)</a:t>
            </a:r>
          </a:p>
          <a:p>
            <a:pPr lvl="3"/>
            <a:r>
              <a:rPr lang="en-AU" noProof="0"/>
              <a:t>manage challenging behaviour (APST 4.3)</a:t>
            </a:r>
          </a:p>
          <a:p>
            <a:pPr lvl="3"/>
            <a:r>
              <a:rPr lang="en-AU" noProof="0"/>
              <a:t>maintain student safety (APST 4.4)</a:t>
            </a:r>
          </a:p>
          <a:p>
            <a:pPr lvl="2"/>
            <a:r>
              <a:rPr lang="en-AU" noProof="0"/>
              <a:t>Engage in professional learning (APST 6)</a:t>
            </a:r>
          </a:p>
          <a:p>
            <a:pPr lvl="3"/>
            <a:r>
              <a:rPr lang="en-AU" noProof="0"/>
              <a:t>engage in professional learning and improve practice (APST 6.2)</a:t>
            </a:r>
          </a:p>
          <a:p>
            <a:pPr lvl="3"/>
            <a:r>
              <a:rPr lang="en-AU" noProof="0"/>
              <a:t>engage with colleagues and improve practice (APST 6.3)</a:t>
            </a:r>
          </a:p>
        </p:txBody>
      </p:sp>
    </p:spTree>
    <p:extLst>
      <p:ext uri="{BB962C8B-B14F-4D97-AF65-F5344CB8AC3E}">
        <p14:creationId xmlns:p14="http://schemas.microsoft.com/office/powerpoint/2010/main" val="2970836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40173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A4B19-EA0D-15EA-D464-F577CB67B6E1}"/>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35FCA8D-6F78-2EFE-387D-F4F7A5446B49}"/>
              </a:ext>
            </a:extLst>
          </p:cNvPr>
          <p:cNvSpPr>
            <a:spLocks noGrp="1"/>
          </p:cNvSpPr>
          <p:nvPr>
            <p:ph type="title"/>
          </p:nvPr>
        </p:nvSpPr>
        <p:spPr/>
        <p:txBody>
          <a:bodyPr>
            <a:normAutofit/>
          </a:bodyPr>
          <a:lstStyle/>
          <a:p>
            <a:r>
              <a:rPr lang="en-AU" noProof="0"/>
              <a:t>Developing practice and skills</a:t>
            </a:r>
          </a:p>
        </p:txBody>
      </p:sp>
      <p:sp>
        <p:nvSpPr>
          <p:cNvPr id="2" name="Text Placeholder 1">
            <a:extLst>
              <a:ext uri="{FF2B5EF4-FFF2-40B4-BE49-F238E27FC236}">
                <a16:creationId xmlns:a16="http://schemas.microsoft.com/office/drawing/2014/main" id="{68CA81EC-87DC-9416-C517-15FB3531AF32}"/>
              </a:ext>
            </a:extLst>
          </p:cNvPr>
          <p:cNvSpPr>
            <a:spLocks noGrp="1"/>
          </p:cNvSpPr>
          <p:nvPr>
            <p:ph type="body" sz="quarter" idx="10"/>
          </p:nvPr>
        </p:nvSpPr>
        <p:spPr/>
        <p:txBody>
          <a:bodyPr/>
          <a:lstStyle/>
          <a:p>
            <a:pPr lvl="1"/>
            <a:r>
              <a:rPr lang="en-AU" noProof="0"/>
              <a:t>Build knowledge</a:t>
            </a:r>
          </a:p>
          <a:p>
            <a:r>
              <a:rPr lang="en-AU" noProof="0"/>
              <a:t>of effective use of the practice or skill</a:t>
            </a:r>
          </a:p>
        </p:txBody>
      </p:sp>
      <p:sp>
        <p:nvSpPr>
          <p:cNvPr id="3" name="Text Placeholder 2">
            <a:extLst>
              <a:ext uri="{FF2B5EF4-FFF2-40B4-BE49-F238E27FC236}">
                <a16:creationId xmlns:a16="http://schemas.microsoft.com/office/drawing/2014/main" id="{EDF94488-BDF7-D44F-5AB6-1D1123978CF4}"/>
              </a:ext>
            </a:extLst>
          </p:cNvPr>
          <p:cNvSpPr>
            <a:spLocks noGrp="1"/>
          </p:cNvSpPr>
          <p:nvPr>
            <p:ph type="body" sz="quarter" idx="11"/>
          </p:nvPr>
        </p:nvSpPr>
        <p:spPr/>
        <p:txBody>
          <a:bodyPr/>
          <a:lstStyle/>
          <a:p>
            <a:pPr lvl="1"/>
            <a:r>
              <a:rPr lang="en-AU" noProof="0"/>
              <a:t>Rehearse</a:t>
            </a:r>
          </a:p>
          <a:p>
            <a:r>
              <a:rPr lang="en-AU" noProof="0"/>
              <a:t>without </a:t>
            </a:r>
            <a:br>
              <a:rPr lang="en-AU" noProof="0"/>
            </a:br>
            <a:r>
              <a:rPr lang="en-AU" noProof="0"/>
              <a:t>students </a:t>
            </a:r>
            <a:br>
              <a:rPr lang="en-AU" noProof="0"/>
            </a:br>
            <a:r>
              <a:rPr lang="en-AU" noProof="0"/>
              <a:t>present</a:t>
            </a:r>
          </a:p>
        </p:txBody>
      </p:sp>
      <p:sp>
        <p:nvSpPr>
          <p:cNvPr id="6" name="Text Placeholder 5">
            <a:extLst>
              <a:ext uri="{FF2B5EF4-FFF2-40B4-BE49-F238E27FC236}">
                <a16:creationId xmlns:a16="http://schemas.microsoft.com/office/drawing/2014/main" id="{4AE8B607-7CF8-58DA-8F9B-E0159AF93DCA}"/>
              </a:ext>
            </a:extLst>
          </p:cNvPr>
          <p:cNvSpPr>
            <a:spLocks noGrp="1"/>
          </p:cNvSpPr>
          <p:nvPr>
            <p:ph type="body" sz="quarter" idx="12"/>
          </p:nvPr>
        </p:nvSpPr>
        <p:spPr/>
        <p:txBody>
          <a:bodyPr/>
          <a:lstStyle/>
          <a:p>
            <a:pPr lvl="1"/>
            <a:r>
              <a:rPr lang="en-AU" noProof="0"/>
              <a:t>Practise</a:t>
            </a:r>
          </a:p>
          <a:p>
            <a:r>
              <a:rPr lang="en-AU" noProof="0"/>
              <a:t>with students during classes</a:t>
            </a:r>
          </a:p>
        </p:txBody>
      </p:sp>
      <p:sp>
        <p:nvSpPr>
          <p:cNvPr id="11" name="Text Placeholder 10">
            <a:extLst>
              <a:ext uri="{FF2B5EF4-FFF2-40B4-BE49-F238E27FC236}">
                <a16:creationId xmlns:a16="http://schemas.microsoft.com/office/drawing/2014/main" id="{6934330F-34CB-7E41-4D22-336878EB412B}"/>
              </a:ext>
            </a:extLst>
          </p:cNvPr>
          <p:cNvSpPr>
            <a:spLocks noGrp="1"/>
          </p:cNvSpPr>
          <p:nvPr>
            <p:ph type="body" sz="quarter" idx="13"/>
          </p:nvPr>
        </p:nvSpPr>
        <p:spPr/>
        <p:txBody>
          <a:bodyPr/>
          <a:lstStyle/>
          <a:p>
            <a:pPr lvl="1"/>
            <a:r>
              <a:rPr lang="en-AU" noProof="0"/>
              <a:t>Seek feedback</a:t>
            </a:r>
          </a:p>
          <a:p>
            <a:r>
              <a:rPr lang="en-AU" noProof="0"/>
              <a:t>from a mentor </a:t>
            </a:r>
            <a:br>
              <a:rPr lang="en-AU" noProof="0"/>
            </a:br>
            <a:r>
              <a:rPr lang="en-AU" noProof="0"/>
              <a:t>or colleague</a:t>
            </a:r>
          </a:p>
        </p:txBody>
      </p:sp>
      <p:sp>
        <p:nvSpPr>
          <p:cNvPr id="12" name="Text Placeholder 11">
            <a:extLst>
              <a:ext uri="{FF2B5EF4-FFF2-40B4-BE49-F238E27FC236}">
                <a16:creationId xmlns:a16="http://schemas.microsoft.com/office/drawing/2014/main" id="{CE24B1A9-531D-95A2-696C-3F0DF1B76077}"/>
              </a:ext>
            </a:extLst>
          </p:cNvPr>
          <p:cNvSpPr>
            <a:spLocks noGrp="1"/>
          </p:cNvSpPr>
          <p:nvPr>
            <p:ph type="body" sz="quarter" idx="14"/>
          </p:nvPr>
        </p:nvSpPr>
        <p:spPr/>
        <p:txBody>
          <a:bodyPr/>
          <a:lstStyle/>
          <a:p>
            <a:pPr lvl="1"/>
            <a:r>
              <a:rPr lang="en-AU" noProof="0"/>
              <a:t>Reflect</a:t>
            </a:r>
          </a:p>
          <a:p>
            <a:r>
              <a:rPr lang="en-AU" noProof="0"/>
              <a:t>to identify </a:t>
            </a:r>
            <a:br>
              <a:rPr lang="en-AU" noProof="0"/>
            </a:br>
            <a:r>
              <a:rPr lang="en-AU" noProof="0"/>
              <a:t>strengths </a:t>
            </a:r>
            <a:br>
              <a:rPr lang="en-AU" noProof="0"/>
            </a:br>
            <a:r>
              <a:rPr lang="en-AU" noProof="0"/>
              <a:t>and areas for refinement</a:t>
            </a:r>
          </a:p>
        </p:txBody>
      </p:sp>
    </p:spTree>
    <p:extLst>
      <p:ext uri="{BB962C8B-B14F-4D97-AF65-F5344CB8AC3E}">
        <p14:creationId xmlns:p14="http://schemas.microsoft.com/office/powerpoint/2010/main" val="2256528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704BDC49-DF91-5502-AEE9-59F53F2B8111}"/>
              </a:ext>
            </a:extLst>
          </p:cNvPr>
          <p:cNvSpPr>
            <a:spLocks noGrp="1"/>
          </p:cNvSpPr>
          <p:nvPr>
            <p:ph type="title"/>
          </p:nvPr>
        </p:nvSpPr>
        <p:spPr/>
        <p:txBody>
          <a:bodyPr>
            <a:normAutofit/>
          </a:bodyPr>
          <a:lstStyle/>
          <a:p>
            <a:r>
              <a:rPr lang="en-AU" noProof="0"/>
              <a:t>Students gaining teacher attention</a:t>
            </a:r>
          </a:p>
        </p:txBody>
      </p:sp>
      <p:sp>
        <p:nvSpPr>
          <p:cNvPr id="9" name="Rectangle: Top Corners One Rounded and One Snipped 8">
            <a:extLst>
              <a:ext uri="{FF2B5EF4-FFF2-40B4-BE49-F238E27FC236}">
                <a16:creationId xmlns:a16="http://schemas.microsoft.com/office/drawing/2014/main" id="{D73632C8-74C4-0D4B-106D-98F960743FD5}"/>
              </a:ext>
              <a:ext uri="{C183D7F6-B498-43B3-948B-1728B52AA6E4}">
                <adec:decorative xmlns:adec="http://schemas.microsoft.com/office/drawing/2017/decorative" val="1"/>
              </a:ext>
            </a:extLst>
          </p:cNvPr>
          <p:cNvSpPr/>
          <p:nvPr/>
        </p:nvSpPr>
        <p:spPr>
          <a:xfrm>
            <a:off x="7933766" y="1449388"/>
            <a:ext cx="4258234" cy="5408611"/>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noProof="0"/>
          </a:p>
          <a:p>
            <a:endParaRPr lang="en-AU" sz="2400" noProof="0"/>
          </a:p>
          <a:p>
            <a:pPr algn="ctr"/>
            <a:endParaRPr lang="en-AU" sz="2400" noProof="0"/>
          </a:p>
        </p:txBody>
      </p:sp>
      <p:sp>
        <p:nvSpPr>
          <p:cNvPr id="6" name="Text Placeholder 5">
            <a:extLst>
              <a:ext uri="{FF2B5EF4-FFF2-40B4-BE49-F238E27FC236}">
                <a16:creationId xmlns:a16="http://schemas.microsoft.com/office/drawing/2014/main" id="{C210C271-8862-7CEA-7C00-B7B25724A636}"/>
              </a:ext>
            </a:extLst>
          </p:cNvPr>
          <p:cNvSpPr>
            <a:spLocks noGrp="1"/>
          </p:cNvSpPr>
          <p:nvPr>
            <p:ph type="body" sz="quarter" idx="10"/>
          </p:nvPr>
        </p:nvSpPr>
        <p:spPr>
          <a:xfrm>
            <a:off x="631825" y="1449388"/>
            <a:ext cx="6105859" cy="1919115"/>
          </a:xfrm>
        </p:spPr>
        <p:txBody>
          <a:bodyPr/>
          <a:lstStyle/>
          <a:p>
            <a:pPr lvl="1">
              <a:spcAft>
                <a:spcPts val="0"/>
              </a:spcAft>
            </a:pPr>
            <a:r>
              <a:rPr lang="en-AU" sz="2000" noProof="0"/>
              <a:t>What it is</a:t>
            </a:r>
          </a:p>
          <a:p>
            <a:r>
              <a:rPr lang="en-AU" sz="1800" noProof="0"/>
              <a:t>A sequence of teacher and student actions </a:t>
            </a:r>
            <a:br>
              <a:rPr lang="en-AU" sz="1800" noProof="0"/>
            </a:br>
            <a:r>
              <a:rPr lang="en-AU" sz="1800" noProof="0"/>
              <a:t>for students gaining teacher attention to request assistance, ask a question or share information, taught and practised to become automatic.</a:t>
            </a:r>
          </a:p>
        </p:txBody>
      </p:sp>
      <p:sp>
        <p:nvSpPr>
          <p:cNvPr id="4" name="Rectangle 3">
            <a:extLst>
              <a:ext uri="{FF2B5EF4-FFF2-40B4-BE49-F238E27FC236}">
                <a16:creationId xmlns:a16="http://schemas.microsoft.com/office/drawing/2014/main" id="{6CC06162-73B3-9A0A-419B-41CA6069E680}"/>
              </a:ext>
            </a:extLst>
          </p:cNvPr>
          <p:cNvSpPr/>
          <p:nvPr/>
        </p:nvSpPr>
        <p:spPr>
          <a:xfrm>
            <a:off x="8270631" y="2058630"/>
            <a:ext cx="3289544" cy="3661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t"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base"/>
            <a:r>
              <a:rPr lang="en-US"/>
              <a:t>How do students currently gain teacher  attention in your  classroom?</a:t>
            </a:r>
            <a:r>
              <a:rPr lang="en-AU"/>
              <a:t> </a:t>
            </a:r>
          </a:p>
          <a:p>
            <a:pPr fontAlgn="base"/>
            <a:r>
              <a:rPr lang="en-AU"/>
              <a:t> </a:t>
            </a:r>
          </a:p>
          <a:p>
            <a:pPr fontAlgn="base"/>
            <a:r>
              <a:rPr lang="en-US">
                <a:ea typeface="+mn-lt"/>
                <a:cs typeface="+mn-lt"/>
              </a:rPr>
              <a:t>How could your routine for students gaining teacher attention better support student learning?</a:t>
            </a:r>
            <a:endParaRPr lang="en-AU" sz="2000" noProof="0"/>
          </a:p>
        </p:txBody>
      </p:sp>
      <p:sp>
        <p:nvSpPr>
          <p:cNvPr id="10" name="Text Placeholder 5">
            <a:extLst>
              <a:ext uri="{FF2B5EF4-FFF2-40B4-BE49-F238E27FC236}">
                <a16:creationId xmlns:a16="http://schemas.microsoft.com/office/drawing/2014/main" id="{CA716F49-113E-D979-0E72-054DEF43C88A}"/>
              </a:ext>
            </a:extLst>
          </p:cNvPr>
          <p:cNvSpPr txBox="1">
            <a:spLocks/>
          </p:cNvSpPr>
          <p:nvPr/>
        </p:nvSpPr>
        <p:spPr>
          <a:xfrm>
            <a:off x="631825" y="3799454"/>
            <a:ext cx="6663766" cy="461665"/>
          </a:xfrm>
          <a:prstGeom prst="rect">
            <a:avLst/>
          </a:prstGeom>
        </p:spPr>
        <p:txBody>
          <a:bodyPr vert="horz" wrap="square" lIns="91440" tIns="45720" rIns="91440" bIns="45720" numCol="2"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spcBef>
                <a:spcPts val="0"/>
              </a:spcBef>
              <a:spcAft>
                <a:spcPts val="0"/>
              </a:spcAft>
            </a:pPr>
            <a:r>
              <a:rPr lang="en-AU" sz="2000" noProof="0"/>
              <a:t>Why we use it</a:t>
            </a:r>
          </a:p>
        </p:txBody>
      </p:sp>
      <p:pic>
        <p:nvPicPr>
          <p:cNvPr id="11" name="Content Placeholder 31">
            <a:extLst>
              <a:ext uri="{FF2B5EF4-FFF2-40B4-BE49-F238E27FC236}">
                <a16:creationId xmlns:a16="http://schemas.microsoft.com/office/drawing/2014/main" id="{65DDB6D2-E2BF-7BF7-C350-B24496EFB9B5}"/>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
        <p:nvSpPr>
          <p:cNvPr id="13" name="Text Placeholder 5">
            <a:extLst>
              <a:ext uri="{FF2B5EF4-FFF2-40B4-BE49-F238E27FC236}">
                <a16:creationId xmlns:a16="http://schemas.microsoft.com/office/drawing/2014/main" id="{6BA0C75F-EC62-29DF-F397-04AC18E709D3}"/>
              </a:ext>
            </a:extLst>
          </p:cNvPr>
          <p:cNvSpPr txBox="1">
            <a:spLocks/>
          </p:cNvSpPr>
          <p:nvPr/>
        </p:nvSpPr>
        <p:spPr>
          <a:xfrm>
            <a:off x="638175" y="4316774"/>
            <a:ext cx="6663766" cy="1920814"/>
          </a:xfrm>
          <a:prstGeom prst="rect">
            <a:avLst/>
          </a:prstGeom>
        </p:spPr>
        <p:txBody>
          <a:bodyPr vert="horz" lIns="91440" tIns="45720" rIns="91440" bIns="45720" numCol="2" spcCol="360000" rtlCol="0" anchor="t">
            <a:no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spcAft>
                <a:spcPts val="0"/>
              </a:spcAft>
            </a:pPr>
            <a:r>
              <a:rPr lang="en-AU" sz="1800" noProof="0"/>
              <a:t>Safety</a:t>
            </a:r>
          </a:p>
          <a:p>
            <a:pPr lvl="2">
              <a:spcAft>
                <a:spcPts val="0"/>
              </a:spcAft>
            </a:pPr>
            <a:r>
              <a:rPr lang="en-AU" sz="1800" noProof="0"/>
              <a:t>Maximise learning time</a:t>
            </a:r>
          </a:p>
          <a:p>
            <a:pPr marL="287655" lvl="2" indent="-287655">
              <a:spcAft>
                <a:spcPts val="0"/>
              </a:spcAft>
            </a:pPr>
            <a:r>
              <a:rPr lang="en-AU" sz="1800" noProof="0"/>
              <a:t>Build positive connections with students</a:t>
            </a:r>
          </a:p>
          <a:p>
            <a:pPr lvl="2">
              <a:spcAft>
                <a:spcPts val="0"/>
              </a:spcAft>
            </a:pPr>
            <a:r>
              <a:rPr lang="en-AU" sz="1800" noProof="0"/>
              <a:t>Clarity </a:t>
            </a:r>
          </a:p>
          <a:p>
            <a:pPr marL="287655" lvl="2" indent="-287655">
              <a:spcAft>
                <a:spcPts val="0"/>
              </a:spcAft>
            </a:pPr>
            <a:r>
              <a:rPr lang="en-AU" sz="1800" noProof="0"/>
              <a:t>Shared understanding and practice</a:t>
            </a:r>
          </a:p>
          <a:p>
            <a:pPr lvl="2">
              <a:spcAft>
                <a:spcPts val="0"/>
              </a:spcAft>
            </a:pPr>
            <a:r>
              <a:rPr lang="en-AU" sz="1800" noProof="0"/>
              <a:t>Predictability</a:t>
            </a:r>
          </a:p>
          <a:p>
            <a:pPr marL="287655" lvl="2" indent="-287655">
              <a:spcAft>
                <a:spcPts val="0"/>
              </a:spcAft>
            </a:pPr>
            <a:r>
              <a:rPr lang="en-AU" sz="1800" noProof="0">
                <a:latin typeface="Montserrat"/>
              </a:rPr>
              <a:t>Reduce cognitive load</a:t>
            </a:r>
            <a:r>
              <a:rPr lang="en-AU" sz="1800">
                <a:latin typeface="Montserrat"/>
              </a:rPr>
              <a:t>.</a:t>
            </a:r>
            <a:endParaRPr lang="en-AU" sz="1800" noProof="0"/>
          </a:p>
        </p:txBody>
      </p:sp>
    </p:spTree>
    <p:extLst>
      <p:ext uri="{BB962C8B-B14F-4D97-AF65-F5344CB8AC3E}">
        <p14:creationId xmlns:p14="http://schemas.microsoft.com/office/powerpoint/2010/main" val="419056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par>
                                <p:cTn id="14" presetID="10" presetClass="entr" presetSubtype="0" fill="hold" grpId="0" nodeType="withEffect">
                                  <p:stCondLst>
                                    <p:cond delay="4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4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uiExpand="1" build="p"/>
      <p:bldP spid="4" grpId="0"/>
      <p:bldP spid="10"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CAD5D-B0D9-5B25-9462-E2C8B9D49152}"/>
            </a:ext>
          </a:extLst>
        </p:cNvPr>
        <p:cNvGrpSpPr/>
        <p:nvPr/>
      </p:nvGrpSpPr>
      <p:grpSpPr>
        <a:xfrm>
          <a:off x="0" y="0"/>
          <a:ext cx="0" cy="0"/>
          <a:chOff x="0" y="0"/>
          <a:chExt cx="0" cy="0"/>
        </a:xfrm>
      </p:grpSpPr>
      <p:sp>
        <p:nvSpPr>
          <p:cNvPr id="24" name="Title 6">
            <a:extLst>
              <a:ext uri="{FF2B5EF4-FFF2-40B4-BE49-F238E27FC236}">
                <a16:creationId xmlns:a16="http://schemas.microsoft.com/office/drawing/2014/main" id="{F4B96B77-5A62-2398-55C0-B9258634E9B5}"/>
              </a:ext>
            </a:extLst>
          </p:cNvPr>
          <p:cNvSpPr>
            <a:spLocks noGrp="1"/>
          </p:cNvSpPr>
          <p:nvPr>
            <p:ph type="title"/>
          </p:nvPr>
        </p:nvSpPr>
        <p:spPr/>
        <p:txBody>
          <a:bodyPr>
            <a:normAutofit/>
          </a:bodyPr>
          <a:lstStyle/>
          <a:p>
            <a:r>
              <a:rPr lang="en-AU" b="1" spc="0" noProof="0" dirty="0">
                <a:solidFill>
                  <a:srgbClr val="002F5E"/>
                </a:solidFill>
                <a:ea typeface="PT Sans" panose="020B0503020203020204" pitchFamily="34" charset="0"/>
                <a:cs typeface="Poppins SemiBold"/>
              </a:rPr>
              <a:t>Our routine for students gaining teacher attention</a:t>
            </a:r>
            <a:endParaRPr lang="en-AU" noProof="0" dirty="0"/>
          </a:p>
        </p:txBody>
      </p:sp>
      <p:sp>
        <p:nvSpPr>
          <p:cNvPr id="2" name="Text Placeholder 1">
            <a:extLst>
              <a:ext uri="{FF2B5EF4-FFF2-40B4-BE49-F238E27FC236}">
                <a16:creationId xmlns:a16="http://schemas.microsoft.com/office/drawing/2014/main" id="{0E4C42F6-86EB-DAA1-1CA3-FE55D804D575}"/>
              </a:ext>
            </a:extLst>
          </p:cNvPr>
          <p:cNvSpPr>
            <a:spLocks noGrp="1"/>
          </p:cNvSpPr>
          <p:nvPr>
            <p:ph type="body" sz="quarter" idx="10"/>
          </p:nvPr>
        </p:nvSpPr>
        <p:spPr/>
        <p:txBody>
          <a:bodyPr/>
          <a:lstStyle/>
          <a:p>
            <a:pPr lvl="1"/>
            <a:r>
              <a:rPr lang="en-AU" noProof="0"/>
              <a:t>What teachers do:</a:t>
            </a:r>
          </a:p>
          <a:p>
            <a:pPr lvl="4"/>
            <a:r>
              <a:rPr lang="en-AU" noProof="0"/>
              <a:t>Monitor all students and provide support. </a:t>
            </a:r>
          </a:p>
          <a:p>
            <a:pPr lvl="4"/>
            <a:r>
              <a:rPr lang="en-AU" noProof="0"/>
              <a:t>Have students use an agreed signal to gain your attention. </a:t>
            </a:r>
          </a:p>
          <a:p>
            <a:pPr lvl="4"/>
            <a:r>
              <a:rPr lang="en-AU" noProof="0"/>
              <a:t>Acknowledge students. </a:t>
            </a:r>
          </a:p>
          <a:p>
            <a:pPr lvl="4"/>
            <a:r>
              <a:rPr lang="en-AU" noProof="0"/>
              <a:t>Respond to students.</a:t>
            </a:r>
          </a:p>
        </p:txBody>
      </p:sp>
      <p:sp>
        <p:nvSpPr>
          <p:cNvPr id="3" name="Text Placeholder 2">
            <a:extLst>
              <a:ext uri="{FF2B5EF4-FFF2-40B4-BE49-F238E27FC236}">
                <a16:creationId xmlns:a16="http://schemas.microsoft.com/office/drawing/2014/main" id="{3EB21E06-2B61-B2A5-4CDE-3AA9462212D7}"/>
              </a:ext>
            </a:extLst>
          </p:cNvPr>
          <p:cNvSpPr>
            <a:spLocks noGrp="1"/>
          </p:cNvSpPr>
          <p:nvPr>
            <p:ph type="body" sz="quarter" idx="11"/>
          </p:nvPr>
        </p:nvSpPr>
        <p:spPr/>
        <p:txBody>
          <a:bodyPr/>
          <a:lstStyle/>
          <a:p>
            <a:pPr lvl="1"/>
            <a:r>
              <a:rPr lang="en-AU" noProof="0"/>
              <a:t>What students do:</a:t>
            </a:r>
          </a:p>
          <a:p>
            <a:pPr lvl="4"/>
            <a:r>
              <a:rPr lang="en-AU" noProof="0"/>
              <a:t>[Enter your school’s expectations for students.]</a:t>
            </a:r>
          </a:p>
          <a:p>
            <a:pPr lvl="4"/>
            <a:r>
              <a:rPr lang="en-AU" noProof="0"/>
              <a:t>[Enter your school’s expectations for students.]</a:t>
            </a:r>
          </a:p>
          <a:p>
            <a:pPr lvl="4"/>
            <a:r>
              <a:rPr lang="en-AU" noProof="0"/>
              <a:t>[Enter your school’s expectations for students.]</a:t>
            </a:r>
          </a:p>
        </p:txBody>
      </p:sp>
    </p:spTree>
    <p:extLst>
      <p:ext uri="{BB962C8B-B14F-4D97-AF65-F5344CB8AC3E}">
        <p14:creationId xmlns:p14="http://schemas.microsoft.com/office/powerpoint/2010/main" val="336928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6CEC58-299E-1E28-690A-FEF2BF6FACF2}"/>
              </a:ext>
            </a:extLst>
          </p:cNvPr>
          <p:cNvSpPr>
            <a:spLocks noGrp="1"/>
          </p:cNvSpPr>
          <p:nvPr>
            <p:ph type="body" sz="quarter" idx="10"/>
          </p:nvPr>
        </p:nvSpPr>
        <p:spPr>
          <a:xfrm>
            <a:off x="631825" y="6431964"/>
            <a:ext cx="10922000" cy="330603"/>
          </a:xfrm>
        </p:spPr>
        <p:txBody>
          <a:bodyPr/>
          <a:lstStyle/>
          <a:p>
            <a:r>
              <a:rPr lang="en-AU" noProof="0">
                <a:hlinkClick r:id="rId4">
                  <a:extLst>
                    <a:ext uri="{A12FA001-AC4F-418D-AE19-62706E023703}">
                      <ahyp:hlinkClr xmlns:ahyp="http://schemas.microsoft.com/office/drawing/2018/hyperlinkcolor" val="tx"/>
                    </a:ext>
                  </a:extLst>
                </a:hlinkClick>
              </a:rPr>
              <a:t>AERO video example of practice: Students gaining teacher attention</a:t>
            </a:r>
            <a:endParaRPr lang="en-AU" noProof="0"/>
          </a:p>
        </p:txBody>
      </p:sp>
      <p:pic>
        <p:nvPicPr>
          <p:cNvPr id="7" name="Online Media 6" title="Students gaining teacher attention: Classroom management practice">
            <a:hlinkClick r:id="" action="ppaction://media"/>
            <a:extLst>
              <a:ext uri="{FF2B5EF4-FFF2-40B4-BE49-F238E27FC236}">
                <a16:creationId xmlns:a16="http://schemas.microsoft.com/office/drawing/2014/main" id="{0D197F8E-90C1-654D-83CF-1E358650320A}"/>
              </a:ext>
            </a:extLst>
          </p:cNvPr>
          <p:cNvPicPr>
            <a:picLocks noGrp="1" noRot="1" noChangeAspect="1"/>
          </p:cNvPicPr>
          <p:nvPr>
            <p:ph type="media" sz="quarter" idx="11"/>
            <a:videoFile r:link="rId1"/>
          </p:nvPr>
        </p:nvPicPr>
        <p:blipFill>
          <a:blip r:embed="rId5"/>
          <a:stretch>
            <a:fillRect/>
          </a:stretch>
        </p:blipFill>
        <p:spPr>
          <a:xfrm>
            <a:off x="454025" y="0"/>
            <a:ext cx="11277600" cy="6372225"/>
          </a:xfrm>
          <a:prstGeom prst="rect">
            <a:avLst/>
          </a:prstGeom>
        </p:spPr>
      </p:pic>
    </p:spTree>
    <p:extLst>
      <p:ext uri="{BB962C8B-B14F-4D97-AF65-F5344CB8AC3E}">
        <p14:creationId xmlns:p14="http://schemas.microsoft.com/office/powerpoint/2010/main" val="204807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FAF863-FA8A-C5DF-FDED-ADCFECD539A3}"/>
              </a:ext>
            </a:extLst>
          </p:cNvPr>
          <p:cNvSpPr>
            <a:spLocks noGrp="1"/>
          </p:cNvSpPr>
          <p:nvPr>
            <p:ph type="title"/>
          </p:nvPr>
        </p:nvSpPr>
        <p:spPr>
          <a:xfrm>
            <a:off x="6556168" y="404583"/>
            <a:ext cx="5992179" cy="760567"/>
          </a:xfrm>
        </p:spPr>
        <p:txBody>
          <a:bodyPr/>
          <a:lstStyle/>
          <a:p>
            <a:r>
              <a:rPr lang="en-AU" noProof="0"/>
              <a:t>Reflection</a:t>
            </a:r>
          </a:p>
        </p:txBody>
      </p:sp>
      <p:sp>
        <p:nvSpPr>
          <p:cNvPr id="3" name="Text Placeholder 2">
            <a:extLst>
              <a:ext uri="{FF2B5EF4-FFF2-40B4-BE49-F238E27FC236}">
                <a16:creationId xmlns:a16="http://schemas.microsoft.com/office/drawing/2014/main" id="{420D9EE0-3750-094D-C7F7-EF1F4DAB703B}"/>
              </a:ext>
            </a:extLst>
          </p:cNvPr>
          <p:cNvSpPr>
            <a:spLocks noGrp="1"/>
          </p:cNvSpPr>
          <p:nvPr>
            <p:ph type="body" sz="quarter" idx="11"/>
          </p:nvPr>
        </p:nvSpPr>
        <p:spPr>
          <a:xfrm>
            <a:off x="679513" y="381566"/>
            <a:ext cx="4956321" cy="6094868"/>
          </a:xfrm>
        </p:spPr>
        <p:txBody>
          <a:bodyPr/>
          <a:lstStyle/>
          <a:p>
            <a:pPr lvl="1"/>
            <a:r>
              <a:rPr lang="en-AU" noProof="0"/>
              <a:t>An effective routine for students gaining teacher attention requires the following steps:</a:t>
            </a:r>
          </a:p>
          <a:p>
            <a:pPr lvl="4"/>
            <a:r>
              <a:rPr lang="en-AU" noProof="0"/>
              <a:t>Monitor all students and</a:t>
            </a:r>
            <a:br>
              <a:rPr lang="en-AU" noProof="0"/>
            </a:br>
            <a:r>
              <a:rPr lang="en-AU" noProof="0"/>
              <a:t>provide support. </a:t>
            </a:r>
          </a:p>
          <a:p>
            <a:pPr lvl="4"/>
            <a:r>
              <a:rPr lang="en-AU" noProof="0"/>
              <a:t>Have students use an agreed signal to gain your attention. </a:t>
            </a:r>
          </a:p>
          <a:p>
            <a:pPr lvl="4"/>
            <a:r>
              <a:rPr lang="en-AU" noProof="0"/>
              <a:t>Acknowledge students. </a:t>
            </a:r>
          </a:p>
          <a:p>
            <a:pPr lvl="4"/>
            <a:r>
              <a:rPr lang="en-AU" noProof="0"/>
              <a:t>Respond to students.</a:t>
            </a:r>
          </a:p>
        </p:txBody>
      </p:sp>
      <p:sp>
        <p:nvSpPr>
          <p:cNvPr id="2" name="Text Placeholder 1">
            <a:extLst>
              <a:ext uri="{FF2B5EF4-FFF2-40B4-BE49-F238E27FC236}">
                <a16:creationId xmlns:a16="http://schemas.microsoft.com/office/drawing/2014/main" id="{09DFB45B-D3F2-4697-0099-12947150663E}"/>
              </a:ext>
            </a:extLst>
          </p:cNvPr>
          <p:cNvSpPr>
            <a:spLocks noGrp="1"/>
          </p:cNvSpPr>
          <p:nvPr>
            <p:ph type="body" sz="quarter" idx="10"/>
          </p:nvPr>
        </p:nvSpPr>
        <p:spPr>
          <a:xfrm>
            <a:off x="6556168" y="1165150"/>
            <a:ext cx="4927835" cy="5006183"/>
          </a:xfrm>
        </p:spPr>
        <p:txBody>
          <a:bodyPr vert="horz" lIns="91440" tIns="45720" rIns="91440" bIns="45720" rtlCol="0" anchor="t">
            <a:noAutofit/>
          </a:bodyPr>
          <a:lstStyle/>
          <a:p>
            <a:pPr marL="287655" lvl="2" indent="-287655"/>
            <a:r>
              <a:rPr lang="en-US">
                <a:latin typeface="Montserrat"/>
              </a:rPr>
              <a:t>Which of these elements are you demonstrating when students  gain teacher attention in your classroom?</a:t>
            </a:r>
            <a:r>
              <a:rPr lang="en-AU">
                <a:latin typeface="Montserrat"/>
              </a:rPr>
              <a:t> </a:t>
            </a:r>
            <a:br>
              <a:rPr lang="en-AU"/>
            </a:br>
            <a:r>
              <a:rPr lang="en-AU">
                <a:latin typeface="Montserrat"/>
              </a:rPr>
              <a:t> </a:t>
            </a:r>
            <a:endParaRPr lang="en-US">
              <a:latin typeface="Montserrat"/>
            </a:endParaRPr>
          </a:p>
          <a:p>
            <a:pPr marL="287655" lvl="2" indent="-287655"/>
            <a:r>
              <a:rPr lang="en-US">
                <a:latin typeface="Montserrat"/>
              </a:rPr>
              <a:t>Are there any elements you’d particularly like to develop?</a:t>
            </a:r>
            <a:r>
              <a:rPr lang="en-AU">
                <a:latin typeface="Montserrat"/>
              </a:rPr>
              <a:t> </a:t>
            </a:r>
            <a:endParaRPr lang="en-US">
              <a:latin typeface="Montserrat"/>
            </a:endParaRPr>
          </a:p>
        </p:txBody>
      </p:sp>
    </p:spTree>
    <p:extLst>
      <p:ext uri="{BB962C8B-B14F-4D97-AF65-F5344CB8AC3E}">
        <p14:creationId xmlns:p14="http://schemas.microsoft.com/office/powerpoint/2010/main" val="1055400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700D5E9-5465-486F-E8FF-0CA9BE3EB800}"/>
              </a:ext>
            </a:extLst>
          </p:cNvPr>
          <p:cNvSpPr>
            <a:spLocks noGrp="1"/>
          </p:cNvSpPr>
          <p:nvPr>
            <p:ph type="title"/>
          </p:nvPr>
        </p:nvSpPr>
        <p:spPr/>
        <p:txBody>
          <a:bodyPr>
            <a:normAutofit/>
          </a:bodyPr>
          <a:lstStyle/>
          <a:p>
            <a:r>
              <a:rPr lang="en-AU" noProof="0"/>
              <a:t>Planning </a:t>
            </a:r>
            <a:r>
              <a:rPr lang="en-AU"/>
              <a:t>for students gaining teacher attention</a:t>
            </a:r>
            <a:endParaRPr lang="en-AU" noProof="0"/>
          </a:p>
        </p:txBody>
      </p:sp>
      <p:sp>
        <p:nvSpPr>
          <p:cNvPr id="2" name="Text Placeholder 1">
            <a:extLst>
              <a:ext uri="{FF2B5EF4-FFF2-40B4-BE49-F238E27FC236}">
                <a16:creationId xmlns:a16="http://schemas.microsoft.com/office/drawing/2014/main" id="{28062F2B-3CFA-E28A-EED8-E0B2CAC288E7}"/>
              </a:ext>
            </a:extLst>
          </p:cNvPr>
          <p:cNvSpPr>
            <a:spLocks noGrp="1"/>
          </p:cNvSpPr>
          <p:nvPr>
            <p:ph type="body" sz="quarter" idx="10"/>
          </p:nvPr>
        </p:nvSpPr>
        <p:spPr>
          <a:xfrm>
            <a:off x="631824" y="1380837"/>
            <a:ext cx="11072495" cy="4704621"/>
          </a:xfrm>
        </p:spPr>
        <p:txBody>
          <a:bodyPr vert="horz" lIns="91440" tIns="45720" rIns="91440" bIns="45720" rtlCol="0" anchor="t">
            <a:spAutoFit/>
          </a:bodyPr>
          <a:lstStyle/>
          <a:p>
            <a:pPr fontAlgn="base"/>
            <a:r>
              <a:rPr lang="en-AU">
                <a:latin typeface="Montserrat"/>
              </a:rPr>
              <a:t>Think about how your students gain your attention in a lesson.</a:t>
            </a:r>
          </a:p>
          <a:p>
            <a:pPr fontAlgn="base"/>
            <a:r>
              <a:rPr lang="en-AU"/>
              <a:t>Plan your routine, then </a:t>
            </a:r>
            <a:r>
              <a:rPr lang="en-AU" b="1"/>
              <a:t>rehearse what you would do and say</a:t>
            </a:r>
            <a:r>
              <a:rPr lang="en-AU"/>
              <a:t> with your partner. </a:t>
            </a:r>
          </a:p>
          <a:p>
            <a:pPr lvl="1"/>
            <a:r>
              <a:rPr lang="en-AU" noProof="0"/>
              <a:t>An effective routine for students gaining teacher attention requires the following steps:</a:t>
            </a:r>
          </a:p>
          <a:p>
            <a:pPr lvl="4"/>
            <a:r>
              <a:rPr lang="en-AU" noProof="0"/>
              <a:t>Monitor all students and provide support. </a:t>
            </a:r>
          </a:p>
          <a:p>
            <a:pPr lvl="4"/>
            <a:r>
              <a:rPr lang="en-AU" noProof="0"/>
              <a:t>Have students use an agreed signal to gain your attention. </a:t>
            </a:r>
          </a:p>
          <a:p>
            <a:pPr lvl="4"/>
            <a:r>
              <a:rPr lang="en-AU" noProof="0"/>
              <a:t>Acknowledge students. </a:t>
            </a:r>
          </a:p>
          <a:p>
            <a:pPr lvl="4"/>
            <a:r>
              <a:rPr lang="en-AU" noProof="0"/>
              <a:t>Respond to students.</a:t>
            </a:r>
          </a:p>
        </p:txBody>
      </p:sp>
    </p:spTree>
    <p:extLst>
      <p:ext uri="{BB962C8B-B14F-4D97-AF65-F5344CB8AC3E}">
        <p14:creationId xmlns:p14="http://schemas.microsoft.com/office/powerpoint/2010/main" val="2635346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73A6A66-1C0E-D56A-CE7B-30876C776BD8}"/>
              </a:ext>
            </a:extLst>
          </p:cNvPr>
          <p:cNvSpPr>
            <a:spLocks noGrp="1"/>
          </p:cNvSpPr>
          <p:nvPr>
            <p:ph type="title"/>
          </p:nvPr>
        </p:nvSpPr>
        <p:spPr/>
        <p:txBody>
          <a:bodyPr/>
          <a:lstStyle/>
          <a:p>
            <a:r>
              <a:rPr lang="en-AU" noProof="0"/>
              <a:t>Reflection</a:t>
            </a:r>
          </a:p>
        </p:txBody>
      </p:sp>
      <p:sp>
        <p:nvSpPr>
          <p:cNvPr id="2" name="Text Placeholder 1">
            <a:extLst>
              <a:ext uri="{FF2B5EF4-FFF2-40B4-BE49-F238E27FC236}">
                <a16:creationId xmlns:a16="http://schemas.microsoft.com/office/drawing/2014/main" id="{0BBFB551-3865-14EE-F773-0072F4D74924}"/>
              </a:ext>
            </a:extLst>
          </p:cNvPr>
          <p:cNvSpPr>
            <a:spLocks noGrp="1"/>
          </p:cNvSpPr>
          <p:nvPr>
            <p:ph type="body" sz="quarter" idx="10"/>
          </p:nvPr>
        </p:nvSpPr>
        <p:spPr>
          <a:xfrm>
            <a:off x="631825" y="1476829"/>
            <a:ext cx="6741127" cy="4977961"/>
          </a:xfrm>
        </p:spPr>
        <p:txBody>
          <a:bodyPr/>
          <a:lstStyle/>
          <a:p>
            <a:pPr marL="342900" lvl="0" indent="-342900">
              <a:buFont typeface="Arial" panose="020B0604020202020204" pitchFamily="34" charset="0"/>
              <a:buChar char="•"/>
            </a:pPr>
            <a:r>
              <a:rPr lang="en-US"/>
              <a:t>What have you learned about an effective routine for students gaining teacher attention that you will make sure to include in your own practice?</a:t>
            </a:r>
            <a:endParaRPr lang="en-AU" sz="1800"/>
          </a:p>
          <a:p>
            <a:pPr marL="342900" indent="-342900">
              <a:buFont typeface="Arial" panose="020B0604020202020204" pitchFamily="34" charset="0"/>
              <a:buChar char="•"/>
            </a:pPr>
            <a:r>
              <a:rPr lang="en-US"/>
              <a:t>What support would be helpful as you strengthen your use of this routine? </a:t>
            </a:r>
            <a:endParaRPr lang="en-AU"/>
          </a:p>
        </p:txBody>
      </p:sp>
    </p:spTree>
    <p:extLst>
      <p:ext uri="{BB962C8B-B14F-4D97-AF65-F5344CB8AC3E}">
        <p14:creationId xmlns:p14="http://schemas.microsoft.com/office/powerpoint/2010/main" val="3460369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16D61905-473E-F36C-516B-0092ECD7486B}"/>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students-gaining-teacher-attention" id="{0B4AEF16-D08B-4CBB-8D51-FE5C11817BBC}" vid="{7D5C87B2-095C-49D5-8072-F72FE94C019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8AD149C-FDF6-41B2-BA40-B37894D106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E11B4C2-12AD-4083-B723-48BFDEF05B4B}">
  <ds:schemaRefs>
    <ds:schemaRef ds:uri="http://schemas.microsoft.com/sharepoint/v3/contenttype/forms"/>
  </ds:schemaRefs>
</ds:datastoreItem>
</file>

<file path=docMetadata/LabelInfo.xml><?xml version="1.0" encoding="utf-8"?>
<clbl:labelList xmlns:clbl="http://schemas.microsoft.com/office/2020/mipLabelMetadata">
  <clbl:label id="{141ed4f2-64b6-4e7d-9b90-81bfe334f620}" enabled="0" method="" siteId="{141ed4f2-64b6-4e7d-9b90-81bfe334f620}" removed="1"/>
</clbl:labelList>
</file>

<file path=docProps/app.xml><?xml version="1.0" encoding="utf-8"?>
<Properties xmlns="http://schemas.openxmlformats.org/officeDocument/2006/extended-properties" xmlns:vt="http://schemas.openxmlformats.org/officeDocument/2006/docPropsVTypes">
  <Template/>
  <TotalTime>0</TotalTime>
  <Words>2348</Words>
  <Application>Microsoft Office PowerPoint</Application>
  <PresentationFormat>Widescreen</PresentationFormat>
  <Paragraphs>206</Paragraphs>
  <Slides>14</Slides>
  <Notes>14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PT Sans</vt:lpstr>
      <vt:lpstr>Montserrat</vt:lpstr>
      <vt:lpstr>Montserrat Medium</vt:lpstr>
      <vt:lpstr>Arial</vt:lpstr>
      <vt:lpstr>EC_Practical Refinement</vt:lpstr>
      <vt:lpstr>Before using this slide deck, please read AERO's practice resource, A Whole-School Approach to Classroom Management: Facilitation Guide, and follow the instructions for preparing this slide deck.</vt:lpstr>
      <vt:lpstr>Students gaining teacher attention:  Developing practice</vt:lpstr>
      <vt:lpstr>Acknowledgement of Country</vt:lpstr>
      <vt:lpstr>Purpose of this session</vt:lpstr>
      <vt:lpstr>Australian Professional Standards for Teachers</vt:lpstr>
      <vt:lpstr>PowerPoint Presentation</vt:lpstr>
      <vt:lpstr>Developing practice and skills</vt:lpstr>
      <vt:lpstr>Students gaining teacher attention</vt:lpstr>
      <vt:lpstr>Our routine for students gaining teacher attention</vt:lpstr>
      <vt:lpstr>PowerPoint Presentation</vt:lpstr>
      <vt:lpstr>Reflection</vt:lpstr>
      <vt:lpstr>Planning for students gaining teacher attention</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2026-10-30T05:35:08Z</dcterms:created>
  <dcterms:modified xsi:type="dcterms:W3CDTF">2026-10-30T05:35:48Z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