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098" r:id="rId3"/>
  </p:sldMasterIdLst>
  <p:notesMasterIdLst>
    <p:notesMasterId r:id="rId18"/>
  </p:notesMasterIdLst>
  <p:handoutMasterIdLst>
    <p:handoutMasterId r:id="rId19"/>
  </p:handoutMasterIdLst>
  <p:sldIdLst>
    <p:sldId id="959" r:id="rId4"/>
    <p:sldId id="1300" r:id="rId5"/>
    <p:sldId id="4632" r:id="rId6"/>
    <p:sldId id="3626" r:id="rId7"/>
    <p:sldId id="4593" r:id="rId8"/>
    <p:sldId id="3599" r:id="rId9"/>
    <p:sldId id="4633" r:id="rId10"/>
    <p:sldId id="3656" r:id="rId11"/>
    <p:sldId id="3628" r:id="rId12"/>
    <p:sldId id="3672" r:id="rId13"/>
    <p:sldId id="3633" r:id="rId14"/>
    <p:sldId id="3640" r:id="rId15"/>
    <p:sldId id="4635" r:id="rId16"/>
    <p:sldId id="4637" r:id="rId17"/>
  </p:sldIdLst>
  <p:sldSz cx="12192000" cy="6858000"/>
  <p:notesSz cx="7315200" cy="9601200"/>
  <p:embeddedFontLst>
    <p:embeddedFont>
      <p:font typeface="Lato Bold" panose="020F0802020204030203" pitchFamily="34" charset="0"/>
      <p:bold r:id="rId20"/>
    </p:embeddedFont>
    <p:embeddedFont>
      <p:font typeface="Montserrat" panose="00000500000000000000" pitchFamily="2" charset="0"/>
      <p:regular r:id="rId21"/>
      <p:bold r:id="rId22"/>
      <p:italic r:id="rId23"/>
      <p:boldItalic r:id="rId24"/>
    </p:embeddedFont>
    <p:embeddedFont>
      <p:font typeface="Montserrat Medium" panose="00000600000000000000" pitchFamily="2" charset="0"/>
      <p:regular r:id="rId25"/>
      <p: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32"/>
            <p14:sldId id="3626"/>
            <p14:sldId id="4593"/>
            <p14:sldId id="3599"/>
            <p14:sldId id="4633"/>
            <p14:sldId id="3656"/>
            <p14:sldId id="3628"/>
            <p14:sldId id="3672"/>
            <p14:sldId id="3633"/>
            <p14:sldId id="3640"/>
            <p14:sldId id="4635"/>
            <p14:sldId id="4637"/>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1412"/>
    <a:srgbClr val="021113"/>
    <a:srgbClr val="010101"/>
    <a:srgbClr val="DDF1F0"/>
    <a:srgbClr val="F2EAE0"/>
    <a:srgbClr val="00838E"/>
    <a:srgbClr val="F8FAFC"/>
    <a:srgbClr val="F2F2F2"/>
    <a:srgbClr val="006E7F"/>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AD5FA9-4051-45D2-A377-DB58BE412C23}" v="3" dt="2026-10-30T05:47:57.0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0" y="1228"/>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Master" Target="slideMasters/slideMaster1.xml"/><Relationship Id="rId21" Type="http://schemas.openxmlformats.org/officeDocument/2006/relationships/font" Target="fonts/font2.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handoutMaster" Target="handoutMasters/handoutMaster1.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251883"/>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491971"/>
            <a:ext cx="5852160" cy="6024562"/>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815667" y="9119474"/>
            <a:ext cx="497840"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spcBef>
        <a:spcPts val="0"/>
      </a:spcBef>
      <a:spcAft>
        <a:spcPts val="0"/>
      </a:spcAft>
      <a:defRPr sz="1200" kern="1200">
        <a:solidFill>
          <a:schemeClr val="tx1"/>
        </a:solidFill>
        <a:latin typeface="+mn-lt"/>
        <a:ea typeface="+mn-ea"/>
        <a:cs typeface="+mn-cs"/>
      </a:defRPr>
    </a:lvl1pPr>
    <a:lvl2pPr marL="216000" indent="-216000" algn="l" defTabSz="914400" rtl="0" eaLnBrk="1" latinLnBrk="0" hangingPunct="1">
      <a:lnSpc>
        <a:spcPct val="120000"/>
      </a:lnSpc>
      <a:buFont typeface="+mj-lt"/>
      <a:buAutoNum type="arabicPeriod"/>
      <a:defRPr sz="1200" kern="1200">
        <a:solidFill>
          <a:schemeClr val="tx1"/>
        </a:solidFill>
        <a:latin typeface="+mn-lt"/>
        <a:ea typeface="+mn-ea"/>
        <a:cs typeface="+mn-cs"/>
      </a:defRPr>
    </a:lvl2pPr>
    <a:lvl3pPr marL="468000" indent="-252000" algn="l" defTabSz="914400" rtl="0" eaLnBrk="1" latinLnBrk="0" hangingPunct="1">
      <a:lnSpc>
        <a:spcPct val="120000"/>
      </a:lnSpc>
      <a:buFont typeface="+mj-lt"/>
      <a:buAutoNum type="alphaLcParenR"/>
      <a:defRPr sz="1200" kern="1200">
        <a:solidFill>
          <a:schemeClr val="tx1"/>
        </a:solidFill>
        <a:latin typeface="+mn-lt"/>
        <a:ea typeface="+mn-ea"/>
        <a:cs typeface="+mn-cs"/>
      </a:defRPr>
    </a:lvl3pPr>
    <a:lvl4pPr marL="144000" indent="-144000" algn="l" defTabSz="914400" rtl="0" eaLnBrk="1" latinLnBrk="0" hangingPunct="1">
      <a:lnSpc>
        <a:spcPct val="120000"/>
      </a:lnSpc>
      <a:buSzPct val="150000"/>
      <a:buFont typeface="Montserrat" panose="00000500000000000000" pitchFamily="2" charset="0"/>
      <a:buChar char="•"/>
      <a:defRPr sz="1200" kern="1200">
        <a:solidFill>
          <a:schemeClr val="tx1"/>
        </a:solidFill>
        <a:latin typeface="+mn-lt"/>
        <a:ea typeface="+mn-ea"/>
        <a:cs typeface="+mn-cs"/>
      </a:defRPr>
    </a:lvl4pPr>
    <a:lvl5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a:solidFill>
                  <a:srgbClr val="0B1412"/>
                </a:solidFill>
              </a:rPr>
              <a:t>If you’ve identified non-verbal correction as an area of practice you’d like to support teachers in your school to develop, you can use this slide deck to run a practice development session.</a:t>
            </a:r>
            <a:endParaRPr lang="en-AU"/>
          </a:p>
          <a:p>
            <a:endParaRPr lang="en-AU">
              <a:solidFill>
                <a:srgbClr val="0B1412"/>
              </a:solidFill>
            </a:endParaRPr>
          </a:p>
          <a:p>
            <a:r>
              <a:rPr lang="en-AU">
                <a:solidFill>
                  <a:srgbClr val="0B1412"/>
                </a:solidFill>
              </a:rPr>
              <a:t>It includes a video of practice. To play the video, please enable external content if prompted when opening the slide deck.</a:t>
            </a:r>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22958389-F203-C1A7-71A6-AA05C2EF13D5}"/>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AU" b="1">
                <a:solidFill>
                  <a:srgbClr val="021113"/>
                </a:solidFill>
              </a:rPr>
              <a:t>Facilitator notes</a:t>
            </a:r>
          </a:p>
          <a:p>
            <a:r>
              <a:rPr lang="en-AU">
                <a:solidFill>
                  <a:srgbClr val="021113"/>
                </a:solidFill>
              </a:rPr>
              <a:t>Before using these slides, you may want to build a shared understanding with staff about evidence-based classroom management using AERO’s professional learning resource, Evidence-Based Approaches for Effective Classroom Management.</a:t>
            </a:r>
          </a:p>
          <a:p>
            <a:endParaRPr lang="en-AU" b="1">
              <a:solidFill>
                <a:srgbClr val="021113"/>
              </a:solidFill>
            </a:endParaRPr>
          </a:p>
          <a:p>
            <a:r>
              <a:rPr lang="en-AU" b="1">
                <a:solidFill>
                  <a:srgbClr val="021113"/>
                </a:solidFill>
              </a:rPr>
              <a:t>Preparation</a:t>
            </a:r>
          </a:p>
          <a:p>
            <a:pPr marL="0" indent="0">
              <a:buFont typeface="Arial"/>
              <a:buNone/>
            </a:pPr>
            <a:r>
              <a:rPr lang="en-AU">
                <a:solidFill>
                  <a:srgbClr val="021113"/>
                </a:solidFill>
              </a:rPr>
              <a:t>Send participants a link to the handbook: </a:t>
            </a:r>
            <a:r>
              <a:rPr lang="en-AU" u="sng">
                <a:solidFill>
                  <a:srgbClr val="021113"/>
                </a:solidFill>
                <a:hlinkClick r:id="rId3"/>
              </a:rPr>
              <a:t>https://www.edresearch.edu.au/classroom-management-handbook</a:t>
            </a:r>
            <a:r>
              <a:rPr lang="en-AU" u="sng">
                <a:solidFill>
                  <a:srgbClr val="021113"/>
                </a:solidFill>
              </a:rPr>
              <a:t>.</a:t>
            </a:r>
            <a:br>
              <a:rPr lang="en-AU" u="sng">
                <a:solidFill>
                  <a:srgbClr val="021113"/>
                </a:solidFill>
                <a:cs typeface="+mn-lt"/>
              </a:rPr>
            </a:br>
            <a:endParaRPr lang="en-AU">
              <a:solidFill>
                <a:srgbClr val="021113"/>
              </a:solidFill>
            </a:endParaRPr>
          </a:p>
          <a:p>
            <a:r>
              <a:rPr lang="en-AU" b="1">
                <a:solidFill>
                  <a:srgbClr val="021113"/>
                </a:solidFill>
              </a:rPr>
              <a:t>Remember to delete the preparation section in each slide note once you’ve followed its instructions so that you can more easily see the facilitator notes.</a:t>
            </a:r>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19FADB46-B959-DD45-8493-596356C211A2}"/>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56E75-3F21-82ED-5853-7A827C5B853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7A128DA-3E16-973E-DCC4-ABBB2F00884D}"/>
              </a:ext>
            </a:extLst>
          </p:cNvPr>
          <p:cNvSpPr>
            <a:spLocks noGrp="1"/>
          </p:cNvSpPr>
          <p:nvPr>
            <p:ph type="body" idx="1"/>
          </p:nvPr>
        </p:nvSpPr>
        <p:spPr/>
        <p:txBody>
          <a:bodyPr/>
          <a:lstStyle/>
          <a:p>
            <a:r>
              <a:rPr lang="en-AU" b="1" noProof="0"/>
              <a:t>Preparation</a:t>
            </a:r>
          </a:p>
          <a:p>
            <a:pPr marL="0" lvl="1" indent="0">
              <a:buNone/>
            </a:pPr>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2A4A4397-5A33-5AA0-F417-299A9C9F3C07}"/>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135E5F31-046F-822F-A5F7-FD6A4875DEF9}"/>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3727769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a:solidFill>
                  <a:srgbClr val="0B1412"/>
                </a:solidFill>
              </a:rPr>
              <a:t>Preparation</a:t>
            </a:r>
            <a:endParaRPr lang="en-AU">
              <a:solidFill>
                <a:srgbClr val="0B1412"/>
              </a:solidFill>
            </a:endParaRPr>
          </a:p>
          <a:p>
            <a:pPr marL="228600" indent="-228600">
              <a:buFont typeface="+mj-lt"/>
              <a:buAutoNum type="arabicPeriod"/>
            </a:pPr>
            <a:r>
              <a:rPr lang="en-AU">
                <a:solidFill>
                  <a:srgbClr val="0B1412"/>
                </a:solidFill>
              </a:rPr>
              <a:t>If time is available, you can plan to provide time at the start of the session (e.g., 10 minutes) for staff to review the pre-reading. However, this isn’t essential and you can run the session without staff doing this.</a:t>
            </a:r>
          </a:p>
          <a:p>
            <a:pPr marL="228600" indent="-228600">
              <a:buFont typeface="+mj-lt"/>
              <a:buAutoNum type="arabicPeriod"/>
            </a:pPr>
            <a:r>
              <a:rPr lang="en-AU">
                <a:solidFill>
                  <a:srgbClr val="0B1412"/>
                </a:solidFill>
              </a:rPr>
              <a:t>Participants will work in pairs throughout the session. You may want to consider pairing staff:</a:t>
            </a:r>
          </a:p>
          <a:p>
            <a:pPr marL="467995" lvl="2" indent="-251460"/>
            <a:r>
              <a:rPr lang="en-AU">
                <a:solidFill>
                  <a:srgbClr val="0B1412"/>
                </a:solidFill>
              </a:rPr>
              <a:t>in similar classroom environments - e.g., similar year levels or learning areas</a:t>
            </a:r>
          </a:p>
          <a:p>
            <a:pPr marL="467995" lvl="2" indent="-251460"/>
            <a:r>
              <a:rPr lang="en-AU">
                <a:solidFill>
                  <a:srgbClr val="0B1412"/>
                </a:solidFill>
              </a:rPr>
              <a:t>who work well together</a:t>
            </a:r>
          </a:p>
          <a:p>
            <a:pPr marL="467995" lvl="2" indent="-251460"/>
            <a:r>
              <a:rPr lang="en-AU">
                <a:solidFill>
                  <a:srgbClr val="0B1412"/>
                </a:solidFill>
              </a:rPr>
              <a:t>with more effective classroom management practices with those with less.</a:t>
            </a:r>
          </a:p>
          <a:p>
            <a:pPr marL="0" lvl="1" indent="0">
              <a:buNone/>
            </a:pPr>
            <a:endParaRPr lang="en-AU">
              <a:solidFill>
                <a:srgbClr val="0B1412"/>
              </a:solidFill>
            </a:endParaRPr>
          </a:p>
          <a:p>
            <a:pPr marL="0" lvl="1" indent="0">
              <a:buNone/>
            </a:pPr>
            <a:r>
              <a:rPr lang="en-AU" b="1">
                <a:solidFill>
                  <a:srgbClr val="0B1412"/>
                </a:solidFill>
              </a:rPr>
              <a:t>Facilitator notes</a:t>
            </a:r>
            <a:endParaRPr lang="en-AU">
              <a:solidFill>
                <a:srgbClr val="0B1412"/>
              </a:solidFill>
            </a:endParaRPr>
          </a:p>
          <a:p>
            <a:pPr marL="0" lvl="1" indent="0">
              <a:buNone/>
            </a:pPr>
            <a:r>
              <a:rPr lang="en-AU" i="1">
                <a:solidFill>
                  <a:srgbClr val="0B1412"/>
                </a:solidFill>
              </a:rPr>
              <a:t>[Read out the purpose of this session from the slide.]</a:t>
            </a:r>
            <a:endParaRPr lang="en-AU">
              <a:solidFill>
                <a:srgbClr val="0B1412"/>
              </a:solidFill>
            </a:endParaRPr>
          </a:p>
          <a:p>
            <a:pPr marL="0" lvl="1" indent="0">
              <a:buNone/>
            </a:pPr>
            <a:endParaRPr lang="en-AU">
              <a:solidFill>
                <a:srgbClr val="0B1412"/>
              </a:solidFill>
            </a:endParaRPr>
          </a:p>
          <a:p>
            <a:pPr marL="0" lvl="1" indent="0">
              <a:buNone/>
            </a:pPr>
            <a:r>
              <a:rPr lang="en-AU">
                <a:solidFill>
                  <a:srgbClr val="0B1412"/>
                </a:solidFill>
              </a:rPr>
              <a:t>Teaching requires a complex skillset, and it takes time to develop these skills. Rehearsing and receiving feedback in a safe, non-judgemental environment is an effective and evidence-based way to develop our practice.</a:t>
            </a:r>
          </a:p>
          <a:p>
            <a:pPr marL="0" lvl="1" indent="0">
              <a:buNone/>
            </a:pPr>
            <a:endParaRPr lang="en-AU">
              <a:solidFill>
                <a:srgbClr val="0B1412"/>
              </a:solidFill>
            </a:endParaRPr>
          </a:p>
          <a:p>
            <a:pPr marL="0" lvl="1" indent="0">
              <a:buNone/>
            </a:pPr>
            <a:r>
              <a:rPr lang="en-AU">
                <a:solidFill>
                  <a:srgbClr val="0B1412"/>
                </a:solidFill>
              </a:rPr>
              <a:t>In this session, we’ll:</a:t>
            </a:r>
          </a:p>
          <a:p>
            <a:pPr marL="171450" indent="-171450">
              <a:buFont typeface="Arial"/>
              <a:buChar char="•"/>
            </a:pPr>
            <a:r>
              <a:rPr lang="en-AU">
                <a:solidFill>
                  <a:srgbClr val="0B1412"/>
                </a:solidFill>
              </a:rPr>
              <a:t>discuss practical approaches to developing classroom management practices and skills</a:t>
            </a:r>
          </a:p>
          <a:p>
            <a:pPr marL="171450" indent="-171450">
              <a:buFont typeface="Arial"/>
              <a:buChar char="•"/>
            </a:pPr>
            <a:r>
              <a:rPr lang="en-AU">
                <a:solidFill>
                  <a:srgbClr val="0B1412"/>
                </a:solidFill>
              </a:rPr>
              <a:t>review effective practice for non-verbal correction</a:t>
            </a:r>
          </a:p>
          <a:p>
            <a:pPr marL="171450" indent="-171450">
              <a:buFont typeface="Arial"/>
              <a:buChar char="•"/>
            </a:pPr>
            <a:r>
              <a:rPr lang="en-AU" i="1">
                <a:solidFill>
                  <a:srgbClr val="0B1412"/>
                </a:solidFill>
              </a:rPr>
              <a:t>[optional] </a:t>
            </a:r>
            <a:r>
              <a:rPr lang="en-AU">
                <a:solidFill>
                  <a:srgbClr val="0B1412"/>
                </a:solidFill>
              </a:rPr>
              <a:t>work on developing your non-verbal correction by planning and rehearsing in pairs.</a:t>
            </a:r>
          </a:p>
          <a:p>
            <a:endParaRPr lang="en-AU">
              <a:solidFill>
                <a:srgbClr val="0B1412"/>
              </a:solidFill>
            </a:endParaRPr>
          </a:p>
          <a:p>
            <a:r>
              <a:rPr lang="en-AU" i="1">
                <a:solidFill>
                  <a:srgbClr val="0B1412"/>
                </a:solidFill>
              </a:rPr>
              <a:t>[Organise participants into pairs. Throughout this session, they will discuss and optionally rehearse with their partner.]</a:t>
            </a:r>
            <a:endParaRPr lang="en-AU">
              <a:solidFill>
                <a:srgbClr val="0B1412"/>
              </a:solidFill>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7" name="Slide Image Placeholder 6">
            <a:extLst>
              <a:ext uri="{FF2B5EF4-FFF2-40B4-BE49-F238E27FC236}">
                <a16:creationId xmlns:a16="http://schemas.microsoft.com/office/drawing/2014/main" id="{A146F23C-4DB3-A378-D784-9E1A5FB6B6F8}"/>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3415371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endParaRPr lang="en-AU"/>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98CC0D2C-E953-50BC-3E73-7032F433FD10}"/>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3566239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AU"/>
          </a:p>
          <a:p>
            <a:r>
              <a:rPr lang="en-AU"/>
              <a:t>If you’d like to read more about non-verbal correction after today’s session, you can refer to Chapter 18 in the handbook previously sent to you.</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7B26E42A-D793-DD65-BD06-F205C21A53EF}"/>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2610675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60498-CF23-A3FE-B816-AC9EA43D0F9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C1C36B3-D60D-4413-027F-F2C45458C8F9}"/>
              </a:ext>
            </a:extLst>
          </p:cNvPr>
          <p:cNvSpPr>
            <a:spLocks noGrp="1"/>
          </p:cNvSpPr>
          <p:nvPr>
            <p:ph type="body" idx="1"/>
          </p:nvPr>
        </p:nvSpPr>
        <p:spPr/>
        <p:txBody>
          <a:bodyPr/>
          <a:lstStyle/>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pPr fontAlgn="t"/>
            <a:r>
              <a:rPr lang="en-AU" sz="1200" kern="1200">
                <a:solidFill>
                  <a:schemeClr val="tx1"/>
                </a:solidFill>
                <a:effectLst/>
                <a:latin typeface="+mn-lt"/>
                <a:ea typeface="+mn-ea"/>
                <a:cs typeface="+mn-cs"/>
              </a:rPr>
              <a:t>If you’re not including the rehearsal and feedback activity (slides 11/12), you can remove the instruction about rehearsal and feedback from the facilitator notes.</a:t>
            </a:r>
          </a:p>
          <a:p>
            <a:pPr fontAlgn="t"/>
            <a:r>
              <a:rPr lang="en-AU" sz="1200" kern="1200">
                <a:solidFill>
                  <a:schemeClr val="tx1"/>
                </a:solidFill>
                <a:effectLst/>
                <a:latin typeface="+mn-lt"/>
                <a:ea typeface="+mn-ea"/>
                <a:cs typeface="+mn-cs"/>
              </a:rPr>
              <a:t> </a:t>
            </a:r>
          </a:p>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The 5 stages shown on this slide support teachers to develop their practices and skills.</a:t>
            </a: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[Give participants time to read the slide.]</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a:solidFill>
                  <a:schemeClr val="tx1"/>
                </a:solidFill>
                <a:effectLst/>
                <a:latin typeface="+mn-lt"/>
                <a:ea typeface="+mn-ea"/>
                <a:cs typeface="+mn-cs"/>
              </a:rPr>
              <a:t> </a:t>
            </a:r>
          </a:p>
          <a:p>
            <a:r>
              <a:rPr lang="en-GB" sz="1200" i="1" kern="1200">
                <a:solidFill>
                  <a:schemeClr val="tx1"/>
                </a:solidFill>
                <a:effectLst/>
                <a:latin typeface="+mn-lt"/>
                <a:ea typeface="+mn-ea"/>
                <a:cs typeface="+mn-cs"/>
              </a:rPr>
              <a:t>[Outline any other support and/or mentoring available for participants following this session.]</a:t>
            </a:r>
            <a:endParaRPr lang="en-AU">
              <a:solidFill>
                <a:srgbClr val="0B1412"/>
              </a:solidFill>
            </a:endParaRPr>
          </a:p>
        </p:txBody>
      </p:sp>
      <p:sp>
        <p:nvSpPr>
          <p:cNvPr id="6" name="Slide Number Placeholder 5">
            <a:extLst>
              <a:ext uri="{FF2B5EF4-FFF2-40B4-BE49-F238E27FC236}">
                <a16:creationId xmlns:a16="http://schemas.microsoft.com/office/drawing/2014/main" id="{B211EDC9-DA36-1869-BDEC-EE59719B4B8B}"/>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5BDE6B2F-1FB8-8275-C80B-1B2F9BB35A81}"/>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3393116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r>
              <a:rPr lang="en-AU" b="1">
                <a:solidFill>
                  <a:srgbClr val="0B1412"/>
                </a:solidFill>
              </a:rPr>
              <a:t>Preparation </a:t>
            </a:r>
            <a:endParaRPr lang="en-AU">
              <a:solidFill>
                <a:srgbClr val="0B1412"/>
              </a:solidFill>
            </a:endParaRPr>
          </a:p>
          <a:p>
            <a:pPr marL="0" indent="0">
              <a:buNone/>
            </a:pPr>
            <a:r>
              <a:rPr lang="en-AU">
                <a:solidFill>
                  <a:srgbClr val="0B1412"/>
                </a:solidFill>
              </a:rPr>
              <a:t>Prepare to share your own experiences in relation to the questions on the slide. Being open about aspects of your own practice that you’ve refined, and what you still need to refine, will support participants to reflect and rehearse without feeling judged.</a:t>
            </a:r>
          </a:p>
          <a:p>
            <a:endParaRPr lang="en-AU">
              <a:solidFill>
                <a:srgbClr val="0B1412"/>
              </a:solidFill>
            </a:endParaRPr>
          </a:p>
          <a:p>
            <a:r>
              <a:rPr lang="en-AU" b="1">
                <a:solidFill>
                  <a:srgbClr val="0B1412"/>
                </a:solidFill>
              </a:rPr>
              <a:t>Facilitator notes</a:t>
            </a:r>
            <a:endParaRPr lang="en-AU">
              <a:solidFill>
                <a:srgbClr val="0B1412"/>
              </a:solidFill>
            </a:endParaRPr>
          </a:p>
          <a:p>
            <a:r>
              <a:rPr lang="en-AU">
                <a:solidFill>
                  <a:srgbClr val="0B1412"/>
                </a:solidFill>
              </a:rPr>
              <a:t>Before you work on refining your practice, we’ll review some information about non-verbal correction.</a:t>
            </a:r>
          </a:p>
          <a:p>
            <a:endParaRPr lang="en-AU">
              <a:solidFill>
                <a:srgbClr val="0B1412"/>
              </a:solidFill>
            </a:endParaRPr>
          </a:p>
          <a:p>
            <a:r>
              <a:rPr lang="en-AU" i="1">
                <a:solidFill>
                  <a:srgbClr val="0B1412"/>
                </a:solidFill>
              </a:rPr>
              <a:t>[ADVANCE THE PRESENTATION and give participants time to read the definitions.]</a:t>
            </a:r>
            <a:endParaRPr lang="en-AU">
              <a:solidFill>
                <a:srgbClr val="0B1412"/>
              </a:solidFill>
            </a:endParaRPr>
          </a:p>
          <a:p>
            <a:endParaRPr lang="en-AU">
              <a:solidFill>
                <a:srgbClr val="0B1412"/>
              </a:solidFill>
            </a:endParaRPr>
          </a:p>
          <a:p>
            <a:r>
              <a:rPr lang="en-US" noProof="0"/>
              <a:t>Non-verbal correction provides students with a clear, visible corrective gesture that acts as a </a:t>
            </a:r>
            <a:r>
              <a:rPr lang="en-US" noProof="0" err="1"/>
              <a:t>behavioural</a:t>
            </a:r>
            <a:r>
              <a:rPr lang="en-US" noProof="0"/>
              <a:t> prompt without the use of words.</a:t>
            </a:r>
            <a:endParaRPr lang="en-AU" noProof="0"/>
          </a:p>
          <a:p>
            <a:endParaRPr lang="en-AU">
              <a:solidFill>
                <a:srgbClr val="0B1412"/>
              </a:solidFill>
            </a:endParaRPr>
          </a:p>
          <a:p>
            <a:r>
              <a:rPr lang="en-AU" i="1">
                <a:solidFill>
                  <a:srgbClr val="0B1412"/>
                </a:solidFill>
              </a:rPr>
              <a:t>[ADVANCE THE PRESENTATION to reveal the questions.]</a:t>
            </a:r>
          </a:p>
          <a:p>
            <a:endParaRPr lang="en-AU">
              <a:solidFill>
                <a:srgbClr val="0B1412"/>
              </a:solidFill>
            </a:endParaRPr>
          </a:p>
          <a:p>
            <a:r>
              <a:rPr lang="en-AU" i="1">
                <a:solidFill>
                  <a:srgbClr val="0B1412"/>
                </a:solidFill>
              </a:rPr>
              <a:t>[Give participants a minute to reflect individually then conduct a whole-group discussion.]</a:t>
            </a:r>
            <a:endParaRPr lang="en-AU">
              <a:solidFill>
                <a:srgbClr val="0B1412"/>
              </a:solidFill>
            </a:endParaRPr>
          </a:p>
          <a:p>
            <a:endParaRPr lang="en-AU" i="1">
              <a:solidFill>
                <a:srgbClr val="0B1412"/>
              </a:solidFill>
            </a:endParaRPr>
          </a:p>
          <a:p>
            <a:r>
              <a:rPr lang="en-AU" i="1">
                <a:solidFill>
                  <a:srgbClr val="0B1412"/>
                </a:solidFill>
              </a:rPr>
              <a:t>[ADVANCE THE PRESENTATION to reveal the ‘Why we use it’ section. </a:t>
            </a:r>
            <a:r>
              <a:rPr lang="en-AU" i="1" noProof="0"/>
              <a:t>Share the following points if they weren’t mentioned in the discussion:]</a:t>
            </a:r>
          </a:p>
          <a:p>
            <a:endParaRPr lang="en-AU" noProof="0"/>
          </a:p>
          <a:p>
            <a:r>
              <a:rPr lang="en-US" noProof="0"/>
              <a:t>Non-verbal correction is a skill that supports and maintains positive student </a:t>
            </a:r>
            <a:r>
              <a:rPr lang="en-US" noProof="0" err="1"/>
              <a:t>behaviour</a:t>
            </a:r>
            <a:r>
              <a:rPr lang="en-US" noProof="0"/>
              <a:t>. It’s important to note that some students may not understand or respond positively to subtle non-verbal corrections and will need clearer verbal corrections. Taking the time to teach students expected responses to non-verbal corrections may reduce the need for more intrusive responses over time.</a:t>
            </a:r>
            <a:endParaRPr lang="en-AU" i="0" noProof="0">
              <a:solidFill>
                <a:schemeClr val="tx1"/>
              </a:solidFill>
            </a:endParaRPr>
          </a:p>
          <a:p>
            <a:endParaRPr lang="en-AU" i="1">
              <a:solidFill>
                <a:srgbClr val="0B1412"/>
              </a:solidFill>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7" name="Slide Image Placeholder 6">
            <a:extLst>
              <a:ext uri="{FF2B5EF4-FFF2-40B4-BE49-F238E27FC236}">
                <a16:creationId xmlns:a16="http://schemas.microsoft.com/office/drawing/2014/main" id="{99AB9584-69CB-7840-D118-35BBA4626238}"/>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19395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r>
              <a:rPr lang="en-AU" b="1">
                <a:solidFill>
                  <a:srgbClr val="0B1412"/>
                </a:solidFill>
              </a:rPr>
              <a:t>Preparation</a:t>
            </a:r>
            <a:endParaRPr lang="en-AU">
              <a:solidFill>
                <a:srgbClr val="0B1412"/>
              </a:solidFill>
            </a:endParaRPr>
          </a:p>
          <a:p>
            <a:pPr marL="0" indent="0">
              <a:buFont typeface="Arial"/>
              <a:buNone/>
            </a:pPr>
            <a:r>
              <a:rPr lang="en-AU">
                <a:solidFill>
                  <a:srgbClr val="0B1412"/>
                </a:solidFill>
              </a:rPr>
              <a:t>1. Select at least one example of practice from the video on this slide to show participants. Here are time codes for each example:</a:t>
            </a:r>
          </a:p>
          <a:p>
            <a:pPr marL="467995" lvl="2" indent="-251460"/>
            <a:r>
              <a:rPr lang="en-US">
                <a:solidFill>
                  <a:srgbClr val="000000"/>
                </a:solidFill>
              </a:rPr>
              <a:t>01:59 : lower primary</a:t>
            </a:r>
            <a:endParaRPr lang="en-US">
              <a:solidFill>
                <a:srgbClr val="444444"/>
              </a:solidFill>
            </a:endParaRPr>
          </a:p>
          <a:p>
            <a:pPr marL="467995" lvl="2" indent="-251460"/>
            <a:r>
              <a:rPr lang="en-US">
                <a:solidFill>
                  <a:srgbClr val="000000"/>
                </a:solidFill>
              </a:rPr>
              <a:t>05:11 : secondary</a:t>
            </a:r>
            <a:endParaRPr lang="en-US">
              <a:solidFill>
                <a:srgbClr val="444444"/>
              </a:solidFill>
            </a:endParaRPr>
          </a:p>
          <a:p>
            <a:pPr marL="467995" lvl="2" indent="-251460"/>
            <a:r>
              <a:rPr lang="en-US">
                <a:solidFill>
                  <a:srgbClr val="000000"/>
                </a:solidFill>
              </a:rPr>
              <a:t>10:16 : lower primary.</a:t>
            </a:r>
            <a:endParaRPr lang="en-AU"/>
          </a:p>
          <a:p>
            <a:pPr marL="0" indent="0">
              <a:buFont typeface="Arial"/>
              <a:buNone/>
            </a:pPr>
            <a:r>
              <a:rPr lang="en-AU">
                <a:solidFill>
                  <a:srgbClr val="0B1412"/>
                </a:solidFill>
              </a:rPr>
              <a:t>2. 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a:t>
            </a:r>
          </a:p>
          <a:p>
            <a:pPr marL="0" indent="0">
              <a:buFont typeface="Arial"/>
              <a:buNone/>
            </a:pPr>
            <a:r>
              <a:rPr lang="en-AU">
                <a:solidFill>
                  <a:srgbClr val="0B1412"/>
                </a:solidFill>
              </a:rPr>
              <a:t>3. Prepare to share a reflection on the video, being clear that your own practice is still a work in progress. Identify elements of your own practice that you want to refine. This can help participants feel safe when rehearsing.</a:t>
            </a:r>
          </a:p>
          <a:p>
            <a:endParaRPr lang="en-AU">
              <a:solidFill>
                <a:srgbClr val="0B1412"/>
              </a:solidFill>
            </a:endParaRPr>
          </a:p>
          <a:p>
            <a:r>
              <a:rPr lang="en-AU" b="1">
                <a:solidFill>
                  <a:srgbClr val="0B1412"/>
                </a:solidFill>
              </a:rPr>
              <a:t>Facilitator notes</a:t>
            </a:r>
            <a:endParaRPr lang="en-AU">
              <a:solidFill>
                <a:srgbClr val="0B1412"/>
              </a:solidFill>
            </a:endParaRPr>
          </a:p>
          <a:p>
            <a:r>
              <a:rPr lang="en-AU">
                <a:solidFill>
                  <a:srgbClr val="0B1412"/>
                </a:solidFill>
              </a:rPr>
              <a:t>While this video depicts other Australian schools and classrooms, the principles of effective practice apply in every context. Therefore, there’s much we can learn from it.</a:t>
            </a:r>
          </a:p>
          <a:p>
            <a:endParaRPr lang="en-AU">
              <a:solidFill>
                <a:srgbClr val="0B1412"/>
              </a:solidFill>
            </a:endParaRPr>
          </a:p>
          <a:p>
            <a:r>
              <a:rPr lang="en-AU" i="1">
                <a:solidFill>
                  <a:srgbClr val="0B1412"/>
                </a:solidFill>
              </a:rPr>
              <a:t>[Mention any contextual factors in the video that might be distracting. Ask participants to focus on the teacher's words and actions rather than these.]</a:t>
            </a:r>
            <a:endParaRPr lang="en-AU">
              <a:solidFill>
                <a:srgbClr val="0B1412"/>
              </a:solidFill>
            </a:endParaRPr>
          </a:p>
          <a:p>
            <a:endParaRPr lang="en-AU">
              <a:solidFill>
                <a:srgbClr val="0B1412"/>
              </a:solidFill>
            </a:endParaRPr>
          </a:p>
          <a:p>
            <a:r>
              <a:rPr lang="en-AU" i="1">
                <a:solidFill>
                  <a:srgbClr val="0B1412"/>
                </a:solidFill>
              </a:rPr>
              <a:t>[Play selected example(s) from the video.]</a:t>
            </a:r>
            <a:endParaRPr lang="en-AU">
              <a:solidFill>
                <a:srgbClr val="0B1412"/>
              </a:solidFill>
            </a:endParaRPr>
          </a:p>
          <a:p>
            <a:endParaRPr lang="en-AU">
              <a:solidFill>
                <a:srgbClr val="0B1412"/>
              </a:solidFill>
            </a:endParaRPr>
          </a:p>
          <a:p>
            <a:r>
              <a:rPr lang="en-AU" i="1">
                <a:solidFill>
                  <a:srgbClr val="0B1412"/>
                </a:solidFill>
              </a:rPr>
              <a:t>[Share your own reflection from watching the video, including elements demonstrated in the video that you can work on to refine your practice.]</a:t>
            </a:r>
            <a:endParaRPr lang="en-AU">
              <a:solidFill>
                <a:srgbClr val="0B1412"/>
              </a:solidFill>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9</a:t>
            </a:fld>
            <a:endParaRPr lang="en-US"/>
          </a:p>
        </p:txBody>
      </p:sp>
      <p:sp>
        <p:nvSpPr>
          <p:cNvPr id="8" name="Slide Image Placeholder 7">
            <a:extLst>
              <a:ext uri="{FF2B5EF4-FFF2-40B4-BE49-F238E27FC236}">
                <a16:creationId xmlns:a16="http://schemas.microsoft.com/office/drawing/2014/main" id="{8A83D1CE-13AB-B335-0403-8BFF9F278BB6}"/>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1644398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US"/>
          </a:p>
          <a:p>
            <a:r>
              <a:rPr lang="en-AU" i="1"/>
              <a:t>[Prompt participants to review the elements for success and then give them 5 minutes to share responses to the 2 reflection questions with a partner.]</a:t>
            </a:r>
            <a:endParaRPr lang="en-US"/>
          </a:p>
        </p:txBody>
      </p:sp>
      <p:sp>
        <p:nvSpPr>
          <p:cNvPr id="6" name="Slide Number Placeholder 5"/>
          <p:cNvSpPr>
            <a:spLocks noGrp="1"/>
          </p:cNvSpPr>
          <p:nvPr>
            <p:ph type="sldNum" sz="quarter" idx="5"/>
          </p:nvPr>
        </p:nvSpPr>
        <p:spPr/>
        <p:txBody>
          <a:bodyPr/>
          <a:lstStyle/>
          <a:p>
            <a:fld id="{B36E7EC0-9BE3-5541-9D76-7DE32A6C9D42}" type="slidenum">
              <a:rPr lang="en-US" smtClean="0"/>
              <a:pPr/>
              <a:t>10</a:t>
            </a:fld>
            <a:endParaRPr lang="en-US"/>
          </a:p>
        </p:txBody>
      </p:sp>
      <p:sp>
        <p:nvSpPr>
          <p:cNvPr id="7" name="Slide Image Placeholder 6">
            <a:extLst>
              <a:ext uri="{FF2B5EF4-FFF2-40B4-BE49-F238E27FC236}">
                <a16:creationId xmlns:a16="http://schemas.microsoft.com/office/drawing/2014/main" id="{B594CF3D-EE90-C152-EAB7-D24933E446AF}"/>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2039790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a:t>Preparation</a:t>
            </a:r>
            <a:endParaRPr lang="en-AU"/>
          </a:p>
          <a:p>
            <a:r>
              <a:rPr lang="en-AU" i="0"/>
              <a:t>Slides 11 and 12 can be used if you want to include further modelling and rehearsal in your session. If you prefer not to include further modelling and rehearsal, skip to slide 13.</a:t>
            </a:r>
          </a:p>
          <a:p>
            <a:endParaRPr lang="en-AU"/>
          </a:p>
          <a:p>
            <a:pPr marL="228600" indent="-228600">
              <a:buFont typeface="+mj-lt"/>
              <a:buAutoNum type="arabicPeriod"/>
            </a:pPr>
            <a:r>
              <a:rPr lang="en-AU"/>
              <a:t>You'll need a member of staff to model rehearsal with you during this activity. You’ll model rehearsing while the other observes and provides feedback. Write a simple plan and script for one of the scenarios on this slide prior to the session. This will mean that you have an example of a plan and script to show participants. </a:t>
            </a:r>
          </a:p>
          <a:p>
            <a:pPr marL="228600" indent="-228600">
              <a:buFont typeface="+mj-lt"/>
              <a:buAutoNum type="arabicPeriod"/>
            </a:pPr>
            <a:r>
              <a:rPr lang="en-AU"/>
              <a:t>Ensure all participants can see a digital or hard copy version of your plan and script. </a:t>
            </a:r>
          </a:p>
          <a:p>
            <a:endParaRPr lang="en-AU"/>
          </a:p>
          <a:p>
            <a:r>
              <a:rPr lang="en-AU" b="1"/>
              <a:t>Facilitator notes</a:t>
            </a:r>
            <a:endParaRPr lang="en-AU"/>
          </a:p>
          <a:p>
            <a:r>
              <a:rPr lang="en-US"/>
              <a:t>You’re going to plan and script before you rehearse. A simple plan and script comprises a few notes that detail, in sequence, what you'll do and say. Writing this out helps us refine exact actions and language and increases our confidence when rehearsing in front of each other.</a:t>
            </a:r>
            <a:endParaRPr lang="en-AU"/>
          </a:p>
          <a:p>
            <a:endParaRPr lang="en-AU"/>
          </a:p>
          <a:p>
            <a:r>
              <a:rPr lang="en-AU" i="1"/>
              <a:t>[Show your plan and script, zooming in on relevant sections, to point out the actions you planned and language you scripted.]</a:t>
            </a:r>
            <a:endParaRPr lang="en-AU"/>
          </a:p>
          <a:p>
            <a:endParaRPr lang="en-AU"/>
          </a:p>
          <a:p>
            <a:r>
              <a:rPr lang="en-AU"/>
              <a:t>Once you’ve followed the instructions, share your plan and script with your partner, and explain your decisions for what you'll do and say.</a:t>
            </a:r>
          </a:p>
          <a:p>
            <a:endParaRPr lang="en-AU"/>
          </a:p>
          <a:p>
            <a:r>
              <a:rPr lang="en-US" i="1"/>
              <a:t>[Give participants 5 minutes to note down a simple plan and script, and to share them with their partner.]</a:t>
            </a:r>
            <a:br>
              <a:rPr lang="en-US" i="1"/>
            </a:br>
            <a:br>
              <a:rPr lang="en-US" i="1"/>
            </a:br>
            <a:r>
              <a:rPr lang="en-US" i="1"/>
              <a:t>[Move from group to group, offering support and feedback.]</a:t>
            </a:r>
            <a:endParaRPr lang="en-AU"/>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11</a:t>
            </a:fld>
            <a:endParaRPr lang="en-US"/>
          </a:p>
        </p:txBody>
      </p:sp>
      <p:sp>
        <p:nvSpPr>
          <p:cNvPr id="7" name="Slide Image Placeholder 6">
            <a:extLst>
              <a:ext uri="{FF2B5EF4-FFF2-40B4-BE49-F238E27FC236}">
                <a16:creationId xmlns:a16="http://schemas.microsoft.com/office/drawing/2014/main" id="{95A5C08E-E83D-FE0F-31EC-A3434FABDDB2}"/>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236748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10000"/>
          </a:bodyPr>
          <a:lstStyle/>
          <a:p>
            <a:r>
              <a:rPr lang="en-AU" b="1"/>
              <a:t>Preparation</a:t>
            </a:r>
            <a:endParaRPr lang="en-AU"/>
          </a:p>
          <a:p>
            <a:r>
              <a:rPr lang="en-AU" i="0"/>
              <a:t>Slides 11 and 12 can be used if you want to include further modelling and rehearsal in your session. If you prefer not to include further modelling and rehearsal, skip to slide 13.</a:t>
            </a:r>
          </a:p>
          <a:p>
            <a:endParaRPr lang="en-AU"/>
          </a:p>
          <a:p>
            <a:pPr marL="228600" indent="-228600">
              <a:buFont typeface="+mj-lt"/>
              <a:buAutoNum type="arabicPeriod"/>
            </a:pPr>
            <a:r>
              <a:rPr lang="en-AU"/>
              <a:t>Prepare to model rehearsing and receiving feedback from the other staff member, referring to the steps in the facilitator notes and plan and script prepared. </a:t>
            </a:r>
            <a:r>
              <a:rPr lang="en-AU" sz="1200" kern="1200">
                <a:solidFill>
                  <a:schemeClr val="tx1"/>
                </a:solidFill>
                <a:effectLst/>
                <a:latin typeface="+mn-lt"/>
                <a:ea typeface="+mn-ea"/>
                <a:cs typeface="+mn-cs"/>
              </a:rPr>
              <a:t>When modelling the rehearsal, demonstrate how one person takes the role of the teacher and the other takes the role of the student. </a:t>
            </a:r>
            <a:endParaRPr lang="en-AU"/>
          </a:p>
          <a:p>
            <a:pPr marL="228600" indent="-228600">
              <a:buFont typeface="+mj-lt"/>
              <a:buAutoNum type="arabicPeriod"/>
            </a:pPr>
            <a:r>
              <a:rPr lang="en-AU"/>
              <a:t>When participants observe their partner rehearsing, they’ll tick the checklist in section 2.1 of Chapter 18 of the handbook. Consider whether they’ll do this digitally or whether you need to print copies of the checklist for participants to use.</a:t>
            </a:r>
          </a:p>
          <a:p>
            <a:endParaRPr lang="en-AU"/>
          </a:p>
          <a:p>
            <a:r>
              <a:rPr lang="en-AU" b="1"/>
              <a:t>Facilitator notes</a:t>
            </a:r>
            <a:endParaRPr lang="en-AU"/>
          </a:p>
          <a:p>
            <a:r>
              <a:rPr lang="en-AU"/>
              <a:t>I'm going to model rehearsal and then you’ll take turns to rehearse your plan and script with a partner. </a:t>
            </a:r>
          </a:p>
          <a:p>
            <a:endParaRPr lang="en-AU"/>
          </a:p>
          <a:p>
            <a:r>
              <a:rPr lang="en-AU"/>
              <a:t>The first 2 sentences on this slide are for when you provide feedback. </a:t>
            </a:r>
            <a:r>
              <a:rPr lang="en-AU" b="0"/>
              <a:t>Always</a:t>
            </a:r>
            <a:r>
              <a:rPr lang="en-AU"/>
              <a:t> refer to the elements for success, which are in section 2.1 of Chapter 18 of the handbook. Start with what you saw and heard, referring to the elements that you observed. Then continue with ‘I didn’t see/hear you … ’ and refer to the elements that can be added or refined.</a:t>
            </a:r>
          </a:p>
          <a:p>
            <a:endParaRPr lang="en-AU"/>
          </a:p>
          <a:p>
            <a:r>
              <a:rPr lang="en-AU" i="1"/>
              <a:t>[Model your rehearsal while the member of staff acts as the student and uses the checklist to record what they see and don’t see you doing. Then ask the member of staff to provide feedback using the sentence starters. If you have time, you can repeat the rehearsal incorporating the feedback provided.]</a:t>
            </a:r>
            <a:endParaRPr lang="en-AU"/>
          </a:p>
          <a:p>
            <a:endParaRPr lang="en-AU"/>
          </a:p>
          <a:p>
            <a:r>
              <a:rPr lang="en-AU" i="1"/>
              <a:t>[Invite questions or feedback on your demonstration of rehearsal.]</a:t>
            </a:r>
            <a:endParaRPr lang="en-AU"/>
          </a:p>
          <a:p>
            <a:endParaRPr lang="en-AU"/>
          </a:p>
          <a:p>
            <a:r>
              <a:rPr lang="en-AU" i="1"/>
              <a:t>[Before sending participants to their rehearsal areas, inform them of their expected return time. Each individual’s rehearsal should take around 5 minutes.]</a:t>
            </a:r>
            <a:endParaRPr lang="en-AU"/>
          </a:p>
          <a:p>
            <a:endParaRPr lang="en-AU"/>
          </a:p>
          <a:p>
            <a:r>
              <a:rPr lang="en-AU" i="1"/>
              <a:t>[While people are rehearsing, observe as many people as possible. If time is available, you can encourage them to re-rehearse so that their refined practice becomes automatic.]</a:t>
            </a:r>
            <a:endParaRPr lang="en-AU"/>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50FBD4CB-CDEB-45D7-A59B-D8CCE8EDA27B}"/>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1386114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a:t>Preparation</a:t>
            </a:r>
            <a:endParaRPr lang="en-AU"/>
          </a:p>
          <a:p>
            <a:pPr marL="228600" indent="-228600">
              <a:buFont typeface="+mj-lt"/>
              <a:buAutoNum type="arabicPeriod"/>
            </a:pPr>
            <a:r>
              <a:rPr lang="en-AU"/>
              <a:t>Outline to participants the follow-up support available after the session, and when participants practise non-verbal correction in their classrooms. For example, you can tell them:</a:t>
            </a:r>
          </a:p>
          <a:p>
            <a:pPr marL="480600" lvl="2" indent="-228600">
              <a:buFont typeface="+mj-lt"/>
              <a:buAutoNum type="alphaLcParenR"/>
            </a:pPr>
            <a:r>
              <a:rPr lang="en-AU"/>
              <a:t>Who can observe, mentioning AERO’s classroom management observation tool: https://www.edresearch.edu.au/guides-resources/practice-resources/non-verbal-correction-classroom-management-observation-tool.</a:t>
            </a:r>
          </a:p>
          <a:p>
            <a:pPr marL="480600" lvl="2" indent="-228600">
              <a:buFont typeface="+mj-lt"/>
              <a:buAutoNum type="alphaLcParenR"/>
            </a:pPr>
            <a:r>
              <a:rPr lang="en-AU"/>
              <a:t>Who they can talk to and seek advice from. </a:t>
            </a:r>
          </a:p>
          <a:p>
            <a:pPr marL="480600" lvl="2" indent="-228600">
              <a:buFont typeface="+mj-lt"/>
              <a:buAutoNum type="alphaLcParenR"/>
            </a:pPr>
            <a:r>
              <a:rPr lang="en-AU"/>
              <a:t>About the checklists in the handbook and AERO’s video examples of practice: https://www.edresearch.edu.au/guides-resources/practice-resources/non-verbal-correction-classroom-management-skill.</a:t>
            </a:r>
          </a:p>
          <a:p>
            <a:pPr marL="228600" indent="-228600">
              <a:buFont typeface="+mj-lt"/>
              <a:buAutoNum type="arabicPeriod" startAt="2"/>
            </a:pPr>
            <a:r>
              <a:rPr lang="en-AU"/>
              <a:t>To guide future sessions and identify additional support needs, prepare ways to collect participants' responses to the questions on this slide (anonymously, if preferred), such as sticky notes or an online survey. </a:t>
            </a:r>
          </a:p>
          <a:p>
            <a:pPr marL="228600" indent="-228600">
              <a:buFont typeface="+mj-lt"/>
              <a:buAutoNum type="arabicPeriod" startAt="2"/>
            </a:pPr>
            <a:r>
              <a:rPr lang="en-AU"/>
              <a:t>Prepare an email, to be sent after the session, reminding participants of the support available to them, including hyperlinks to relevant resources.</a:t>
            </a:r>
          </a:p>
          <a:p>
            <a:pPr marL="0" indent="0">
              <a:buFont typeface="+mj-lt"/>
              <a:buNone/>
            </a:pPr>
            <a:endParaRPr lang="en-AU"/>
          </a:p>
          <a:p>
            <a:r>
              <a:rPr lang="en-AU" b="1"/>
              <a:t>Facilitator notes</a:t>
            </a:r>
            <a:endParaRPr lang="en-AU"/>
          </a:p>
          <a:p>
            <a:r>
              <a:rPr lang="en-US" i="1"/>
              <a:t>[Remind participants of the support available to them after the session as they continue to develop their non-verbal correction.]</a:t>
            </a:r>
            <a:endParaRPr lang="en-AU"/>
          </a:p>
          <a:p>
            <a:endParaRPr lang="en-AU"/>
          </a:p>
          <a:p>
            <a:r>
              <a:rPr lang="en-AU" i="1"/>
              <a:t>[Give participants a few minutes to discuss the reflection questions.]</a:t>
            </a:r>
            <a:endParaRPr lang="en-AU"/>
          </a:p>
          <a:p>
            <a:endParaRPr lang="en-AU"/>
          </a:p>
          <a:p>
            <a:r>
              <a:rPr lang="en-AU" i="1"/>
              <a:t>[Then invite participants to share learning with the whole group.]</a:t>
            </a:r>
            <a:endParaRPr lang="en-AU"/>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10" name="Slide Image Placeholder 9">
            <a:extLst>
              <a:ext uri="{FF2B5EF4-FFF2-40B4-BE49-F238E27FC236}">
                <a16:creationId xmlns:a16="http://schemas.microsoft.com/office/drawing/2014/main" id="{B7EA17BA-009E-E45D-DF3D-707F43955101}"/>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431841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285F9022-24DA-E53D-C94A-B5FD04155E76}"/>
              </a:ext>
            </a:extLst>
          </p:cNvPr>
          <p:cNvSpPr>
            <a:spLocks noGrp="1" noRot="1" noChangeAspect="1"/>
          </p:cNvSpPr>
          <p:nvPr>
            <p:ph type="sldImg"/>
          </p:nvPr>
        </p:nvSpPr>
        <p:spPr>
          <a:xfrm>
            <a:off x="777875" y="252413"/>
            <a:ext cx="5759450" cy="3240087"/>
          </a:xfrm>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115956498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294599719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44684128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82629498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405386165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01954070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413676146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86165904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49308434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94869048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291381778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7640177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75360507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2766879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213966779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391718079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818286"/>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90304722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4621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696105083"/>
      </p:ext>
    </p:extLst>
  </p:cSld>
  <p:clrMap bg1="lt1" tx1="dk1" bg2="lt2" tx2="dk2" accent1="accent1" accent2="accent2" accent3="accent3" accent4="accent4" accent5="accent5" accent6="accent6" hlink="hlink" folHlink="folHlink"/>
  <p:sldLayoutIdLst>
    <p:sldLayoutId id="2147484099" r:id="rId1"/>
    <p:sldLayoutId id="2147484100" r:id="rId2"/>
    <p:sldLayoutId id="2147484101" r:id="rId3"/>
    <p:sldLayoutId id="2147484102" r:id="rId4"/>
    <p:sldLayoutId id="2147484103" r:id="rId5"/>
    <p:sldLayoutId id="2147484104" r:id="rId6"/>
    <p:sldLayoutId id="2147484105" r:id="rId7"/>
    <p:sldLayoutId id="2147484106" r:id="rId8"/>
    <p:sldLayoutId id="2147484107" r:id="rId9"/>
    <p:sldLayoutId id="2147484108" r:id="rId10"/>
    <p:sldLayoutId id="2147484109" r:id="rId11"/>
    <p:sldLayoutId id="2147484110" r:id="rId12"/>
    <p:sldLayoutId id="2147484111" r:id="rId13"/>
    <p:sldLayoutId id="2147484112" r:id="rId14"/>
    <p:sldLayoutId id="2147484113" r:id="rId15"/>
    <p:sldLayoutId id="2147484114" r:id="rId16"/>
    <p:sldLayoutId id="2147484115" r:id="rId17"/>
    <p:sldLayoutId id="2147484116" r:id="rId18"/>
    <p:sldLayoutId id="2147484117"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7" orient="horz" pos="2160" userDrawn="1">
          <p15:clr>
            <a:srgbClr val="F26B43"/>
          </p15:clr>
        </p15:guide>
        <p15:guide id="8"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children-working-in-class-while-being-supervised-by-their-teacher-gm480180290-68857913?searchscope=image%2Cfilm"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7.xml"/><Relationship Id="rId1" Type="http://schemas.openxmlformats.org/officeDocument/2006/relationships/video" Target="https://www.youtube.com/embed/Fn4NOk39sWk?feature=oembed" TargetMode="External"/><Relationship Id="rId5" Type="http://schemas.openxmlformats.org/officeDocument/2006/relationships/hyperlink" Target="https://www.edresearch.edu.au/guides-resources/videos/non-verbal-correction-classroom-management-skill" TargetMode="Externa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1010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8EC89-C663-9E93-CEDB-01388E43C789}"/>
              </a:ext>
            </a:extLst>
          </p:cNvPr>
          <p:cNvSpPr>
            <a:spLocks noGrp="1"/>
          </p:cNvSpPr>
          <p:nvPr>
            <p:ph type="title"/>
          </p:nvPr>
        </p:nvSpPr>
        <p:spPr>
          <a:xfrm>
            <a:off x="613228" y="479195"/>
            <a:ext cx="9971383" cy="2120068"/>
          </a:xfrm>
        </p:spPr>
        <p:txBody>
          <a:bodyPr wrap="square">
            <a:spAutoFit/>
          </a:bodyPr>
          <a:lstStyle/>
          <a:p>
            <a:pPr>
              <a:lnSpc>
                <a:spcPct val="120000"/>
              </a:lnSpc>
            </a:pPr>
            <a:r>
              <a:rPr lang="en-AU" sz="2800" noProof="0">
                <a:solidFill>
                  <a:schemeClr val="bg1"/>
                </a:solidFill>
                <a:latin typeface="+mj-lt"/>
                <a:ea typeface="Lato Bold"/>
                <a:cs typeface="Lato Bold"/>
              </a:rPr>
              <a:t>Before using this slide deck, please read AERO's practice resource, </a:t>
            </a:r>
            <a:r>
              <a:rPr lang="en-AU" sz="2800" b="1" u="sng" noProof="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A </a:t>
            </a:r>
            <a:r>
              <a:rPr lang="en-AU" b="1" u="sng" noProof="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Whole-School</a:t>
            </a:r>
            <a:r>
              <a:rPr lang="en-AU" sz="2800" b="1" u="sng" noProof="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 Approach to Classroom Management: Facilitation Guide</a:t>
            </a:r>
            <a:r>
              <a:rPr lang="en-AU" sz="2800" noProof="0">
                <a:solidFill>
                  <a:schemeClr val="bg1"/>
                </a:solidFill>
                <a:latin typeface="+mj-lt"/>
                <a:ea typeface="Lato Bold"/>
                <a:cs typeface="Lato Bold"/>
              </a:rPr>
              <a:t>, and follow the instructions for preparing this slide deck.</a:t>
            </a:r>
            <a:endParaRPr lang="en-AU" noProof="0">
              <a:solidFill>
                <a:schemeClr val="bg1"/>
              </a:solidFill>
              <a:ea typeface="Lato Bold"/>
              <a:cs typeface="Lato Bold"/>
            </a:endParaRPr>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BA5D96E-11DA-6062-CC46-B0EFC30BA435}"/>
              </a:ext>
            </a:extLst>
          </p:cNvPr>
          <p:cNvSpPr>
            <a:spLocks noGrp="1"/>
          </p:cNvSpPr>
          <p:nvPr>
            <p:ph type="title"/>
          </p:nvPr>
        </p:nvSpPr>
        <p:spPr>
          <a:xfrm>
            <a:off x="635000" y="620713"/>
            <a:ext cx="10515600" cy="5562373"/>
          </a:xfrm>
        </p:spPr>
        <p:txBody>
          <a:bodyPr>
            <a:normAutofit/>
          </a:bodyPr>
          <a:lstStyle/>
          <a:p>
            <a:r>
              <a:rPr lang="en-AU" noProof="0">
                <a:latin typeface="Montserrat"/>
              </a:rPr>
              <a:t>Non-verbal correction: </a:t>
            </a:r>
            <a:br>
              <a:rPr lang="en-AU" noProof="0"/>
            </a:br>
            <a:r>
              <a:rPr lang="en-AU" noProof="0">
                <a:latin typeface="Montserrat"/>
              </a:rPr>
              <a:t>Developing practice</a:t>
            </a:r>
            <a:endParaRPr lang="en-AU" noProof="0"/>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10AD9-CA20-EA3D-4F24-2EB32F46C0E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01504A2-4855-A858-CCDB-97A69DEC040C}"/>
              </a:ext>
            </a:extLst>
          </p:cNvPr>
          <p:cNvSpPr>
            <a:spLocks noGrp="1"/>
          </p:cNvSpPr>
          <p:nvPr>
            <p:ph type="title"/>
          </p:nvPr>
        </p:nvSpPr>
        <p:spPr/>
        <p:txBody>
          <a:bodyPr/>
          <a:lstStyle/>
          <a:p>
            <a:r>
              <a:rPr lang="en-AU" spc="0" noProof="0"/>
              <a:t>Acknowledgement of Country</a:t>
            </a:r>
          </a:p>
        </p:txBody>
      </p:sp>
      <p:sp>
        <p:nvSpPr>
          <p:cNvPr id="2" name="Text Placeholder 1">
            <a:extLst>
              <a:ext uri="{FF2B5EF4-FFF2-40B4-BE49-F238E27FC236}">
                <a16:creationId xmlns:a16="http://schemas.microsoft.com/office/drawing/2014/main" id="{72B20A19-908E-B1C9-6406-DCAD43D050AA}"/>
              </a:ext>
            </a:extLst>
          </p:cNvPr>
          <p:cNvSpPr>
            <a:spLocks noGrp="1"/>
          </p:cNvSpPr>
          <p:nvPr>
            <p:ph type="body" sz="quarter" idx="14"/>
          </p:nvPr>
        </p:nvSpPr>
        <p:spPr/>
        <p:txBody>
          <a:bodyPr/>
          <a:lstStyle/>
          <a:p>
            <a:endParaRPr lang="en-AU" noProof="0"/>
          </a:p>
        </p:txBody>
      </p:sp>
    </p:spTree>
    <p:extLst>
      <p:ext uri="{BB962C8B-B14F-4D97-AF65-F5344CB8AC3E}">
        <p14:creationId xmlns:p14="http://schemas.microsoft.com/office/powerpoint/2010/main" val="360234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144F10-61BC-E51A-83ED-8AD9A5A825C0}"/>
              </a:ext>
              <a:ext uri="{C183D7F6-B498-43B3-948B-1728B52AA6E4}">
                <adec:decorative xmlns:adec="http://schemas.microsoft.com/office/drawing/2017/decorative" val="1"/>
              </a:ext>
            </a:extLst>
          </p:cNvPr>
          <p:cNvPicPr>
            <a:picLocks noChangeAspect="1"/>
          </p:cNvPicPr>
          <p:nvPr/>
        </p:nvPicPr>
        <p:blipFill>
          <a:blip r:embed="rId3"/>
          <a:srcRect l="20994" r="20994"/>
          <a:stretch/>
        </p:blipFill>
        <p:spPr>
          <a:xfrm>
            <a:off x="6224263" y="0"/>
            <a:ext cx="5967737" cy="6857999"/>
          </a:xfrm>
          <a:prstGeom prst="rect">
            <a:avLst/>
          </a:prstGeom>
        </p:spPr>
      </p:pic>
      <p:sp>
        <p:nvSpPr>
          <p:cNvPr id="4" name="Title 3">
            <a:extLst>
              <a:ext uri="{FF2B5EF4-FFF2-40B4-BE49-F238E27FC236}">
                <a16:creationId xmlns:a16="http://schemas.microsoft.com/office/drawing/2014/main" id="{C611CF1F-2833-796E-31B4-16FFEB31219A}"/>
              </a:ext>
            </a:extLst>
          </p:cNvPr>
          <p:cNvSpPr>
            <a:spLocks noGrp="1"/>
          </p:cNvSpPr>
          <p:nvPr>
            <p:ph type="title"/>
          </p:nvPr>
        </p:nvSpPr>
        <p:spPr>
          <a:xfrm>
            <a:off x="631595" y="856476"/>
            <a:ext cx="4893306" cy="760567"/>
          </a:xfrm>
        </p:spPr>
        <p:txBody>
          <a:bodyPr/>
          <a:lstStyle/>
          <a:p>
            <a:r>
              <a:rPr lang="en-AU" noProof="0"/>
              <a:t>Purpose of this session</a:t>
            </a:r>
          </a:p>
        </p:txBody>
      </p:sp>
      <p:sp>
        <p:nvSpPr>
          <p:cNvPr id="12" name="Text Placeholder 11">
            <a:extLst>
              <a:ext uri="{FF2B5EF4-FFF2-40B4-BE49-F238E27FC236}">
                <a16:creationId xmlns:a16="http://schemas.microsoft.com/office/drawing/2014/main" id="{E68F980E-0869-2DDB-A28A-1F73591563B9}"/>
              </a:ext>
            </a:extLst>
          </p:cNvPr>
          <p:cNvSpPr>
            <a:spLocks noGrp="1"/>
          </p:cNvSpPr>
          <p:nvPr>
            <p:ph type="body" sz="quarter" idx="12"/>
          </p:nvPr>
        </p:nvSpPr>
        <p:spPr/>
        <p:txBody>
          <a:bodyPr/>
          <a:lstStyle/>
          <a:p>
            <a:r>
              <a:rPr lang="en-AU" noProof="0"/>
              <a:t>To develop your understanding and use of non-verbal correction.</a:t>
            </a:r>
          </a:p>
        </p:txBody>
      </p:sp>
      <p:sp>
        <p:nvSpPr>
          <p:cNvPr id="13" name="Text Placeholder 12">
            <a:extLst>
              <a:ext uri="{FF2B5EF4-FFF2-40B4-BE49-F238E27FC236}">
                <a16:creationId xmlns:a16="http://schemas.microsoft.com/office/drawing/2014/main" id="{404CB238-6770-664A-B165-EFF1E26C5BED}"/>
              </a:ext>
              <a:ext uri="{C183D7F6-B498-43B3-948B-1728B52AA6E4}">
                <adec:decorative xmlns:adec="http://schemas.microsoft.com/office/drawing/2017/decorative" val="1"/>
              </a:ext>
            </a:extLst>
          </p:cNvPr>
          <p:cNvSpPr>
            <a:spLocks noGrp="1"/>
          </p:cNvSpPr>
          <p:nvPr>
            <p:ph type="body" sz="quarter" idx="13"/>
          </p:nvPr>
        </p:nvSpPr>
        <p:spPr/>
        <p:txBody>
          <a:bodyPr/>
          <a:lstStyle/>
          <a:p>
            <a:r>
              <a:rPr lang="en-AU" noProof="0">
                <a:hlinkClick r:id="rId4">
                  <a:extLst>
                    <a:ext uri="{A12FA001-AC4F-418D-AE19-62706E023703}">
                      <ahyp:hlinkClr xmlns:ahyp="http://schemas.microsoft.com/office/drawing/2018/hyperlinkcolor" val="tx"/>
                    </a:ext>
                  </a:extLst>
                </a:hlinkClick>
              </a:rPr>
              <a:t>Image credit: iStock.com/</a:t>
            </a:r>
            <a:r>
              <a:rPr lang="en-AU" noProof="0" err="1">
                <a:hlinkClick r:id="rId4">
                  <a:extLst>
                    <a:ext uri="{A12FA001-AC4F-418D-AE19-62706E023703}">
                      <ahyp:hlinkClr xmlns:ahyp="http://schemas.microsoft.com/office/drawing/2018/hyperlinkcolor" val="tx"/>
                    </a:ext>
                  </a:extLst>
                </a:hlinkClick>
              </a:rPr>
              <a:t>davidf</a:t>
            </a:r>
            <a:endParaRPr lang="en-AU" noProof="0"/>
          </a:p>
        </p:txBody>
      </p:sp>
    </p:spTree>
    <p:extLst>
      <p:ext uri="{BB962C8B-B14F-4D97-AF65-F5344CB8AC3E}">
        <p14:creationId xmlns:p14="http://schemas.microsoft.com/office/powerpoint/2010/main" val="4082568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5555C60-B8E4-B5D5-9BBB-23C60709562A}"/>
              </a:ext>
            </a:extLst>
          </p:cNvPr>
          <p:cNvSpPr>
            <a:spLocks noGrp="1"/>
          </p:cNvSpPr>
          <p:nvPr>
            <p:ph type="title"/>
          </p:nvPr>
        </p:nvSpPr>
        <p:spPr/>
        <p:txBody>
          <a:bodyPr>
            <a:normAutofit/>
          </a:bodyPr>
          <a:lstStyle/>
          <a:p>
            <a:r>
              <a:rPr lang="en-AU" noProof="0"/>
              <a:t>Australian Professional Standards for Teachers</a:t>
            </a:r>
          </a:p>
        </p:txBody>
      </p:sp>
      <p:sp>
        <p:nvSpPr>
          <p:cNvPr id="2" name="Text Placeholder 1">
            <a:extLst>
              <a:ext uri="{FF2B5EF4-FFF2-40B4-BE49-F238E27FC236}">
                <a16:creationId xmlns:a16="http://schemas.microsoft.com/office/drawing/2014/main" id="{52A9288D-5F21-956B-803F-7226875ADF4E}"/>
              </a:ext>
            </a:extLst>
          </p:cNvPr>
          <p:cNvSpPr>
            <a:spLocks noGrp="1"/>
          </p:cNvSpPr>
          <p:nvPr>
            <p:ph type="body" sz="quarter" idx="10"/>
          </p:nvPr>
        </p:nvSpPr>
        <p:spPr>
          <a:xfrm>
            <a:off x="631825" y="1449388"/>
            <a:ext cx="10922000" cy="4772332"/>
          </a:xfrm>
        </p:spPr>
        <p:txBody>
          <a:bodyPr/>
          <a:lstStyle/>
          <a:p>
            <a:r>
              <a:rPr lang="en-AU" noProof="0"/>
              <a:t>This professional learning aligns with the following focus areas:</a:t>
            </a:r>
          </a:p>
          <a:p>
            <a:pPr lvl="2"/>
            <a:r>
              <a:rPr lang="en-AU" noProof="0"/>
              <a:t>Create and maintain supportive and safe learning environments (APST 4)</a:t>
            </a:r>
          </a:p>
          <a:p>
            <a:pPr lvl="3"/>
            <a:r>
              <a:rPr lang="en-AU" noProof="0"/>
              <a:t>support student participation (APST 4.1)</a:t>
            </a:r>
          </a:p>
          <a:p>
            <a:pPr lvl="3"/>
            <a:r>
              <a:rPr lang="en-AU" noProof="0"/>
              <a:t>manage classroom activities (APST 4.2)</a:t>
            </a:r>
          </a:p>
          <a:p>
            <a:pPr lvl="3"/>
            <a:r>
              <a:rPr lang="en-AU" noProof="0"/>
              <a:t>manage challenging behaviour (APST 4.3)</a:t>
            </a:r>
          </a:p>
          <a:p>
            <a:pPr lvl="3"/>
            <a:r>
              <a:rPr lang="en-AU" noProof="0"/>
              <a:t>maintain student safety (APST 4.4)</a:t>
            </a:r>
          </a:p>
          <a:p>
            <a:pPr lvl="2"/>
            <a:r>
              <a:rPr lang="en-AU" noProof="0"/>
              <a:t>Engage in professional learning (APST 6)</a:t>
            </a:r>
          </a:p>
          <a:p>
            <a:pPr lvl="3"/>
            <a:r>
              <a:rPr lang="en-AU" noProof="0"/>
              <a:t>engage in professional learning and improve practice (APST 6.2)</a:t>
            </a:r>
          </a:p>
          <a:p>
            <a:pPr lvl="3"/>
            <a:r>
              <a:rPr lang="en-AU" noProof="0"/>
              <a:t>engage with colleagues and improve practice (APST 6.3)</a:t>
            </a:r>
          </a:p>
        </p:txBody>
      </p:sp>
    </p:spTree>
    <p:extLst>
      <p:ext uri="{BB962C8B-B14F-4D97-AF65-F5344CB8AC3E}">
        <p14:creationId xmlns:p14="http://schemas.microsoft.com/office/powerpoint/2010/main" val="1592179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96964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CDAB7-82BA-B16A-9A4C-A04A7D3FD25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8F750F6-9291-E173-4B5F-63E8DC851431}"/>
              </a:ext>
            </a:extLst>
          </p:cNvPr>
          <p:cNvSpPr>
            <a:spLocks noGrp="1"/>
          </p:cNvSpPr>
          <p:nvPr>
            <p:ph type="title"/>
          </p:nvPr>
        </p:nvSpPr>
        <p:spPr>
          <a:xfrm>
            <a:off x="631595" y="403210"/>
            <a:ext cx="10922000" cy="760567"/>
          </a:xfrm>
        </p:spPr>
        <p:txBody>
          <a:bodyPr>
            <a:normAutofit/>
          </a:bodyPr>
          <a:lstStyle/>
          <a:p>
            <a:r>
              <a:rPr lang="en-AU" noProof="0">
                <a:latin typeface="Montserrat"/>
              </a:rPr>
              <a:t>Developing practice and skills</a:t>
            </a:r>
          </a:p>
        </p:txBody>
      </p:sp>
      <p:sp>
        <p:nvSpPr>
          <p:cNvPr id="14" name="Text Placeholder 13">
            <a:extLst>
              <a:ext uri="{FF2B5EF4-FFF2-40B4-BE49-F238E27FC236}">
                <a16:creationId xmlns:a16="http://schemas.microsoft.com/office/drawing/2014/main" id="{2B2D8341-AC2F-4357-948F-B7221C7F5375}"/>
              </a:ext>
            </a:extLst>
          </p:cNvPr>
          <p:cNvSpPr>
            <a:spLocks noGrp="1"/>
          </p:cNvSpPr>
          <p:nvPr>
            <p:ph type="body" sz="quarter" idx="10"/>
          </p:nvPr>
        </p:nvSpPr>
        <p:spPr/>
        <p:txBody>
          <a:bodyPr/>
          <a:lstStyle/>
          <a:p>
            <a:pPr lvl="1"/>
            <a:r>
              <a:rPr lang="en-AU" noProof="0"/>
              <a:t>Build knowledge</a:t>
            </a:r>
          </a:p>
          <a:p>
            <a:r>
              <a:rPr lang="en-AU" noProof="0"/>
              <a:t>of effective use of the practice or skill</a:t>
            </a:r>
          </a:p>
        </p:txBody>
      </p:sp>
      <p:sp>
        <p:nvSpPr>
          <p:cNvPr id="15" name="Text Placeholder 14">
            <a:extLst>
              <a:ext uri="{FF2B5EF4-FFF2-40B4-BE49-F238E27FC236}">
                <a16:creationId xmlns:a16="http://schemas.microsoft.com/office/drawing/2014/main" id="{B37D3030-6ABE-B9A7-0A8A-9FC27D43415C}"/>
              </a:ext>
            </a:extLst>
          </p:cNvPr>
          <p:cNvSpPr>
            <a:spLocks noGrp="1"/>
          </p:cNvSpPr>
          <p:nvPr>
            <p:ph type="body" sz="quarter" idx="11"/>
          </p:nvPr>
        </p:nvSpPr>
        <p:spPr/>
        <p:txBody>
          <a:bodyPr/>
          <a:lstStyle/>
          <a:p>
            <a:pPr lvl="1"/>
            <a:r>
              <a:rPr lang="en-AU" noProof="0"/>
              <a:t>Rehearse</a:t>
            </a:r>
          </a:p>
          <a:p>
            <a:r>
              <a:rPr lang="en-AU" noProof="0"/>
              <a:t>without </a:t>
            </a:r>
            <a:br>
              <a:rPr lang="en-AU" noProof="0"/>
            </a:br>
            <a:r>
              <a:rPr lang="en-AU" noProof="0"/>
              <a:t>students </a:t>
            </a:r>
            <a:br>
              <a:rPr lang="en-AU" noProof="0"/>
            </a:br>
            <a:r>
              <a:rPr lang="en-AU" noProof="0"/>
              <a:t>present</a:t>
            </a:r>
          </a:p>
        </p:txBody>
      </p:sp>
      <p:sp>
        <p:nvSpPr>
          <p:cNvPr id="16" name="Text Placeholder 15">
            <a:extLst>
              <a:ext uri="{FF2B5EF4-FFF2-40B4-BE49-F238E27FC236}">
                <a16:creationId xmlns:a16="http://schemas.microsoft.com/office/drawing/2014/main" id="{07413EA6-C792-8B5D-977C-C26073C5858E}"/>
              </a:ext>
            </a:extLst>
          </p:cNvPr>
          <p:cNvSpPr>
            <a:spLocks noGrp="1"/>
          </p:cNvSpPr>
          <p:nvPr>
            <p:ph type="body" sz="quarter" idx="12"/>
          </p:nvPr>
        </p:nvSpPr>
        <p:spPr/>
        <p:txBody>
          <a:bodyPr/>
          <a:lstStyle/>
          <a:p>
            <a:pPr lvl="1"/>
            <a:r>
              <a:rPr lang="en-AU" noProof="0"/>
              <a:t>Practise</a:t>
            </a:r>
          </a:p>
          <a:p>
            <a:r>
              <a:rPr lang="en-AU" noProof="0"/>
              <a:t>with students during classes</a:t>
            </a:r>
          </a:p>
        </p:txBody>
      </p:sp>
      <p:sp>
        <p:nvSpPr>
          <p:cNvPr id="17" name="Text Placeholder 16">
            <a:extLst>
              <a:ext uri="{FF2B5EF4-FFF2-40B4-BE49-F238E27FC236}">
                <a16:creationId xmlns:a16="http://schemas.microsoft.com/office/drawing/2014/main" id="{77320227-1A74-F6FE-ECA6-B4666F118AC6}"/>
              </a:ext>
            </a:extLst>
          </p:cNvPr>
          <p:cNvSpPr>
            <a:spLocks noGrp="1"/>
          </p:cNvSpPr>
          <p:nvPr>
            <p:ph type="body" sz="quarter" idx="13"/>
          </p:nvPr>
        </p:nvSpPr>
        <p:spPr/>
        <p:txBody>
          <a:bodyPr/>
          <a:lstStyle/>
          <a:p>
            <a:pPr lvl="1"/>
            <a:r>
              <a:rPr lang="en-AU" noProof="0"/>
              <a:t>Seek feedback</a:t>
            </a:r>
          </a:p>
          <a:p>
            <a:r>
              <a:rPr lang="en-AU" noProof="0"/>
              <a:t>from a mentor </a:t>
            </a:r>
            <a:br>
              <a:rPr lang="en-AU" noProof="0"/>
            </a:br>
            <a:r>
              <a:rPr lang="en-AU" noProof="0"/>
              <a:t>or colleague</a:t>
            </a:r>
          </a:p>
        </p:txBody>
      </p:sp>
      <p:sp>
        <p:nvSpPr>
          <p:cNvPr id="18" name="Text Placeholder 17">
            <a:extLst>
              <a:ext uri="{FF2B5EF4-FFF2-40B4-BE49-F238E27FC236}">
                <a16:creationId xmlns:a16="http://schemas.microsoft.com/office/drawing/2014/main" id="{A8D6A8E3-E813-CDC1-45D0-74CD6EFEE320}"/>
              </a:ext>
            </a:extLst>
          </p:cNvPr>
          <p:cNvSpPr>
            <a:spLocks noGrp="1"/>
          </p:cNvSpPr>
          <p:nvPr>
            <p:ph type="body" sz="quarter" idx="14"/>
          </p:nvPr>
        </p:nvSpPr>
        <p:spPr/>
        <p:txBody>
          <a:bodyPr/>
          <a:lstStyle/>
          <a:p>
            <a:pPr lvl="1"/>
            <a:r>
              <a:rPr lang="en-AU" noProof="0"/>
              <a:t>Reflect</a:t>
            </a:r>
          </a:p>
          <a:p>
            <a:r>
              <a:rPr lang="en-AU" noProof="0"/>
              <a:t>to identify </a:t>
            </a:r>
            <a:br>
              <a:rPr lang="en-AU" noProof="0"/>
            </a:br>
            <a:r>
              <a:rPr lang="en-AU" noProof="0"/>
              <a:t>strengths </a:t>
            </a:r>
            <a:br>
              <a:rPr lang="en-AU" noProof="0"/>
            </a:br>
            <a:r>
              <a:rPr lang="en-AU" noProof="0"/>
              <a:t>and areas for refinement</a:t>
            </a:r>
          </a:p>
        </p:txBody>
      </p:sp>
    </p:spTree>
    <p:extLst>
      <p:ext uri="{BB962C8B-B14F-4D97-AF65-F5344CB8AC3E}">
        <p14:creationId xmlns:p14="http://schemas.microsoft.com/office/powerpoint/2010/main" val="476879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0BA9CFD-B8A1-F2C0-5297-8EF19E106363}"/>
              </a:ext>
            </a:extLst>
          </p:cNvPr>
          <p:cNvSpPr>
            <a:spLocks noGrp="1"/>
          </p:cNvSpPr>
          <p:nvPr>
            <p:ph type="title"/>
          </p:nvPr>
        </p:nvSpPr>
        <p:spPr/>
        <p:txBody>
          <a:bodyPr>
            <a:normAutofit/>
          </a:bodyPr>
          <a:lstStyle/>
          <a:p>
            <a:r>
              <a:rPr lang="en-AU" noProof="0"/>
              <a:t>Non-verbal correction</a:t>
            </a:r>
          </a:p>
        </p:txBody>
      </p:sp>
      <p:sp>
        <p:nvSpPr>
          <p:cNvPr id="2" name="Text Placeholder 1">
            <a:extLst>
              <a:ext uri="{FF2B5EF4-FFF2-40B4-BE49-F238E27FC236}">
                <a16:creationId xmlns:a16="http://schemas.microsoft.com/office/drawing/2014/main" id="{45A041C4-509E-0084-CC9A-C0714498CCF1}"/>
              </a:ext>
            </a:extLst>
          </p:cNvPr>
          <p:cNvSpPr>
            <a:spLocks noGrp="1"/>
          </p:cNvSpPr>
          <p:nvPr>
            <p:ph type="body" sz="quarter" idx="10"/>
          </p:nvPr>
        </p:nvSpPr>
        <p:spPr>
          <a:xfrm>
            <a:off x="631825" y="1345043"/>
            <a:ext cx="6048375" cy="1768433"/>
          </a:xfrm>
        </p:spPr>
        <p:txBody>
          <a:bodyPr>
            <a:spAutoFit/>
          </a:bodyPr>
          <a:lstStyle/>
          <a:p>
            <a:pPr lvl="1">
              <a:spcAft>
                <a:spcPts val="0"/>
              </a:spcAft>
            </a:pPr>
            <a:r>
              <a:rPr lang="en-AU" noProof="0"/>
              <a:t>What it is</a:t>
            </a:r>
          </a:p>
          <a:p>
            <a:r>
              <a:rPr lang="en-AU" noProof="0"/>
              <a:t>A clear, visible corrective gesture or action that acts as a behavioural prompt without the use of words.</a:t>
            </a:r>
          </a:p>
        </p:txBody>
      </p:sp>
      <p:sp>
        <p:nvSpPr>
          <p:cNvPr id="5" name="Text Placeholder 1">
            <a:extLst>
              <a:ext uri="{FF2B5EF4-FFF2-40B4-BE49-F238E27FC236}">
                <a16:creationId xmlns:a16="http://schemas.microsoft.com/office/drawing/2014/main" id="{59B4B0C1-525E-45D4-E413-4637CCE5914C}"/>
              </a:ext>
            </a:extLst>
          </p:cNvPr>
          <p:cNvSpPr txBox="1">
            <a:spLocks/>
          </p:cNvSpPr>
          <p:nvPr/>
        </p:nvSpPr>
        <p:spPr>
          <a:xfrm>
            <a:off x="631825" y="3266167"/>
            <a:ext cx="6048375" cy="3199594"/>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spcAft>
                <a:spcPts val="0"/>
              </a:spcAft>
            </a:pPr>
            <a:r>
              <a:rPr lang="en-AU" noProof="0"/>
              <a:t>Why we use it</a:t>
            </a:r>
          </a:p>
          <a:p>
            <a:r>
              <a:rPr lang="en-AU" noProof="0"/>
              <a:t>To intentionally:</a:t>
            </a:r>
          </a:p>
          <a:p>
            <a:pPr lvl="2">
              <a:spcAft>
                <a:spcPts val="600"/>
              </a:spcAft>
            </a:pPr>
            <a:r>
              <a:rPr lang="en-AU" noProof="0"/>
              <a:t>prompt expected behaviours</a:t>
            </a:r>
          </a:p>
          <a:p>
            <a:pPr lvl="2">
              <a:spcAft>
                <a:spcPts val="600"/>
              </a:spcAft>
            </a:pPr>
            <a:r>
              <a:rPr lang="en-AU" noProof="0"/>
              <a:t>discreetly correct behaviour</a:t>
            </a:r>
          </a:p>
          <a:p>
            <a:pPr lvl="2">
              <a:spcAft>
                <a:spcPts val="600"/>
              </a:spcAft>
            </a:pPr>
            <a:r>
              <a:rPr lang="en-AU" noProof="0"/>
              <a:t>maintain the flow of the lesson</a:t>
            </a:r>
          </a:p>
          <a:p>
            <a:pPr lvl="2">
              <a:spcAft>
                <a:spcPts val="600"/>
              </a:spcAft>
            </a:pPr>
            <a:r>
              <a:rPr lang="en-AU" noProof="0"/>
              <a:t>support all students to focus on learning.</a:t>
            </a:r>
          </a:p>
        </p:txBody>
      </p:sp>
      <p:sp>
        <p:nvSpPr>
          <p:cNvPr id="8" name="Rectangle: Top Corners One Rounded and One Snipped 7">
            <a:extLst>
              <a:ext uri="{FF2B5EF4-FFF2-40B4-BE49-F238E27FC236}">
                <a16:creationId xmlns:a16="http://schemas.microsoft.com/office/drawing/2014/main" id="{BCE1F5CB-D68B-1DDA-618D-D10A62F489A6}"/>
              </a:ext>
              <a:ext uri="{C183D7F6-B498-43B3-948B-1728B52AA6E4}">
                <adec:decorative xmlns:adec="http://schemas.microsoft.com/office/drawing/2017/decorative" val="1"/>
              </a:ext>
            </a:extLst>
          </p:cNvPr>
          <p:cNvSpPr/>
          <p:nvPr/>
        </p:nvSpPr>
        <p:spPr>
          <a:xfrm>
            <a:off x="7188200" y="812800"/>
            <a:ext cx="5003800" cy="6045201"/>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noProof="0"/>
          </a:p>
          <a:p>
            <a:endParaRPr lang="en-AU" sz="2400" noProof="0"/>
          </a:p>
          <a:p>
            <a:pPr algn="ctr"/>
            <a:endParaRPr lang="en-AU" sz="2400" noProof="0"/>
          </a:p>
        </p:txBody>
      </p:sp>
      <p:pic>
        <p:nvPicPr>
          <p:cNvPr id="10" name="Content Placeholder 31">
            <a:extLst>
              <a:ext uri="{FF2B5EF4-FFF2-40B4-BE49-F238E27FC236}">
                <a16:creationId xmlns:a16="http://schemas.microsoft.com/office/drawing/2014/main" id="{A71BE255-3DF4-842E-5040-9AE9FF220CDE}"/>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
        <p:nvSpPr>
          <p:cNvPr id="12" name="Text Placeholder 1">
            <a:extLst>
              <a:ext uri="{FF2B5EF4-FFF2-40B4-BE49-F238E27FC236}">
                <a16:creationId xmlns:a16="http://schemas.microsoft.com/office/drawing/2014/main" id="{15D07BE5-89DC-41D5-896F-E3719D0625E5}"/>
              </a:ext>
            </a:extLst>
          </p:cNvPr>
          <p:cNvSpPr txBox="1">
            <a:spLocks/>
          </p:cNvSpPr>
          <p:nvPr/>
        </p:nvSpPr>
        <p:spPr>
          <a:xfrm>
            <a:off x="7740650" y="1449387"/>
            <a:ext cx="3898900" cy="3633559"/>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solidFill>
                  <a:schemeClr val="bg1"/>
                </a:solidFill>
              </a:rPr>
              <a:t>How do you currently use non-verbal correction in your classroom?</a:t>
            </a:r>
          </a:p>
          <a:p>
            <a:endParaRPr lang="en-US">
              <a:solidFill>
                <a:schemeClr val="bg1"/>
              </a:solidFill>
            </a:endParaRPr>
          </a:p>
          <a:p>
            <a:r>
              <a:rPr lang="en-US">
                <a:solidFill>
                  <a:schemeClr val="bg1"/>
                </a:solidFill>
              </a:rPr>
              <a:t>How and when might you use more non-verbal correction to support students?</a:t>
            </a:r>
          </a:p>
        </p:txBody>
      </p:sp>
    </p:spTree>
    <p:extLst>
      <p:ext uri="{BB962C8B-B14F-4D97-AF65-F5344CB8AC3E}">
        <p14:creationId xmlns:p14="http://schemas.microsoft.com/office/powerpoint/2010/main" val="135913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5" grpId="0"/>
      <p:bldP spid="8" grpId="0" animBg="1"/>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5" name="Online Media 4" title="Non-verbal behaviour corrections: Classroom management skill">
            <a:hlinkClick r:id="" action="ppaction://media"/>
            <a:extLst>
              <a:ext uri="{FF2B5EF4-FFF2-40B4-BE49-F238E27FC236}">
                <a16:creationId xmlns:a16="http://schemas.microsoft.com/office/drawing/2014/main" id="{A8CBB7F9-B19A-13AD-02AA-01FE1FEAABA2}"/>
              </a:ext>
            </a:extLst>
          </p:cNvPr>
          <p:cNvPicPr>
            <a:picLocks noRot="1" noChangeAspect="1"/>
          </p:cNvPicPr>
          <p:nvPr>
            <a:videoFile r:link="rId1"/>
          </p:nvPr>
        </p:nvPicPr>
        <p:blipFill>
          <a:blip r:embed="rId4"/>
          <a:stretch>
            <a:fillRect/>
          </a:stretch>
        </p:blipFill>
        <p:spPr>
          <a:xfrm>
            <a:off x="418831" y="0"/>
            <a:ext cx="11354338" cy="6415201"/>
          </a:xfrm>
          <a:prstGeom prst="rect">
            <a:avLst/>
          </a:prstGeom>
        </p:spPr>
      </p:pic>
      <p:sp>
        <p:nvSpPr>
          <p:cNvPr id="2" name="TextBox 1">
            <a:extLst>
              <a:ext uri="{FF2B5EF4-FFF2-40B4-BE49-F238E27FC236}">
                <a16:creationId xmlns:a16="http://schemas.microsoft.com/office/drawing/2014/main" id="{2620077A-3C87-4932-366B-0D4216CB9340}"/>
              </a:ext>
            </a:extLst>
          </p:cNvPr>
          <p:cNvSpPr txBox="1"/>
          <p:nvPr/>
        </p:nvSpPr>
        <p:spPr>
          <a:xfrm>
            <a:off x="2211074" y="6453301"/>
            <a:ext cx="7769852" cy="307777"/>
          </a:xfrm>
          <a:prstGeom prst="rect">
            <a:avLst/>
          </a:prstGeom>
          <a:noFill/>
        </p:spPr>
        <p:txBody>
          <a:bodyPr wrap="square">
            <a:spAutoFit/>
          </a:bodyPr>
          <a:lstStyle/>
          <a:p>
            <a:pPr algn="ctr"/>
            <a:r>
              <a:rPr lang="en-AU" sz="1400" b="0" i="0" spc="0" baseline="0" noProof="0">
                <a:solidFill>
                  <a:schemeClr val="accent1"/>
                </a:solidFill>
                <a:latin typeface="Montserrat" panose="00000500000000000000" pitchFamily="2" charset="0"/>
                <a:hlinkClick r:id="rId5">
                  <a:extLst>
                    <a:ext uri="{A12FA001-AC4F-418D-AE19-62706E023703}">
                      <ahyp:hlinkClr xmlns:ahyp="http://schemas.microsoft.com/office/drawing/2018/hyperlinkcolor" val="tx"/>
                    </a:ext>
                  </a:extLst>
                </a:hlinkClick>
              </a:rPr>
              <a:t>AERO video example of practice: Non-verbal correction</a:t>
            </a:r>
            <a:endParaRPr lang="en-AU" sz="1400" b="0" i="0" spc="0" baseline="0" noProof="0">
              <a:solidFill>
                <a:schemeClr val="accent1"/>
              </a:solidFill>
              <a:latin typeface="Montserrat" panose="00000500000000000000" pitchFamily="2" charset="0"/>
            </a:endParaRPr>
          </a:p>
        </p:txBody>
      </p:sp>
    </p:spTree>
    <p:extLst>
      <p:ext uri="{BB962C8B-B14F-4D97-AF65-F5344CB8AC3E}">
        <p14:creationId xmlns:p14="http://schemas.microsoft.com/office/powerpoint/2010/main" val="366957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9B178C-1129-1132-451D-A57FB0A26800}"/>
              </a:ext>
            </a:extLst>
          </p:cNvPr>
          <p:cNvSpPr>
            <a:spLocks noGrp="1"/>
          </p:cNvSpPr>
          <p:nvPr>
            <p:ph type="title"/>
          </p:nvPr>
        </p:nvSpPr>
        <p:spPr>
          <a:xfrm>
            <a:off x="7613780" y="377170"/>
            <a:ext cx="5992179" cy="760567"/>
          </a:xfrm>
        </p:spPr>
        <p:txBody>
          <a:bodyPr>
            <a:normAutofit/>
          </a:bodyPr>
          <a:lstStyle/>
          <a:p>
            <a:r>
              <a:rPr lang="en-AU" noProof="0"/>
              <a:t>Reflection</a:t>
            </a:r>
          </a:p>
        </p:txBody>
      </p:sp>
      <p:graphicFrame>
        <p:nvGraphicFramePr>
          <p:cNvPr id="2" name="Table 1">
            <a:extLst>
              <a:ext uri="{FF2B5EF4-FFF2-40B4-BE49-F238E27FC236}">
                <a16:creationId xmlns:a16="http://schemas.microsoft.com/office/drawing/2014/main" id="{EF52D377-CC48-9388-BA4F-22C966D65904}"/>
              </a:ext>
            </a:extLst>
          </p:cNvPr>
          <p:cNvGraphicFramePr>
            <a:graphicFrameLocks noGrp="1"/>
          </p:cNvGraphicFramePr>
          <p:nvPr>
            <p:extLst>
              <p:ext uri="{D42A27DB-BD31-4B8C-83A1-F6EECF244321}">
                <p14:modId xmlns:p14="http://schemas.microsoft.com/office/powerpoint/2010/main" val="1203177341"/>
              </p:ext>
            </p:extLst>
          </p:nvPr>
        </p:nvGraphicFramePr>
        <p:xfrm>
          <a:off x="304195" y="374455"/>
          <a:ext cx="6899038" cy="6070283"/>
        </p:xfrm>
        <a:graphic>
          <a:graphicData uri="http://schemas.openxmlformats.org/drawingml/2006/table">
            <a:tbl>
              <a:tblPr firstRow="1" bandRow="1">
                <a:tableStyleId>{5C22544A-7EE6-4342-B048-85BDC9FD1C3A}</a:tableStyleId>
              </a:tblPr>
              <a:tblGrid>
                <a:gridCol w="1604956">
                  <a:extLst>
                    <a:ext uri="{9D8B030D-6E8A-4147-A177-3AD203B41FA5}">
                      <a16:colId xmlns:a16="http://schemas.microsoft.com/office/drawing/2014/main" val="1382333440"/>
                    </a:ext>
                  </a:extLst>
                </a:gridCol>
                <a:gridCol w="5294082">
                  <a:extLst>
                    <a:ext uri="{9D8B030D-6E8A-4147-A177-3AD203B41FA5}">
                      <a16:colId xmlns:a16="http://schemas.microsoft.com/office/drawing/2014/main" val="2723632812"/>
                    </a:ext>
                  </a:extLst>
                </a:gridCol>
              </a:tblGrid>
              <a:tr h="653419">
                <a:tc>
                  <a:txBody>
                    <a:bodyPr/>
                    <a:lstStyle/>
                    <a:p>
                      <a:pPr marL="88900" indent="0"/>
                      <a:r>
                        <a:rPr lang="en-AU" sz="1600" noProof="0">
                          <a:solidFill>
                            <a:schemeClr val="accent1"/>
                          </a:solidFill>
                          <a:latin typeface="+mn-lt"/>
                        </a:rPr>
                        <a:t>Non-verbal technique</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AU" sz="1600" noProof="0">
                          <a:solidFill>
                            <a:schemeClr val="accent1"/>
                          </a:solidFill>
                          <a:latin typeface="+mn-lt"/>
                        </a:rPr>
                        <a:t>Elements for success</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42500194"/>
                  </a:ext>
                </a:extLst>
              </a:tr>
              <a:tr h="870796">
                <a:tc>
                  <a:txBody>
                    <a:bodyPr/>
                    <a:lstStyle/>
                    <a:p>
                      <a:pPr marL="71755">
                        <a:spcBef>
                          <a:spcPts val="365"/>
                        </a:spcBef>
                        <a:buNone/>
                      </a:pPr>
                      <a:r>
                        <a:rPr lang="en-AU" sz="1600" b="1" spc="-10" noProof="0">
                          <a:solidFill>
                            <a:srgbClr val="010101"/>
                          </a:solidFill>
                          <a:effectLst/>
                          <a:latin typeface="+mn-lt"/>
                          <a:ea typeface="Arial" panose="020B0604020202020204" pitchFamily="34" charset="0"/>
                          <a:cs typeface="Times New Roman" panose="02020603050405020304" pitchFamily="18" charset="0"/>
                        </a:rPr>
                        <a:t>Proximity</a:t>
                      </a:r>
                      <a:endParaRPr lang="en-AU" sz="1600" b="1" noProof="0">
                        <a:solidFill>
                          <a:srgbClr val="010101"/>
                        </a:solidFill>
                        <a:effectLst/>
                        <a:latin typeface="+mn-lt"/>
                        <a:ea typeface="Arial" panose="020B0604020202020204" pitchFamily="34" charset="0"/>
                        <a:cs typeface="Times New Roman" panose="02020603050405020304" pitchFamily="18" charset="0"/>
                      </a:endParaRP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16000" indent="-144000">
                        <a:spcBef>
                          <a:spcPts val="690"/>
                        </a:spcBef>
                        <a:buFont typeface="Arial" panose="020B0604020202020204" pitchFamily="34" charset="0"/>
                        <a:buChar char="•"/>
                      </a:pPr>
                      <a:r>
                        <a:rPr lang="en-AU" sz="1600" noProof="0">
                          <a:solidFill>
                            <a:srgbClr val="010101"/>
                          </a:solidFill>
                          <a:effectLst/>
                          <a:latin typeface="+mn-lt"/>
                          <a:ea typeface="Arial" panose="020B0604020202020204" pitchFamily="34" charset="0"/>
                          <a:cs typeface="Times New Roman" panose="02020603050405020304" pitchFamily="18" charset="0"/>
                        </a:rPr>
                        <a:t>Move</a:t>
                      </a:r>
                      <a:r>
                        <a:rPr lang="en-AU" sz="1600" spc="-70" noProof="0">
                          <a:solidFill>
                            <a:srgbClr val="010101"/>
                          </a:solidFill>
                          <a:effectLst/>
                          <a:latin typeface="+mn-lt"/>
                          <a:ea typeface="Arial" panose="020B0604020202020204" pitchFamily="34" charset="0"/>
                          <a:cs typeface="Times New Roman" panose="02020603050405020304" pitchFamily="18" charset="0"/>
                        </a:rPr>
                        <a:t> </a:t>
                      </a:r>
                      <a:r>
                        <a:rPr lang="en-AU" sz="1600" noProof="0">
                          <a:solidFill>
                            <a:srgbClr val="010101"/>
                          </a:solidFill>
                          <a:effectLst/>
                          <a:latin typeface="+mn-lt"/>
                          <a:ea typeface="Arial" panose="020B0604020202020204" pitchFamily="34" charset="0"/>
                          <a:cs typeface="Times New Roman" panose="02020603050405020304" pitchFamily="18" charset="0"/>
                        </a:rPr>
                        <a:t>near</a:t>
                      </a:r>
                      <a:r>
                        <a:rPr lang="en-AU" sz="1600" spc="-75" noProof="0">
                          <a:solidFill>
                            <a:srgbClr val="010101"/>
                          </a:solidFill>
                          <a:effectLst/>
                          <a:latin typeface="+mn-lt"/>
                          <a:ea typeface="Arial" panose="020B0604020202020204" pitchFamily="34" charset="0"/>
                          <a:cs typeface="Times New Roman" panose="02020603050405020304" pitchFamily="18" charset="0"/>
                        </a:rPr>
                        <a:t> </a:t>
                      </a:r>
                      <a:r>
                        <a:rPr lang="en-AU" sz="1600" noProof="0">
                          <a:solidFill>
                            <a:srgbClr val="010101"/>
                          </a:solidFill>
                          <a:effectLst/>
                          <a:latin typeface="+mn-lt"/>
                          <a:ea typeface="Arial" panose="020B0604020202020204" pitchFamily="34" charset="0"/>
                          <a:cs typeface="Times New Roman" panose="02020603050405020304" pitchFamily="18" charset="0"/>
                        </a:rPr>
                        <a:t>the</a:t>
                      </a:r>
                      <a:r>
                        <a:rPr lang="en-AU" sz="1600" spc="-70" noProof="0">
                          <a:solidFill>
                            <a:srgbClr val="010101"/>
                          </a:solidFill>
                          <a:effectLst/>
                          <a:latin typeface="+mn-lt"/>
                          <a:ea typeface="Arial" panose="020B0604020202020204" pitchFamily="34" charset="0"/>
                          <a:cs typeface="Times New Roman" panose="02020603050405020304" pitchFamily="18" charset="0"/>
                        </a:rPr>
                        <a:t> </a:t>
                      </a:r>
                      <a:r>
                        <a:rPr lang="en-AU" sz="1600" spc="-10" noProof="0">
                          <a:solidFill>
                            <a:srgbClr val="010101"/>
                          </a:solidFill>
                          <a:effectLst/>
                          <a:latin typeface="+mn-lt"/>
                          <a:ea typeface="Arial" panose="020B0604020202020204" pitchFamily="34" charset="0"/>
                          <a:cs typeface="Times New Roman" panose="02020603050405020304" pitchFamily="18" charset="0"/>
                        </a:rPr>
                        <a:t>student.</a:t>
                      </a:r>
                      <a:endParaRPr lang="en-AU" sz="1600" noProof="0">
                        <a:solidFill>
                          <a:srgbClr val="010101"/>
                        </a:solidFill>
                        <a:effectLst/>
                        <a:latin typeface="+mn-lt"/>
                        <a:ea typeface="Arial" panose="020B0604020202020204" pitchFamily="34" charset="0"/>
                        <a:cs typeface="Times New Roman" panose="02020603050405020304" pitchFamily="18" charset="0"/>
                      </a:endParaRPr>
                    </a:p>
                    <a:p>
                      <a:pPr marL="216000" marR="130810" indent="-144000" algn="l" defTabSz="914400" rtl="0" eaLnBrk="1" latinLnBrk="0" hangingPunct="1">
                        <a:lnSpc>
                          <a:spcPct val="110000"/>
                        </a:lnSpc>
                        <a:spcBef>
                          <a:spcPts val="10"/>
                        </a:spcBef>
                        <a:buFont typeface="Arial" panose="020B0604020202020204" pitchFamily="34" charset="0"/>
                        <a:buChar char="•"/>
                      </a:pPr>
                      <a:r>
                        <a:rPr lang="en-AU" sz="1600" spc="-10" noProof="0">
                          <a:solidFill>
                            <a:srgbClr val="010101"/>
                          </a:solidFill>
                          <a:effectLst/>
                          <a:latin typeface="+mn-lt"/>
                          <a:ea typeface="Arial" panose="020B0604020202020204" pitchFamily="34" charset="0"/>
                          <a:cs typeface="Times New Roman" panose="02020603050405020304" pitchFamily="18" charset="0"/>
                        </a:rPr>
                        <a:t>Ensure</a:t>
                      </a:r>
                      <a:r>
                        <a:rPr lang="en-AU" sz="1600" spc="-65" noProof="0">
                          <a:solidFill>
                            <a:srgbClr val="010101"/>
                          </a:solidFill>
                          <a:effectLst/>
                          <a:latin typeface="+mn-lt"/>
                          <a:ea typeface="Arial" panose="020B0604020202020204" pitchFamily="34" charset="0"/>
                          <a:cs typeface="Times New Roman" panose="02020603050405020304" pitchFamily="18" charset="0"/>
                        </a:rPr>
                        <a:t> </a:t>
                      </a:r>
                      <a:r>
                        <a:rPr lang="en-AU" sz="1600" spc="-10" noProof="0">
                          <a:solidFill>
                            <a:srgbClr val="010101"/>
                          </a:solidFill>
                          <a:effectLst/>
                          <a:latin typeface="+mn-lt"/>
                          <a:ea typeface="Arial" panose="020B0604020202020204" pitchFamily="34" charset="0"/>
                          <a:cs typeface="Times New Roman" panose="02020603050405020304" pitchFamily="18" charset="0"/>
                        </a:rPr>
                        <a:t>you’re</a:t>
                      </a:r>
                      <a:r>
                        <a:rPr lang="en-AU" sz="1600" spc="-65" noProof="0">
                          <a:solidFill>
                            <a:srgbClr val="010101"/>
                          </a:solidFill>
                          <a:effectLst/>
                          <a:latin typeface="+mn-lt"/>
                          <a:ea typeface="Arial" panose="020B0604020202020204" pitchFamily="34" charset="0"/>
                          <a:cs typeface="Times New Roman" panose="02020603050405020304" pitchFamily="18" charset="0"/>
                        </a:rPr>
                        <a:t> </a:t>
                      </a:r>
                      <a:r>
                        <a:rPr lang="en-AU" sz="1600" kern="1200" noProof="0">
                          <a:solidFill>
                            <a:srgbClr val="010101"/>
                          </a:solidFill>
                          <a:effectLst/>
                          <a:latin typeface="+mn-lt"/>
                          <a:ea typeface="Arial" panose="020B0604020202020204" pitchFamily="34" charset="0"/>
                          <a:cs typeface="Times New Roman" panose="02020603050405020304" pitchFamily="18" charset="0"/>
                        </a:rPr>
                        <a:t>still able to see all other students. </a:t>
                      </a:r>
                    </a:p>
                    <a:p>
                      <a:pPr marL="216000" marR="653415" indent="-144000">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Scan the </a:t>
                      </a:r>
                      <a:r>
                        <a:rPr lang="en-AU" sz="1600" noProof="0">
                          <a:solidFill>
                            <a:srgbClr val="010101"/>
                          </a:solidFill>
                          <a:effectLst/>
                          <a:latin typeface="+mn-lt"/>
                          <a:ea typeface="Arial" panose="020B0604020202020204" pitchFamily="34" charset="0"/>
                          <a:cs typeface="Times New Roman" panose="02020603050405020304" pitchFamily="18" charset="0"/>
                        </a:rPr>
                        <a:t>whole class.</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0045129"/>
                  </a:ext>
                </a:extLst>
              </a:tr>
              <a:tr h="1513898">
                <a:tc>
                  <a:txBody>
                    <a:bodyPr/>
                    <a:lstStyle/>
                    <a:p>
                      <a:pPr marL="71755">
                        <a:spcBef>
                          <a:spcPts val="340"/>
                        </a:spcBef>
                        <a:buNone/>
                      </a:pPr>
                      <a:r>
                        <a:rPr lang="en-AU" sz="1600" b="1" noProof="0">
                          <a:solidFill>
                            <a:srgbClr val="010101"/>
                          </a:solidFill>
                          <a:effectLst/>
                          <a:latin typeface="+mn-lt"/>
                          <a:ea typeface="Arial" panose="020B0604020202020204" pitchFamily="34" charset="0"/>
                          <a:cs typeface="Times New Roman"/>
                        </a:rPr>
                        <a:t>Deliberately</a:t>
                      </a:r>
                      <a:r>
                        <a:rPr lang="en-AU" sz="1600" b="1" spc="55" noProof="0">
                          <a:solidFill>
                            <a:srgbClr val="010101"/>
                          </a:solidFill>
                          <a:effectLst/>
                          <a:latin typeface="+mn-lt"/>
                          <a:ea typeface="Arial" panose="020B0604020202020204" pitchFamily="34" charset="0"/>
                          <a:cs typeface="Times New Roman"/>
                        </a:rPr>
                        <a:t> </a:t>
                      </a:r>
                      <a:r>
                        <a:rPr lang="en-AU" sz="1600" b="1" spc="-10" noProof="0">
                          <a:solidFill>
                            <a:srgbClr val="010101"/>
                          </a:solidFill>
                          <a:effectLst/>
                          <a:latin typeface="+mn-lt"/>
                          <a:ea typeface="Arial" panose="020B0604020202020204" pitchFamily="34" charset="0"/>
                          <a:cs typeface="Times New Roman"/>
                        </a:rPr>
                        <a:t>pausing</a:t>
                      </a:r>
                      <a:endParaRPr lang="en-AU" sz="1600" b="1" noProof="0">
                        <a:solidFill>
                          <a:srgbClr val="010101"/>
                        </a:solidFill>
                        <a:effectLst/>
                        <a:latin typeface="+mn-lt"/>
                        <a:ea typeface="Arial" panose="020B0604020202020204" pitchFamily="34" charset="0"/>
                        <a:cs typeface="Times New Roman"/>
                      </a:endParaRP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16000" indent="-144000" algn="l" defTabSz="914400" rtl="0" eaLnBrk="1" latinLnBrk="0" hangingPunct="1">
                        <a:spcBef>
                          <a:spcPts val="665"/>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Sustain a deliberate period of silence.</a:t>
                      </a:r>
                    </a:p>
                    <a:p>
                      <a:pPr marL="216000" marR="130810" indent="-144000" algn="l" defTabSz="914400" rtl="0" eaLnBrk="1" latinLnBrk="0" hangingPunct="1">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Ensure it’s long enough to gain the student’s attention. </a:t>
                      </a:r>
                    </a:p>
                    <a:p>
                      <a:pPr marL="216000" marR="130810" indent="-144000" algn="l" defTabSz="914400" rtl="0" eaLnBrk="1" latinLnBrk="0" hangingPunct="1">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Combine this with scanning for the student’s response.</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7120521"/>
                  </a:ext>
                </a:extLst>
              </a:tr>
              <a:tr h="1519343">
                <a:tc>
                  <a:txBody>
                    <a:bodyPr/>
                    <a:lstStyle/>
                    <a:p>
                      <a:pPr marL="71755">
                        <a:spcBef>
                          <a:spcPts val="340"/>
                        </a:spcBef>
                        <a:buNone/>
                      </a:pPr>
                      <a:r>
                        <a:rPr lang="en-AU" sz="1600" b="1" noProof="0">
                          <a:solidFill>
                            <a:srgbClr val="010101"/>
                          </a:solidFill>
                          <a:effectLst/>
                          <a:latin typeface="+mn-lt"/>
                          <a:ea typeface="Arial" panose="020B0604020202020204" pitchFamily="34" charset="0"/>
                          <a:cs typeface="Times New Roman" panose="02020603050405020304" pitchFamily="18" charset="0"/>
                        </a:rPr>
                        <a:t>‘The</a:t>
                      </a:r>
                      <a:r>
                        <a:rPr lang="en-AU" sz="1600" b="1" spc="10" noProof="0">
                          <a:solidFill>
                            <a:srgbClr val="010101"/>
                          </a:solidFill>
                          <a:effectLst/>
                          <a:latin typeface="+mn-lt"/>
                          <a:ea typeface="Arial" panose="020B0604020202020204" pitchFamily="34" charset="0"/>
                          <a:cs typeface="Times New Roman" panose="02020603050405020304" pitchFamily="18" charset="0"/>
                        </a:rPr>
                        <a:t> </a:t>
                      </a:r>
                      <a:r>
                        <a:rPr lang="en-AU" sz="1600" b="1" spc="-10" noProof="0">
                          <a:solidFill>
                            <a:srgbClr val="010101"/>
                          </a:solidFill>
                          <a:effectLst/>
                          <a:latin typeface="+mn-lt"/>
                          <a:ea typeface="Arial" panose="020B0604020202020204" pitchFamily="34" charset="0"/>
                          <a:cs typeface="Times New Roman" panose="02020603050405020304" pitchFamily="18" charset="0"/>
                        </a:rPr>
                        <a:t>look’</a:t>
                      </a:r>
                      <a:endParaRPr lang="en-AU" sz="1600" b="1" noProof="0">
                        <a:solidFill>
                          <a:srgbClr val="010101"/>
                        </a:solidFill>
                        <a:effectLst/>
                        <a:latin typeface="+mn-lt"/>
                        <a:ea typeface="Arial" panose="020B0604020202020204" pitchFamily="34" charset="0"/>
                        <a:cs typeface="Times New Roman" panose="02020603050405020304" pitchFamily="18" charset="0"/>
                      </a:endParaRP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16000" marR="130810" indent="-144000" algn="l" defTabSz="914400" rtl="0" eaLnBrk="1" latinLnBrk="0" hangingPunct="1">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Intentionally turn towards the student. </a:t>
                      </a:r>
                    </a:p>
                    <a:p>
                      <a:pPr marL="216000" marR="130810" indent="-144000" algn="l" defTabSz="914400" rtl="0" eaLnBrk="1" latinLnBrk="0" hangingPunct="1">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Look at the student.</a:t>
                      </a:r>
                    </a:p>
                    <a:p>
                      <a:pPr marL="216000" marR="130810" indent="-144000" algn="l" defTabSz="914400" rtl="0" eaLnBrk="1" latinLnBrk="0" hangingPunct="1">
                        <a:lnSpc>
                          <a:spcPct val="110000"/>
                        </a:lnSpc>
                        <a:spcBef>
                          <a:spcPts val="1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Combine this with a gesture – e.g., shake your head, then nod when they correct themselves.</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1655994"/>
                  </a:ext>
                </a:extLst>
              </a:tr>
              <a:tr h="1494124">
                <a:tc>
                  <a:txBody>
                    <a:bodyPr/>
                    <a:lstStyle/>
                    <a:p>
                      <a:pPr marL="71755">
                        <a:spcBef>
                          <a:spcPts val="340"/>
                        </a:spcBef>
                        <a:buNone/>
                      </a:pPr>
                      <a:r>
                        <a:rPr lang="en-AU" sz="1600" b="1" kern="1200" spc="-10" noProof="0">
                          <a:solidFill>
                            <a:srgbClr val="010101"/>
                          </a:solidFill>
                          <a:effectLst/>
                          <a:latin typeface="+mn-lt"/>
                          <a:ea typeface="Arial" panose="020B0604020202020204" pitchFamily="34" charset="0"/>
                          <a:cs typeface="Times New Roman" panose="02020603050405020304" pitchFamily="18" charset="0"/>
                        </a:rPr>
                        <a:t>A gesture</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16000" marR="130810" indent="-144000" algn="l" defTabSz="914400" rtl="0" eaLnBrk="1" latinLnBrk="0" hangingPunct="1">
                        <a:lnSpc>
                          <a:spcPct val="110000"/>
                        </a:lnSpc>
                        <a:spcBef>
                          <a:spcPts val="10"/>
                        </a:spcBef>
                        <a:buFont typeface="Arial" panose="020B0604020202020204" pitchFamily="34" charset="0"/>
                        <a:buChar char="•"/>
                      </a:pPr>
                      <a:r>
                        <a:rPr lang="en-AU" sz="1600" kern="1200" noProof="0" dirty="0">
                          <a:solidFill>
                            <a:srgbClr val="010101"/>
                          </a:solidFill>
                          <a:effectLst/>
                          <a:latin typeface="+mn-lt"/>
                          <a:ea typeface="Arial" panose="020B0604020202020204" pitchFamily="34" charset="0"/>
                          <a:cs typeface="Times New Roman"/>
                        </a:rPr>
                        <a:t>Make a corrective gesture – e.g., putting your finger to your lips to indicate silence, raising your hand to remind a student to raise their hand rather than calling out or gesturing with your hand to indicate ‘sit down’.</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97948396"/>
                  </a:ext>
                </a:extLst>
              </a:tr>
            </a:tbl>
          </a:graphicData>
        </a:graphic>
      </p:graphicFrame>
      <p:sp>
        <p:nvSpPr>
          <p:cNvPr id="3" name="Text Placeholder 2">
            <a:extLst>
              <a:ext uri="{FF2B5EF4-FFF2-40B4-BE49-F238E27FC236}">
                <a16:creationId xmlns:a16="http://schemas.microsoft.com/office/drawing/2014/main" id="{D96CA0C8-31A3-D1F9-7DAB-2D7C799AA9A6}"/>
              </a:ext>
            </a:extLst>
          </p:cNvPr>
          <p:cNvSpPr>
            <a:spLocks noGrp="1"/>
          </p:cNvSpPr>
          <p:nvPr>
            <p:ph type="body" sz="quarter" idx="10"/>
          </p:nvPr>
        </p:nvSpPr>
        <p:spPr>
          <a:xfrm>
            <a:off x="7613780" y="1137737"/>
            <a:ext cx="4086807" cy="4977961"/>
          </a:xfrm>
        </p:spPr>
        <p:txBody>
          <a:bodyPr vert="horz" lIns="91440" tIns="45720" rIns="91440" bIns="45720" rtlCol="0" anchor="t">
            <a:noAutofit/>
          </a:bodyPr>
          <a:lstStyle/>
          <a:p>
            <a:r>
              <a:rPr lang="en-US">
                <a:latin typeface="Montserrat"/>
              </a:rPr>
              <a:t>Which of these elements for success are you demonstrating when you non-verbally correct?</a:t>
            </a:r>
            <a:br>
              <a:rPr lang="en-US"/>
            </a:br>
            <a:br>
              <a:rPr lang="en-US"/>
            </a:br>
            <a:r>
              <a:rPr lang="en-US">
                <a:latin typeface="Montserrat"/>
              </a:rPr>
              <a:t>Are there any elements for success you’d particularly like to develop?</a:t>
            </a:r>
            <a:endParaRPr lang="en-US" sz="2400">
              <a:latin typeface="Montserrat"/>
            </a:endParaRPr>
          </a:p>
        </p:txBody>
      </p:sp>
    </p:spTree>
    <p:extLst>
      <p:ext uri="{BB962C8B-B14F-4D97-AF65-F5344CB8AC3E}">
        <p14:creationId xmlns:p14="http://schemas.microsoft.com/office/powerpoint/2010/main" val="3277150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5F2EA-5EC6-E551-9FF8-78BA9DD49AE1}"/>
              </a:ext>
            </a:extLst>
          </p:cNvPr>
          <p:cNvSpPr>
            <a:spLocks noGrp="1"/>
          </p:cNvSpPr>
          <p:nvPr>
            <p:ph type="title"/>
          </p:nvPr>
        </p:nvSpPr>
        <p:spPr>
          <a:xfrm>
            <a:off x="631595" y="403210"/>
            <a:ext cx="10922000" cy="760567"/>
          </a:xfrm>
        </p:spPr>
        <p:txBody>
          <a:bodyPr>
            <a:normAutofit/>
          </a:bodyPr>
          <a:lstStyle/>
          <a:p>
            <a:r>
              <a:rPr lang="en-AU" noProof="0"/>
              <a:t>Planning non-verbal correction</a:t>
            </a:r>
          </a:p>
        </p:txBody>
      </p:sp>
      <p:sp>
        <p:nvSpPr>
          <p:cNvPr id="4" name="Text Placeholder 3">
            <a:extLst>
              <a:ext uri="{FF2B5EF4-FFF2-40B4-BE49-F238E27FC236}">
                <a16:creationId xmlns:a16="http://schemas.microsoft.com/office/drawing/2014/main" id="{2E1D19CF-A964-AAE0-FFC6-C6FDDF167378}"/>
              </a:ext>
            </a:extLst>
          </p:cNvPr>
          <p:cNvSpPr>
            <a:spLocks noGrp="1"/>
          </p:cNvSpPr>
          <p:nvPr>
            <p:ph type="body" sz="quarter" idx="10"/>
          </p:nvPr>
        </p:nvSpPr>
        <p:spPr>
          <a:xfrm>
            <a:off x="631825" y="1449388"/>
            <a:ext cx="9934575" cy="3341171"/>
          </a:xfrm>
        </p:spPr>
        <p:txBody>
          <a:bodyPr vert="horz" lIns="91440" tIns="45720" rIns="91440" bIns="45720" rtlCol="0" anchor="t">
            <a:spAutoFit/>
          </a:bodyPr>
          <a:lstStyle/>
          <a:p>
            <a:r>
              <a:rPr lang="en-AU" noProof="0">
                <a:latin typeface="Montserrat"/>
              </a:rPr>
              <a:t>Choose one of these scenarios and </a:t>
            </a:r>
            <a:r>
              <a:rPr lang="en-AU" b="1" noProof="0">
                <a:latin typeface="Montserrat"/>
              </a:rPr>
              <a:t>write a simple plan</a:t>
            </a:r>
            <a:r>
              <a:rPr lang="en-AU" noProof="0">
                <a:latin typeface="Montserrat"/>
              </a:rPr>
              <a:t> for how you would respond:</a:t>
            </a:r>
          </a:p>
          <a:p>
            <a:pPr marL="287655" lvl="2" indent="-287655"/>
            <a:r>
              <a:rPr lang="en-AU" noProof="0">
                <a:latin typeface="Montserrat"/>
              </a:rPr>
              <a:t>A student is talking to another student while you’re giving the whole class an instruction. </a:t>
            </a:r>
          </a:p>
          <a:p>
            <a:pPr marL="287655" lvl="2" indent="-287655"/>
            <a:r>
              <a:rPr lang="en-AU" noProof="0">
                <a:latin typeface="Montserrat"/>
              </a:rPr>
              <a:t>A student calls out when you’re asking specific students to answer. </a:t>
            </a:r>
          </a:p>
          <a:p>
            <a:pPr marL="287655" lvl="2" indent="-287655"/>
            <a:r>
              <a:rPr lang="en-AU" noProof="0">
                <a:latin typeface="Montserrat"/>
              </a:rPr>
              <a:t>You instruct all students to open their books and begin their work and one student doesn’t open their book.</a:t>
            </a:r>
          </a:p>
        </p:txBody>
      </p:sp>
    </p:spTree>
    <p:extLst>
      <p:ext uri="{BB962C8B-B14F-4D97-AF65-F5344CB8AC3E}">
        <p14:creationId xmlns:p14="http://schemas.microsoft.com/office/powerpoint/2010/main" val="3542241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2475F5-77D6-AEAF-B580-21AF7668E44C}"/>
              </a:ext>
            </a:extLst>
          </p:cNvPr>
          <p:cNvSpPr>
            <a:spLocks noGrp="1"/>
          </p:cNvSpPr>
          <p:nvPr>
            <p:ph type="title"/>
          </p:nvPr>
        </p:nvSpPr>
        <p:spPr>
          <a:xfrm>
            <a:off x="631595" y="403210"/>
            <a:ext cx="3570524" cy="1165708"/>
          </a:xfrm>
        </p:spPr>
        <p:txBody>
          <a:bodyPr>
            <a:normAutofit/>
          </a:bodyPr>
          <a:lstStyle/>
          <a:p>
            <a:pPr>
              <a:lnSpc>
                <a:spcPct val="120000"/>
              </a:lnSpc>
            </a:pPr>
            <a:r>
              <a:rPr lang="en-AU" noProof="0"/>
              <a:t>Rehearsal</a:t>
            </a:r>
            <a:br>
              <a:rPr lang="en-AU" noProof="0"/>
            </a:br>
            <a:r>
              <a:rPr lang="en-AU" noProof="0"/>
              <a:t>and feedback</a:t>
            </a:r>
          </a:p>
        </p:txBody>
      </p:sp>
      <p:sp>
        <p:nvSpPr>
          <p:cNvPr id="2" name="Text Placeholder 1">
            <a:extLst>
              <a:ext uri="{FF2B5EF4-FFF2-40B4-BE49-F238E27FC236}">
                <a16:creationId xmlns:a16="http://schemas.microsoft.com/office/drawing/2014/main" id="{FC101D10-E541-3021-18D5-0E903F063CCF}"/>
              </a:ext>
            </a:extLst>
          </p:cNvPr>
          <p:cNvSpPr>
            <a:spLocks noGrp="1"/>
          </p:cNvSpPr>
          <p:nvPr>
            <p:ph type="body" sz="quarter" idx="10"/>
          </p:nvPr>
        </p:nvSpPr>
        <p:spPr>
          <a:xfrm>
            <a:off x="631825" y="2130325"/>
            <a:ext cx="3570524" cy="1838561"/>
          </a:xfrm>
        </p:spPr>
        <p:txBody>
          <a:bodyPr/>
          <a:lstStyle/>
          <a:p>
            <a:r>
              <a:rPr lang="en-AU" noProof="0"/>
              <a:t>‘I [saw/heard] you [element for success].’ </a:t>
            </a:r>
          </a:p>
          <a:p>
            <a:r>
              <a:rPr lang="en-AU" noProof="0"/>
              <a:t>‘I didn’t [see/hear] you [element for success].’</a:t>
            </a:r>
          </a:p>
        </p:txBody>
      </p:sp>
      <p:graphicFrame>
        <p:nvGraphicFramePr>
          <p:cNvPr id="6" name="Table 5">
            <a:extLst>
              <a:ext uri="{FF2B5EF4-FFF2-40B4-BE49-F238E27FC236}">
                <a16:creationId xmlns:a16="http://schemas.microsoft.com/office/drawing/2014/main" id="{ECD7A9B5-02A8-2F98-8E76-73C5045AE475}"/>
              </a:ext>
            </a:extLst>
          </p:cNvPr>
          <p:cNvGraphicFramePr>
            <a:graphicFrameLocks noGrp="1"/>
          </p:cNvGraphicFramePr>
          <p:nvPr>
            <p:extLst>
              <p:ext uri="{D42A27DB-BD31-4B8C-83A1-F6EECF244321}">
                <p14:modId xmlns:p14="http://schemas.microsoft.com/office/powerpoint/2010/main" val="2299716485"/>
              </p:ext>
            </p:extLst>
          </p:nvPr>
        </p:nvGraphicFramePr>
        <p:xfrm>
          <a:off x="4982547" y="403210"/>
          <a:ext cx="6846901" cy="6070283"/>
        </p:xfrm>
        <a:graphic>
          <a:graphicData uri="http://schemas.openxmlformats.org/drawingml/2006/table">
            <a:tbl>
              <a:tblPr firstRow="1" bandRow="1">
                <a:tableStyleId>{5C22544A-7EE6-4342-B048-85BDC9FD1C3A}</a:tableStyleId>
              </a:tblPr>
              <a:tblGrid>
                <a:gridCol w="1496609">
                  <a:extLst>
                    <a:ext uri="{9D8B030D-6E8A-4147-A177-3AD203B41FA5}">
                      <a16:colId xmlns:a16="http://schemas.microsoft.com/office/drawing/2014/main" val="1382333440"/>
                    </a:ext>
                  </a:extLst>
                </a:gridCol>
                <a:gridCol w="5350292">
                  <a:extLst>
                    <a:ext uri="{9D8B030D-6E8A-4147-A177-3AD203B41FA5}">
                      <a16:colId xmlns:a16="http://schemas.microsoft.com/office/drawing/2014/main" val="2723632812"/>
                    </a:ext>
                  </a:extLst>
                </a:gridCol>
              </a:tblGrid>
              <a:tr h="653419">
                <a:tc>
                  <a:txBody>
                    <a:bodyPr/>
                    <a:lstStyle/>
                    <a:p>
                      <a:pPr marL="88900" indent="0"/>
                      <a:r>
                        <a:rPr lang="en-AU" sz="1600" noProof="0">
                          <a:solidFill>
                            <a:schemeClr val="accent1"/>
                          </a:solidFill>
                          <a:latin typeface="+mn-lt"/>
                        </a:rPr>
                        <a:t>Non-verbal technique</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AU" sz="1600" noProof="0">
                          <a:solidFill>
                            <a:schemeClr val="accent1"/>
                          </a:solidFill>
                          <a:latin typeface="+mn-lt"/>
                        </a:rPr>
                        <a:t>Elements for success</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42500194"/>
                  </a:ext>
                </a:extLst>
              </a:tr>
              <a:tr h="870796">
                <a:tc>
                  <a:txBody>
                    <a:bodyPr/>
                    <a:lstStyle/>
                    <a:p>
                      <a:pPr marL="71755">
                        <a:spcBef>
                          <a:spcPts val="365"/>
                        </a:spcBef>
                        <a:buNone/>
                      </a:pPr>
                      <a:r>
                        <a:rPr lang="en-AU" sz="1600" b="1" spc="-10" noProof="0">
                          <a:solidFill>
                            <a:srgbClr val="010101"/>
                          </a:solidFill>
                          <a:effectLst/>
                          <a:latin typeface="+mn-lt"/>
                          <a:ea typeface="Arial" panose="020B0604020202020204" pitchFamily="34" charset="0"/>
                          <a:cs typeface="Times New Roman" panose="02020603050405020304" pitchFamily="18" charset="0"/>
                        </a:rPr>
                        <a:t>Proximity</a:t>
                      </a:r>
                      <a:endParaRPr lang="en-AU" sz="1600" b="1" noProof="0">
                        <a:solidFill>
                          <a:srgbClr val="010101"/>
                        </a:solidFill>
                        <a:effectLst/>
                        <a:latin typeface="+mn-lt"/>
                        <a:ea typeface="Arial" panose="020B0604020202020204" pitchFamily="34" charset="0"/>
                        <a:cs typeface="Times New Roman" panose="02020603050405020304" pitchFamily="18" charset="0"/>
                      </a:endParaRP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16000" indent="-144000">
                        <a:spcBef>
                          <a:spcPts val="690"/>
                        </a:spcBef>
                        <a:buFont typeface="Arial" panose="020B0604020202020204" pitchFamily="34" charset="0"/>
                        <a:buChar char="•"/>
                      </a:pPr>
                      <a:r>
                        <a:rPr lang="en-AU" sz="1600" noProof="0">
                          <a:solidFill>
                            <a:srgbClr val="010101"/>
                          </a:solidFill>
                          <a:effectLst/>
                          <a:latin typeface="+mn-lt"/>
                          <a:ea typeface="Arial" panose="020B0604020202020204" pitchFamily="34" charset="0"/>
                          <a:cs typeface="Times New Roman" panose="02020603050405020304" pitchFamily="18" charset="0"/>
                        </a:rPr>
                        <a:t>Move</a:t>
                      </a:r>
                      <a:r>
                        <a:rPr lang="en-AU" sz="1600" spc="-70" noProof="0">
                          <a:solidFill>
                            <a:srgbClr val="010101"/>
                          </a:solidFill>
                          <a:effectLst/>
                          <a:latin typeface="+mn-lt"/>
                          <a:ea typeface="Arial" panose="020B0604020202020204" pitchFamily="34" charset="0"/>
                          <a:cs typeface="Times New Roman" panose="02020603050405020304" pitchFamily="18" charset="0"/>
                        </a:rPr>
                        <a:t> </a:t>
                      </a:r>
                      <a:r>
                        <a:rPr lang="en-AU" sz="1600" noProof="0">
                          <a:solidFill>
                            <a:srgbClr val="010101"/>
                          </a:solidFill>
                          <a:effectLst/>
                          <a:latin typeface="+mn-lt"/>
                          <a:ea typeface="Arial" panose="020B0604020202020204" pitchFamily="34" charset="0"/>
                          <a:cs typeface="Times New Roman" panose="02020603050405020304" pitchFamily="18" charset="0"/>
                        </a:rPr>
                        <a:t>near</a:t>
                      </a:r>
                      <a:r>
                        <a:rPr lang="en-AU" sz="1600" spc="-75" noProof="0">
                          <a:solidFill>
                            <a:srgbClr val="010101"/>
                          </a:solidFill>
                          <a:effectLst/>
                          <a:latin typeface="+mn-lt"/>
                          <a:ea typeface="Arial" panose="020B0604020202020204" pitchFamily="34" charset="0"/>
                          <a:cs typeface="Times New Roman" panose="02020603050405020304" pitchFamily="18" charset="0"/>
                        </a:rPr>
                        <a:t> </a:t>
                      </a:r>
                      <a:r>
                        <a:rPr lang="en-AU" sz="1600" noProof="0">
                          <a:solidFill>
                            <a:srgbClr val="010101"/>
                          </a:solidFill>
                          <a:effectLst/>
                          <a:latin typeface="+mn-lt"/>
                          <a:ea typeface="Arial" panose="020B0604020202020204" pitchFamily="34" charset="0"/>
                          <a:cs typeface="Times New Roman" panose="02020603050405020304" pitchFamily="18" charset="0"/>
                        </a:rPr>
                        <a:t>the</a:t>
                      </a:r>
                      <a:r>
                        <a:rPr lang="en-AU" sz="1600" spc="-70" noProof="0">
                          <a:solidFill>
                            <a:srgbClr val="010101"/>
                          </a:solidFill>
                          <a:effectLst/>
                          <a:latin typeface="+mn-lt"/>
                          <a:ea typeface="Arial" panose="020B0604020202020204" pitchFamily="34" charset="0"/>
                          <a:cs typeface="Times New Roman" panose="02020603050405020304" pitchFamily="18" charset="0"/>
                        </a:rPr>
                        <a:t> </a:t>
                      </a:r>
                      <a:r>
                        <a:rPr lang="en-AU" sz="1600" spc="-10" noProof="0">
                          <a:solidFill>
                            <a:srgbClr val="010101"/>
                          </a:solidFill>
                          <a:effectLst/>
                          <a:latin typeface="+mn-lt"/>
                          <a:ea typeface="Arial" panose="020B0604020202020204" pitchFamily="34" charset="0"/>
                          <a:cs typeface="Times New Roman" panose="02020603050405020304" pitchFamily="18" charset="0"/>
                        </a:rPr>
                        <a:t>student.</a:t>
                      </a:r>
                      <a:endParaRPr lang="en-AU" sz="1600" noProof="0">
                        <a:solidFill>
                          <a:srgbClr val="010101"/>
                        </a:solidFill>
                        <a:effectLst/>
                        <a:latin typeface="+mn-lt"/>
                        <a:ea typeface="Arial" panose="020B0604020202020204" pitchFamily="34" charset="0"/>
                        <a:cs typeface="Times New Roman" panose="02020603050405020304" pitchFamily="18" charset="0"/>
                      </a:endParaRPr>
                    </a:p>
                    <a:p>
                      <a:pPr marL="216000" marR="130810" indent="-144000" algn="l" defTabSz="914400" rtl="0" eaLnBrk="1" latinLnBrk="0" hangingPunct="1">
                        <a:lnSpc>
                          <a:spcPct val="110000"/>
                        </a:lnSpc>
                        <a:spcBef>
                          <a:spcPts val="10"/>
                        </a:spcBef>
                        <a:buFont typeface="Arial" panose="020B0604020202020204" pitchFamily="34" charset="0"/>
                        <a:buChar char="•"/>
                      </a:pPr>
                      <a:r>
                        <a:rPr lang="en-AU" sz="1600" spc="-10" noProof="0">
                          <a:solidFill>
                            <a:srgbClr val="010101"/>
                          </a:solidFill>
                          <a:effectLst/>
                          <a:latin typeface="+mn-lt"/>
                          <a:ea typeface="Arial" panose="020B0604020202020204" pitchFamily="34" charset="0"/>
                          <a:cs typeface="Times New Roman" panose="02020603050405020304" pitchFamily="18" charset="0"/>
                        </a:rPr>
                        <a:t>Ensure</a:t>
                      </a:r>
                      <a:r>
                        <a:rPr lang="en-AU" sz="1600" spc="-65" noProof="0">
                          <a:solidFill>
                            <a:srgbClr val="010101"/>
                          </a:solidFill>
                          <a:effectLst/>
                          <a:latin typeface="+mn-lt"/>
                          <a:ea typeface="Arial" panose="020B0604020202020204" pitchFamily="34" charset="0"/>
                          <a:cs typeface="Times New Roman" panose="02020603050405020304" pitchFamily="18" charset="0"/>
                        </a:rPr>
                        <a:t> </a:t>
                      </a:r>
                      <a:r>
                        <a:rPr lang="en-AU" sz="1600" spc="-10" noProof="0">
                          <a:solidFill>
                            <a:srgbClr val="010101"/>
                          </a:solidFill>
                          <a:effectLst/>
                          <a:latin typeface="+mn-lt"/>
                          <a:ea typeface="Arial" panose="020B0604020202020204" pitchFamily="34" charset="0"/>
                          <a:cs typeface="Times New Roman" panose="02020603050405020304" pitchFamily="18" charset="0"/>
                        </a:rPr>
                        <a:t>you’re</a:t>
                      </a:r>
                      <a:r>
                        <a:rPr lang="en-AU" sz="1600" spc="-65" noProof="0">
                          <a:solidFill>
                            <a:srgbClr val="010101"/>
                          </a:solidFill>
                          <a:effectLst/>
                          <a:latin typeface="+mn-lt"/>
                          <a:ea typeface="Arial" panose="020B0604020202020204" pitchFamily="34" charset="0"/>
                          <a:cs typeface="Times New Roman" panose="02020603050405020304" pitchFamily="18" charset="0"/>
                        </a:rPr>
                        <a:t> </a:t>
                      </a:r>
                      <a:r>
                        <a:rPr lang="en-AU" sz="1600" kern="1200" noProof="0">
                          <a:solidFill>
                            <a:srgbClr val="010101"/>
                          </a:solidFill>
                          <a:effectLst/>
                          <a:latin typeface="+mn-lt"/>
                          <a:ea typeface="Arial" panose="020B0604020202020204" pitchFamily="34" charset="0"/>
                          <a:cs typeface="Times New Roman" panose="02020603050405020304" pitchFamily="18" charset="0"/>
                        </a:rPr>
                        <a:t>still able to see all other students. </a:t>
                      </a:r>
                    </a:p>
                    <a:p>
                      <a:pPr marL="216000" marR="653415" indent="-144000">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Scan the </a:t>
                      </a:r>
                      <a:r>
                        <a:rPr lang="en-AU" sz="1600" noProof="0">
                          <a:solidFill>
                            <a:srgbClr val="010101"/>
                          </a:solidFill>
                          <a:effectLst/>
                          <a:latin typeface="+mn-lt"/>
                          <a:ea typeface="Arial" panose="020B0604020202020204" pitchFamily="34" charset="0"/>
                          <a:cs typeface="Times New Roman" panose="02020603050405020304" pitchFamily="18" charset="0"/>
                        </a:rPr>
                        <a:t>whole class.</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0045129"/>
                  </a:ext>
                </a:extLst>
              </a:tr>
              <a:tr h="1513898">
                <a:tc>
                  <a:txBody>
                    <a:bodyPr/>
                    <a:lstStyle/>
                    <a:p>
                      <a:pPr marL="71755">
                        <a:spcBef>
                          <a:spcPts val="340"/>
                        </a:spcBef>
                        <a:buNone/>
                      </a:pPr>
                      <a:r>
                        <a:rPr lang="en-AU" sz="1600" b="1" noProof="0">
                          <a:solidFill>
                            <a:srgbClr val="010101"/>
                          </a:solidFill>
                          <a:effectLst/>
                          <a:latin typeface="+mn-lt"/>
                          <a:ea typeface="Arial" panose="020B0604020202020204" pitchFamily="34" charset="0"/>
                          <a:cs typeface="Times New Roman"/>
                        </a:rPr>
                        <a:t>Deliberately</a:t>
                      </a:r>
                      <a:r>
                        <a:rPr lang="en-AU" sz="1600" b="1" spc="55" noProof="0">
                          <a:solidFill>
                            <a:srgbClr val="010101"/>
                          </a:solidFill>
                          <a:effectLst/>
                          <a:latin typeface="+mn-lt"/>
                          <a:ea typeface="Arial" panose="020B0604020202020204" pitchFamily="34" charset="0"/>
                          <a:cs typeface="Times New Roman"/>
                        </a:rPr>
                        <a:t> </a:t>
                      </a:r>
                      <a:r>
                        <a:rPr lang="en-AU" sz="1600" b="1" spc="-10" noProof="0">
                          <a:solidFill>
                            <a:srgbClr val="010101"/>
                          </a:solidFill>
                          <a:effectLst/>
                          <a:latin typeface="+mn-lt"/>
                          <a:ea typeface="Arial" panose="020B0604020202020204" pitchFamily="34" charset="0"/>
                          <a:cs typeface="Times New Roman"/>
                        </a:rPr>
                        <a:t>pausing</a:t>
                      </a:r>
                      <a:endParaRPr lang="en-AU" sz="1600" b="1" noProof="0">
                        <a:solidFill>
                          <a:srgbClr val="010101"/>
                        </a:solidFill>
                        <a:effectLst/>
                        <a:latin typeface="+mn-lt"/>
                        <a:ea typeface="Arial" panose="020B0604020202020204" pitchFamily="34" charset="0"/>
                        <a:cs typeface="Times New Roman"/>
                      </a:endParaRP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16000" indent="-144000" algn="l" defTabSz="914400" rtl="0" eaLnBrk="1" latinLnBrk="0" hangingPunct="1">
                        <a:spcBef>
                          <a:spcPts val="665"/>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Sustain a deliberate period of silence.</a:t>
                      </a:r>
                    </a:p>
                    <a:p>
                      <a:pPr marL="216000" marR="130810" indent="-144000" algn="l" defTabSz="914400" rtl="0" eaLnBrk="1" latinLnBrk="0" hangingPunct="1">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Ensure it’s long enough to gain the student’s attention. </a:t>
                      </a:r>
                    </a:p>
                    <a:p>
                      <a:pPr marL="216000" marR="130810" indent="-144000" algn="l" defTabSz="914400" rtl="0" eaLnBrk="1" latinLnBrk="0" hangingPunct="1">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Combine this with scanning for the student’s response.</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7120521"/>
                  </a:ext>
                </a:extLst>
              </a:tr>
              <a:tr h="1519343">
                <a:tc>
                  <a:txBody>
                    <a:bodyPr/>
                    <a:lstStyle/>
                    <a:p>
                      <a:pPr marL="71755">
                        <a:spcBef>
                          <a:spcPts val="340"/>
                        </a:spcBef>
                        <a:buNone/>
                      </a:pPr>
                      <a:r>
                        <a:rPr lang="en-AU" sz="1600" b="1" noProof="0">
                          <a:solidFill>
                            <a:srgbClr val="010101"/>
                          </a:solidFill>
                          <a:effectLst/>
                          <a:latin typeface="+mn-lt"/>
                          <a:ea typeface="Arial" panose="020B0604020202020204" pitchFamily="34" charset="0"/>
                          <a:cs typeface="Times New Roman" panose="02020603050405020304" pitchFamily="18" charset="0"/>
                        </a:rPr>
                        <a:t>‘The</a:t>
                      </a:r>
                      <a:r>
                        <a:rPr lang="en-AU" sz="1600" b="1" spc="10" noProof="0">
                          <a:solidFill>
                            <a:srgbClr val="010101"/>
                          </a:solidFill>
                          <a:effectLst/>
                          <a:latin typeface="+mn-lt"/>
                          <a:ea typeface="Arial" panose="020B0604020202020204" pitchFamily="34" charset="0"/>
                          <a:cs typeface="Times New Roman" panose="02020603050405020304" pitchFamily="18" charset="0"/>
                        </a:rPr>
                        <a:t> </a:t>
                      </a:r>
                      <a:r>
                        <a:rPr lang="en-AU" sz="1600" b="1" spc="-10" noProof="0">
                          <a:solidFill>
                            <a:srgbClr val="010101"/>
                          </a:solidFill>
                          <a:effectLst/>
                          <a:latin typeface="+mn-lt"/>
                          <a:ea typeface="Arial" panose="020B0604020202020204" pitchFamily="34" charset="0"/>
                          <a:cs typeface="Times New Roman" panose="02020603050405020304" pitchFamily="18" charset="0"/>
                        </a:rPr>
                        <a:t>look’</a:t>
                      </a:r>
                      <a:endParaRPr lang="en-AU" sz="1600" b="1" noProof="0">
                        <a:solidFill>
                          <a:srgbClr val="010101"/>
                        </a:solidFill>
                        <a:effectLst/>
                        <a:latin typeface="+mn-lt"/>
                        <a:ea typeface="Arial" panose="020B0604020202020204" pitchFamily="34" charset="0"/>
                        <a:cs typeface="Times New Roman" panose="02020603050405020304" pitchFamily="18" charset="0"/>
                      </a:endParaRP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16000" marR="130810" indent="-144000" algn="l" defTabSz="914400" rtl="0" eaLnBrk="1" latinLnBrk="0" hangingPunct="1">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Intentionally turn towards the student. </a:t>
                      </a:r>
                    </a:p>
                    <a:p>
                      <a:pPr marL="216000" marR="130810" indent="-144000" algn="l" defTabSz="914400" rtl="0" eaLnBrk="1" latinLnBrk="0" hangingPunct="1">
                        <a:lnSpc>
                          <a:spcPts val="2150"/>
                        </a:lnSpc>
                        <a:spcBef>
                          <a:spcPts val="2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Look at the student.</a:t>
                      </a:r>
                    </a:p>
                    <a:p>
                      <a:pPr marL="216000" marR="130810" indent="-144000" algn="l" defTabSz="914400" rtl="0" eaLnBrk="1" latinLnBrk="0" hangingPunct="1">
                        <a:lnSpc>
                          <a:spcPct val="110000"/>
                        </a:lnSpc>
                        <a:spcBef>
                          <a:spcPts val="10"/>
                        </a:spcBef>
                        <a:buFont typeface="Arial" panose="020B0604020202020204" pitchFamily="34" charset="0"/>
                        <a:buChar char="•"/>
                      </a:pPr>
                      <a:r>
                        <a:rPr lang="en-AU" sz="1600" kern="1200" noProof="0">
                          <a:solidFill>
                            <a:srgbClr val="010101"/>
                          </a:solidFill>
                          <a:effectLst/>
                          <a:latin typeface="+mn-lt"/>
                          <a:ea typeface="Arial" panose="020B0604020202020204" pitchFamily="34" charset="0"/>
                          <a:cs typeface="Times New Roman" panose="02020603050405020304" pitchFamily="18" charset="0"/>
                        </a:rPr>
                        <a:t>Combine this with a gesture – e.g., shake your head, then nod when they correct themselves.</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1655994"/>
                  </a:ext>
                </a:extLst>
              </a:tr>
              <a:tr h="1494124">
                <a:tc>
                  <a:txBody>
                    <a:bodyPr/>
                    <a:lstStyle/>
                    <a:p>
                      <a:pPr marL="71755">
                        <a:spcBef>
                          <a:spcPts val="340"/>
                        </a:spcBef>
                        <a:buNone/>
                      </a:pPr>
                      <a:r>
                        <a:rPr lang="en-AU" sz="1600" b="1" kern="1200" spc="-10" noProof="0">
                          <a:solidFill>
                            <a:srgbClr val="010101"/>
                          </a:solidFill>
                          <a:effectLst/>
                          <a:latin typeface="+mn-lt"/>
                          <a:ea typeface="Arial" panose="020B0604020202020204" pitchFamily="34" charset="0"/>
                          <a:cs typeface="Times New Roman" panose="02020603050405020304" pitchFamily="18" charset="0"/>
                        </a:rPr>
                        <a:t>A gesture</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16000" marR="130810" indent="-144000" algn="l" defTabSz="914400" rtl="0" eaLnBrk="1" latinLnBrk="0" hangingPunct="1">
                        <a:lnSpc>
                          <a:spcPct val="110000"/>
                        </a:lnSpc>
                        <a:spcBef>
                          <a:spcPts val="10"/>
                        </a:spcBef>
                        <a:buFont typeface="Arial" panose="020B0604020202020204" pitchFamily="34" charset="0"/>
                        <a:buChar char="•"/>
                      </a:pPr>
                      <a:r>
                        <a:rPr lang="en-AU" sz="1600" kern="1200" noProof="0" dirty="0">
                          <a:solidFill>
                            <a:srgbClr val="010101"/>
                          </a:solidFill>
                          <a:effectLst/>
                          <a:latin typeface="+mn-lt"/>
                          <a:ea typeface="Arial" panose="020B0604020202020204" pitchFamily="34" charset="0"/>
                          <a:cs typeface="Times New Roman"/>
                        </a:rPr>
                        <a:t>Make a corrective gesture – e.g., putting your finger to your lips to indicate silence, raising your hand to remind a student to raise their hand rather than calling out or gesturing with your hand to indicate ‘sit down’.</a:t>
                      </a:r>
                    </a:p>
                  </a:txBody>
                  <a:tcPr marL="45720" marR="45720" marT="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97948396"/>
                  </a:ext>
                </a:extLst>
              </a:tr>
            </a:tbl>
          </a:graphicData>
        </a:graphic>
      </p:graphicFrame>
    </p:spTree>
    <p:extLst>
      <p:ext uri="{BB962C8B-B14F-4D97-AF65-F5344CB8AC3E}">
        <p14:creationId xmlns:p14="http://schemas.microsoft.com/office/powerpoint/2010/main" val="3637570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ACE30E7-41FD-EB19-8B65-2EAAA071EA18}"/>
              </a:ext>
            </a:extLst>
          </p:cNvPr>
          <p:cNvSpPr>
            <a:spLocks noGrp="1"/>
          </p:cNvSpPr>
          <p:nvPr>
            <p:ph type="title"/>
          </p:nvPr>
        </p:nvSpPr>
        <p:spPr/>
        <p:txBody>
          <a:bodyPr>
            <a:normAutofit/>
          </a:bodyPr>
          <a:lstStyle/>
          <a:p>
            <a:r>
              <a:rPr lang="en-AU" spc="0" noProof="0"/>
              <a:t>Reflection</a:t>
            </a:r>
          </a:p>
        </p:txBody>
      </p:sp>
      <p:sp>
        <p:nvSpPr>
          <p:cNvPr id="2" name="Text Placeholder 1">
            <a:extLst>
              <a:ext uri="{FF2B5EF4-FFF2-40B4-BE49-F238E27FC236}">
                <a16:creationId xmlns:a16="http://schemas.microsoft.com/office/drawing/2014/main" id="{4FA5DD8A-573F-6854-475A-88377ECE9FB2}"/>
              </a:ext>
            </a:extLst>
          </p:cNvPr>
          <p:cNvSpPr>
            <a:spLocks noGrp="1"/>
          </p:cNvSpPr>
          <p:nvPr>
            <p:ph type="body" sz="quarter" idx="10"/>
          </p:nvPr>
        </p:nvSpPr>
        <p:spPr>
          <a:xfrm>
            <a:off x="631825" y="1476829"/>
            <a:ext cx="7033571" cy="4977961"/>
          </a:xfrm>
        </p:spPr>
        <p:txBody>
          <a:bodyPr vert="horz" lIns="91440" tIns="45720" rIns="91440" bIns="45720" rtlCol="0" anchor="t">
            <a:noAutofit/>
          </a:bodyPr>
          <a:lstStyle/>
          <a:p>
            <a:pPr marL="287655" lvl="2" indent="-287655"/>
            <a:r>
              <a:rPr lang="en-AU" noProof="0"/>
              <a:t>What have you learned about effective non-verbal correction that you will make sure you include in  your own practice? </a:t>
            </a:r>
          </a:p>
          <a:p>
            <a:pPr marL="287655" lvl="2" indent="-287655"/>
            <a:r>
              <a:rPr lang="en-AU" noProof="0">
                <a:latin typeface="Montserrat"/>
              </a:rPr>
              <a:t>What support would be helpful as you strengthen your use of non-verbal correction?</a:t>
            </a:r>
            <a:endParaRPr lang="en-AU" noProof="0"/>
          </a:p>
        </p:txBody>
      </p:sp>
    </p:spTree>
    <p:extLst>
      <p:ext uri="{BB962C8B-B14F-4D97-AF65-F5344CB8AC3E}">
        <p14:creationId xmlns:p14="http://schemas.microsoft.com/office/powerpoint/2010/main" val="929193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25B5983E-7D5D-C7FA-0AF6-175A356AF798}"/>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83956" cy="6862531"/>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non-verbal-correction" id="{257039C7-9AC3-4C16-9AD5-6E64C1C1AD47}" vid="{513DEEBA-A3C1-4FE3-924D-B509051A49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68EDAC-E380-4912-8476-E0D16DD4F7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8C6BCB-042F-4DA7-BE05-999588F4DAE2}">
  <ds:schemaRefs>
    <ds:schemaRef ds:uri="http://schemas.microsoft.com/sharepoint/v3/contenttype/forms"/>
  </ds:schemaRefs>
</ds:datastoreItem>
</file>

<file path=docMetadata/LabelInfo.xml><?xml version="1.0" encoding="utf-8"?>
<clbl:labelList xmlns:clbl="http://schemas.microsoft.com/office/2020/mipLabelMetadata">
  <clbl:label id="{141ed4f2-64b6-4e7d-9b90-81bfe334f620}" enabled="0" method="" siteId="{141ed4f2-64b6-4e7d-9b90-81bfe334f620}" removed="1"/>
</clbl:labelList>
</file>

<file path=docProps/app.xml><?xml version="1.0" encoding="utf-8"?>
<Properties xmlns="http://schemas.openxmlformats.org/officeDocument/2006/extended-properties" xmlns:vt="http://schemas.openxmlformats.org/officeDocument/2006/docPropsVTypes">
  <Template/>
  <TotalTime>0</TotalTime>
  <Words>2565</Words>
  <Application>Microsoft Office PowerPoint</Application>
  <PresentationFormat>Widescreen</PresentationFormat>
  <Paragraphs>226</Paragraphs>
  <Slides>14</Slides>
  <Notes>14</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Lato Bold</vt:lpstr>
      <vt:lpstr>Calibri</vt:lpstr>
      <vt:lpstr>Montserrat Medium</vt:lpstr>
      <vt:lpstr>Montserrat</vt:lpstr>
      <vt:lpstr>Arial</vt:lpstr>
      <vt:lpstr>EC_Practical Refinement</vt:lpstr>
      <vt:lpstr>Before using this slide deck, please read AERO's practice resource, A Whole-School Approach to Classroom Management: Facilitation Guide, and follow the instructions for preparing this slide deck.</vt:lpstr>
      <vt:lpstr>Non-verbal correction:  Developing practice</vt:lpstr>
      <vt:lpstr>Acknowledgement of Country</vt:lpstr>
      <vt:lpstr>Purpose of this session</vt:lpstr>
      <vt:lpstr>Australian Professional Standards for Teachers</vt:lpstr>
      <vt:lpstr>PowerPoint Presentation</vt:lpstr>
      <vt:lpstr>Developing practice and skills</vt:lpstr>
      <vt:lpstr>Non-verbal correction</vt:lpstr>
      <vt:lpstr>PowerPoint Presentation</vt:lpstr>
      <vt:lpstr>Reflection</vt:lpstr>
      <vt:lpstr>Planning non-verbal correction</vt:lpstr>
      <vt:lpstr>Rehearsal and feedback</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2026-10-30T05:47:27Z</dcterms:created>
  <dcterms:modified xsi:type="dcterms:W3CDTF">2026-10-30T05:47:57Z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