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3723" r:id="rId3"/>
    <p:sldMasterId id="2147484115" r:id="rId4"/>
  </p:sldMasterIdLst>
  <p:notesMasterIdLst>
    <p:notesMasterId r:id="rId20"/>
  </p:notesMasterIdLst>
  <p:handoutMasterIdLst>
    <p:handoutMasterId r:id="rId21"/>
  </p:handoutMasterIdLst>
  <p:sldIdLst>
    <p:sldId id="959" r:id="rId5"/>
    <p:sldId id="1300" r:id="rId6"/>
    <p:sldId id="4645" r:id="rId7"/>
    <p:sldId id="3685" r:id="rId8"/>
    <p:sldId id="4597" r:id="rId9"/>
    <p:sldId id="3686" r:id="rId10"/>
    <p:sldId id="4637" r:id="rId11"/>
    <p:sldId id="3728" r:id="rId12"/>
    <p:sldId id="3547" r:id="rId13"/>
    <p:sldId id="3692" r:id="rId14"/>
    <p:sldId id="3693" r:id="rId15"/>
    <p:sldId id="3698" r:id="rId16"/>
    <p:sldId id="4647" r:id="rId17"/>
    <p:sldId id="4641" r:id="rId18"/>
    <p:sldId id="4649" r:id="rId19"/>
  </p:sldIdLst>
  <p:sldSz cx="12192000" cy="6858000"/>
  <p:notesSz cx="7315200" cy="9601200"/>
  <p:embeddedFontLst>
    <p:embeddedFont>
      <p:font typeface="Montserrat" panose="00000500000000000000" pitchFamily="2" charset="0"/>
      <p:regular r:id="rId22"/>
      <p:bold r:id="rId23"/>
      <p:italic r:id="rId24"/>
      <p:boldItalic r:id="rId25"/>
    </p:embeddedFont>
    <p:embeddedFont>
      <p:font typeface="Montserrat Medium" panose="00000600000000000000" pitchFamily="2" charset="0"/>
      <p:regular r:id="rId26"/>
      <p: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3692"/>
            <p14:sldId id="3693"/>
            <p14:sldId id="3698"/>
            <p14:sldId id="4647"/>
            <p14:sldId id="4641"/>
            <p14:sldId id="4649"/>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AE0"/>
    <a:srgbClr val="000000"/>
    <a:srgbClr val="DDF1F0"/>
    <a:srgbClr val="002850"/>
    <a:srgbClr val="002448"/>
    <a:srgbClr val="002346"/>
    <a:srgbClr val="002142"/>
    <a:srgbClr val="002A54"/>
    <a:srgbClr val="00305E"/>
    <a:srgbClr val="010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461734-BCA1-4080-AFA4-562FE238CD2B}" v="3" dt="2026-10-30T05:05:00.4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5" autoAdjust="0"/>
    <p:restoredTop sz="70567" autoAdjust="0"/>
  </p:normalViewPr>
  <p:slideViewPr>
    <p:cSldViewPr snapToGrid="0">
      <p:cViewPr>
        <p:scale>
          <a:sx n="85" d="100"/>
          <a:sy n="85" d="100"/>
        </p:scale>
        <p:origin x="796" y="464"/>
      </p:cViewPr>
      <p:guideLst/>
    </p:cSldViewPr>
  </p:slideViewPr>
  <p:outlineViewPr>
    <p:cViewPr>
      <p:scale>
        <a:sx n="33" d="100"/>
        <a:sy n="33" d="100"/>
      </p:scale>
      <p:origin x="0" y="-2588"/>
    </p:cViewPr>
  </p:outlin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slideMaster" Target="slideMasters/slideMaster1.xml"/><Relationship Id="rId21" Type="http://schemas.openxmlformats.org/officeDocument/2006/relationships/handoutMaster" Target="handoutMasters/handoutMaster1.xml"/><Relationship Id="rId34"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AU" noProof="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EF09CB90-614C-5144-87C1-67812BEDF5FB}" type="datetimeFigureOut">
              <a:rPr lang="en-AU" noProof="0" smtClean="0"/>
              <a:t>30/10/2026</a:t>
            </a:fld>
            <a:endParaRPr lang="en-AU" noProof="0"/>
          </a:p>
        </p:txBody>
      </p:sp>
      <p:sp>
        <p:nvSpPr>
          <p:cNvPr id="4" name="Slide Image Placeholder 3"/>
          <p:cNvSpPr>
            <a:spLocks noGrp="1" noRot="1" noChangeAspect="1"/>
          </p:cNvSpPr>
          <p:nvPr>
            <p:ph type="sldImg" idx="2"/>
          </p:nvPr>
        </p:nvSpPr>
        <p:spPr>
          <a:xfrm>
            <a:off x="777875" y="607484"/>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4055533"/>
            <a:ext cx="5852160" cy="5545667"/>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8" name="Slide Number Placeholder 7">
            <a:extLst>
              <a:ext uri="{FF2B5EF4-FFF2-40B4-BE49-F238E27FC236}">
                <a16:creationId xmlns:a16="http://schemas.microsoft.com/office/drawing/2014/main" id="{4A9CBAC9-34C9-6BB4-C08C-4EE28F2FFCE9}"/>
              </a:ext>
            </a:extLst>
          </p:cNvPr>
          <p:cNvSpPr>
            <a:spLocks noGrp="1"/>
          </p:cNvSpPr>
          <p:nvPr>
            <p:ph type="sldNum" sz="quarter" idx="5"/>
          </p:nvPr>
        </p:nvSpPr>
        <p:spPr>
          <a:xfrm>
            <a:off x="6663267" y="8975540"/>
            <a:ext cx="574146" cy="481727"/>
          </a:xfrm>
          <a:prstGeom prst="rect">
            <a:avLst/>
          </a:prstGeom>
        </p:spPr>
        <p:txBody>
          <a:bodyPr vert="horz" lIns="91440" tIns="45720" rIns="91440" bIns="45720" rtlCol="0" anchor="b"/>
          <a:lstStyle>
            <a:lvl1pPr algn="r">
              <a:defRPr sz="900"/>
            </a:lvl1pPr>
          </a:lstStyle>
          <a:p>
            <a:fld id="{82D64AA1-B5A4-44FA-869C-F5B643283453}" type="slidenum">
              <a:rPr lang="en-AU" smtClean="0"/>
              <a:pPr/>
              <a:t>‹#›</a:t>
            </a:fld>
            <a:endParaRPr lang="en-AU"/>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71450" indent="-17145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396000" indent="-180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228600" indent="-2286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sz="1200" kern="1200">
                <a:solidFill>
                  <a:schemeClr val="tx1"/>
                </a:solidFill>
                <a:effectLst/>
                <a:latin typeface="+mn-lt"/>
                <a:ea typeface="+mn-ea"/>
                <a:cs typeface="+mn-cs"/>
              </a:rPr>
              <a:t>If you’ve identified </a:t>
            </a:r>
            <a:r>
              <a:rPr lang="en-US" sz="1200" kern="1200">
                <a:solidFill>
                  <a:schemeClr val="tx1"/>
                </a:solidFill>
                <a:effectLst/>
                <a:latin typeface="+mn-lt"/>
                <a:ea typeface="+mn-ea"/>
                <a:cs typeface="+mn-cs"/>
              </a:rPr>
              <a:t>interacting positively with all students to build positive connections</a:t>
            </a:r>
            <a:r>
              <a:rPr lang="en-AU" sz="1200" kern="1200">
                <a:solidFill>
                  <a:schemeClr val="tx1"/>
                </a:solidFill>
                <a:effectLst/>
                <a:latin typeface="+mn-lt"/>
                <a:ea typeface="+mn-ea"/>
                <a:cs typeface="+mn-cs"/>
              </a:rPr>
              <a:t> as an area of practice you’d like to support teachers in your school to develop, you can use this slide deck to run a practice development session.</a:t>
            </a: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It includes a video of practice. To play the video, please enable external content if prompted when opening the slide deck.</a:t>
            </a:r>
          </a:p>
          <a:p>
            <a:r>
              <a:rPr lang="en-AU" sz="1200" kern="1200">
                <a:solidFill>
                  <a:schemeClr val="tx1"/>
                </a:solidFill>
                <a:effectLst/>
                <a:latin typeface="+mn-lt"/>
                <a:ea typeface="+mn-ea"/>
                <a:cs typeface="+mn-cs"/>
              </a:rPr>
              <a:t> </a:t>
            </a:r>
          </a:p>
          <a:p>
            <a:pPr lvl="0"/>
            <a:endParaRPr lang="en-AU" noProof="0"/>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9" name="Slide Image Placeholder 8">
            <a:extLst>
              <a:ext uri="{FF2B5EF4-FFF2-40B4-BE49-F238E27FC236}">
                <a16:creationId xmlns:a16="http://schemas.microsoft.com/office/drawing/2014/main" id="{7BA7E8D1-3E14-438D-1136-752951C441D8}"/>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Before using these slides, you may want to build a shared understanding with staff about evidence-based classroom management using AERO’s professional learning resource, Evidence-Based Approaches for Effective Classroom Management.</a:t>
            </a:r>
          </a:p>
          <a:p>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lvl="0"/>
            <a:r>
              <a:rPr lang="en-AU" sz="1200" kern="1200">
                <a:solidFill>
                  <a:schemeClr val="tx1"/>
                </a:solidFill>
                <a:effectLst/>
                <a:latin typeface="+mn-lt"/>
                <a:ea typeface="+mn-ea"/>
                <a:cs typeface="+mn-cs"/>
              </a:rPr>
              <a:t>Send participants a link to the handbook: </a:t>
            </a:r>
            <a:r>
              <a:rPr lang="en-AU" sz="1200" u="sng" kern="1200">
                <a:solidFill>
                  <a:schemeClr val="tx1"/>
                </a:solidFill>
                <a:effectLst/>
                <a:latin typeface="+mn-lt"/>
                <a:ea typeface="+mn-ea"/>
                <a:cs typeface="+mn-cs"/>
                <a:hlinkClick r:id="rId3"/>
              </a:rPr>
              <a:t>https://www.edresearch.edu.au/classroom-management-handbook</a:t>
            </a:r>
            <a:r>
              <a:rPr lang="en-AU" sz="1200" u="sng" kern="1200">
                <a:solidFill>
                  <a:schemeClr val="tx1"/>
                </a:solidFill>
                <a:effectLst/>
                <a:latin typeface="+mn-lt"/>
                <a:ea typeface="+mn-ea"/>
                <a:cs typeface="+mn-cs"/>
              </a:rPr>
              <a:t>.</a:t>
            </a:r>
            <a:br>
              <a:rPr lang="en-AU" sz="1200" kern="1200">
                <a:solidFill>
                  <a:schemeClr val="tx1"/>
                </a:solidFill>
                <a:effectLst/>
                <a:latin typeface="+mn-lt"/>
                <a:ea typeface="+mn-ea"/>
                <a:cs typeface="+mn-cs"/>
              </a:rPr>
            </a:br>
            <a:endParaRPr lang="en-AU" sz="1200" kern="1200">
              <a:solidFill>
                <a:schemeClr val="tx1"/>
              </a:solidFill>
              <a:effectLst/>
              <a:latin typeface="+mn-lt"/>
              <a:ea typeface="+mn-ea"/>
              <a:cs typeface="+mn-cs"/>
            </a:endParaRPr>
          </a:p>
          <a:p>
            <a:r>
              <a:rPr lang="en-AU" sz="1200" b="1" kern="1200">
                <a:solidFill>
                  <a:schemeClr val="tx1"/>
                </a:solidFill>
                <a:effectLst/>
                <a:latin typeface="+mn-lt"/>
                <a:ea typeface="+mn-ea"/>
                <a:cs typeface="+mn-cs"/>
              </a:rPr>
              <a:t>Remember to delete the preparation section in each slide note once you’ve followed its instructions so that you can more easily see the facilitator notes.</a:t>
            </a:r>
            <a:endParaRPr lang="en-AU" sz="1200" kern="1200">
              <a:solidFill>
                <a:schemeClr val="tx1"/>
              </a:solidFill>
              <a:effectLst/>
              <a:latin typeface="+mn-lt"/>
              <a:ea typeface="+mn-ea"/>
              <a:cs typeface="+mn-cs"/>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A128D828-7294-ABAB-9567-33F7ADD6C0F7}"/>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a:t>Preparation</a:t>
            </a:r>
          </a:p>
          <a:p>
            <a:pPr marL="0" lvl="3" indent="0">
              <a:buNone/>
            </a:pPr>
            <a:r>
              <a:rPr lang="en-AU" noProof="0"/>
              <a:t>Edit this slide to reflect the way your school acknowledges Country.</a:t>
            </a:r>
          </a:p>
        </p:txBody>
      </p:sp>
      <p:sp>
        <p:nvSpPr>
          <p:cNvPr id="4" name="Header Placeholder 3">
            <a:extLst>
              <a:ext uri="{FF2B5EF4-FFF2-40B4-BE49-F238E27FC236}">
                <a16:creationId xmlns:a16="http://schemas.microsoft.com/office/drawing/2014/main" id="{2C43D8AE-466A-3934-EC70-FD3808FC2174}"/>
              </a:ext>
            </a:extLst>
          </p:cNvPr>
          <p:cNvSpPr>
            <a:spLocks noGrp="1"/>
          </p:cNvSpPr>
          <p:nvPr>
            <p:ph type="hdr" sz="quarter"/>
          </p:nvPr>
        </p:nvSpPr>
        <p:spPr/>
        <p:txBody>
          <a:bodyPr/>
          <a:lstStyle/>
          <a:p>
            <a:endParaRPr lang="en-US"/>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18" name="Slide Image Placeholder 17">
            <a:extLst>
              <a:ext uri="{FF2B5EF4-FFF2-40B4-BE49-F238E27FC236}">
                <a16:creationId xmlns:a16="http://schemas.microsoft.com/office/drawing/2014/main" id="{36FF3245-A03F-22C1-A40B-909F9AF90350}"/>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31520" y="4080933"/>
            <a:ext cx="5852160" cy="5520267"/>
          </a:xfrm>
        </p:spPr>
        <p:txBody>
          <a:bodyPr>
            <a:normAutofit fontScale="85000" lnSpcReduction="20000"/>
          </a:bodyPr>
          <a:lstStyle/>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Preparation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228600" lvl="0" indent="-228600">
              <a:lnSpc>
                <a:spcPct val="107000"/>
              </a:lnSpc>
              <a:spcAft>
                <a:spcPts val="800"/>
              </a:spcAft>
              <a:buFont typeface="+mj-lt"/>
              <a:buAutoNum type="arabicPeriod"/>
              <a:tabLst>
                <a:tab pos="2286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If time is available, you can plan to provide time at the start of the session (e.g., 10 minutes) for staff to review the pre-reading. However, this isn’t essential and you can run the session without staff doing this.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228600" lvl="0" indent="-228600">
              <a:lnSpc>
                <a:spcPct val="107000"/>
              </a:lnSpc>
              <a:spcAft>
                <a:spcPts val="800"/>
              </a:spcAft>
              <a:buFont typeface="+mj-lt"/>
              <a:buAutoNum type="arabicPeriod"/>
              <a:tabLst>
                <a:tab pos="228600" algn="l"/>
              </a:tabLst>
            </a:pPr>
            <a:r>
              <a:rPr lang="en-GB" sz="1200" kern="1200">
                <a:solidFill>
                  <a:schemeClr val="tx1"/>
                </a:solidFill>
                <a:effectLst/>
                <a:latin typeface="+mn-lt"/>
                <a:ea typeface="+mn-ea"/>
                <a:cs typeface="+mn-cs"/>
              </a:rPr>
              <a:t>Participants will work in pairs throughout the session. </a:t>
            </a:r>
            <a:r>
              <a:rPr lang="en-AU" sz="1200" kern="0">
                <a:effectLst/>
                <a:latin typeface="Montserrat" panose="00000500000000000000" pitchFamily="2" charset="0"/>
                <a:ea typeface="Times New Roman" panose="02020603050405020304" pitchFamily="18" charset="0"/>
                <a:cs typeface="Calibri" panose="020F0502020204030204" pitchFamily="34" charset="0"/>
              </a:rPr>
              <a:t>You may want to consider pairing staff:</a:t>
            </a:r>
            <a:endParaRPr lang="en-AU" sz="1100" kern="100">
              <a:effectLst/>
              <a:latin typeface="Aptos" panose="020B0004020202020204" pitchFamily="34" charset="0"/>
              <a:ea typeface="Times New Roman" panose="02020603050405020304" pitchFamily="18" charset="0"/>
              <a:cs typeface="Times New Roman" panose="02020603050405020304" pitchFamily="18" charset="0"/>
            </a:endParaRPr>
          </a:p>
          <a:p>
            <a:pPr marL="400050" lvl="1" indent="-228600">
              <a:lnSpc>
                <a:spcPct val="107000"/>
              </a:lnSpc>
              <a:spcAft>
                <a:spcPts val="800"/>
              </a:spcAft>
              <a:buFont typeface="+mj-lt"/>
              <a:buAutoNum type="alphaLcParenR"/>
              <a:tabLst>
                <a:tab pos="2286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in similar classroom environments - e.g., similar year levels or learning areas</a:t>
            </a:r>
          </a:p>
          <a:p>
            <a:pPr marL="400050" lvl="1" indent="-228600">
              <a:lnSpc>
                <a:spcPct val="107000"/>
              </a:lnSpc>
              <a:spcAft>
                <a:spcPts val="800"/>
              </a:spcAft>
              <a:buFont typeface="+mj-lt"/>
              <a:buAutoNum type="alphaLcParenR"/>
              <a:tabLst>
                <a:tab pos="2286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who work well together</a:t>
            </a:r>
          </a:p>
          <a:p>
            <a:pPr marL="400050" lvl="1" indent="-228600">
              <a:lnSpc>
                <a:spcPct val="107000"/>
              </a:lnSpc>
              <a:spcAft>
                <a:spcPts val="800"/>
              </a:spcAft>
              <a:buFont typeface="+mj-lt"/>
              <a:buAutoNum type="alphaLcParenR"/>
              <a:tabLst>
                <a:tab pos="2286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with more effective classroom management practices with those with less.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b="1" kern="0">
                <a:effectLst/>
                <a:latin typeface="Montserrat" panose="00000500000000000000" pitchFamily="2" charset="0"/>
                <a:ea typeface="Times New Roman" panose="02020603050405020304" pitchFamily="18"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0">
                <a:effectLst/>
                <a:latin typeface="Montserrat" panose="00000500000000000000" pitchFamily="2" charset="0"/>
                <a:ea typeface="Times New Roman" panose="02020603050405020304" pitchFamily="18" charset="0"/>
                <a:cs typeface="Calibri" panose="020F0502020204030204" pitchFamily="34" charset="0"/>
              </a:rPr>
              <a:t>[Read out the purpose of this session from the slide.]</a:t>
            </a:r>
          </a:p>
          <a:p>
            <a:pPr>
              <a:lnSpc>
                <a:spcPct val="107000"/>
              </a:lnSpc>
              <a:spcAft>
                <a:spcPts val="800"/>
              </a:spcAft>
              <a:buNone/>
            </a:pP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Teaching requires a complex skillset, and it takes time to develop these skills. Rehearsing and receiving feedback in a safe, non-judgemental environment is an effective and evidence-based way to develop our practice.</a:t>
            </a:r>
          </a:p>
          <a:p>
            <a:pPr>
              <a:lnSpc>
                <a:spcPct val="107000"/>
              </a:lnSpc>
              <a:spcAft>
                <a:spcPts val="800"/>
              </a:spcAft>
              <a:buNone/>
            </a:pP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In this session, we’ll:</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171450" lvl="0" indent="-171450">
              <a:lnSpc>
                <a:spcPct val="107000"/>
              </a:lnSpc>
              <a:spcAft>
                <a:spcPts val="800"/>
              </a:spcAft>
              <a:buFont typeface="Arial" panose="020B0604020202020204" pitchFamily="34" charset="0"/>
              <a:buChar char="•"/>
              <a:tabLst>
                <a:tab pos="4572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discuss practical approaches to developing classroom management practices and skills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171450" lvl="0" indent="-171450">
              <a:lnSpc>
                <a:spcPct val="107000"/>
              </a:lnSpc>
              <a:spcAft>
                <a:spcPts val="800"/>
              </a:spcAft>
              <a:buFont typeface="Arial" panose="020B0604020202020204" pitchFamily="34" charset="0"/>
              <a:buChar char="•"/>
              <a:tabLst>
                <a:tab pos="457200" algn="l"/>
              </a:tabLst>
            </a:pPr>
            <a:r>
              <a:rPr lang="en-AU" sz="1200" kern="0">
                <a:effectLst/>
                <a:latin typeface="Montserrat" panose="00000500000000000000" pitchFamily="2" charset="0"/>
                <a:ea typeface="Times New Roman" panose="02020603050405020304" pitchFamily="18" charset="0"/>
                <a:cs typeface="Calibri" panose="020F0502020204030204" pitchFamily="34" charset="0"/>
              </a:rPr>
              <a:t>review effective practice for interacting positively with all students to build positive connections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171450" lvl="0" indent="-171450">
              <a:lnSpc>
                <a:spcPct val="107000"/>
              </a:lnSpc>
              <a:spcAft>
                <a:spcPts val="800"/>
              </a:spcAft>
              <a:buFont typeface="Arial" panose="020B0604020202020204" pitchFamily="34" charset="0"/>
              <a:buChar char="•"/>
              <a:tabLst>
                <a:tab pos="457200" algn="l"/>
              </a:tabLst>
            </a:pPr>
            <a:r>
              <a:rPr lang="en-AU" sz="1200" i="1" kern="0">
                <a:effectLst/>
                <a:latin typeface="Montserrat" panose="00000500000000000000" pitchFamily="2" charset="0"/>
                <a:ea typeface="Times New Roman" panose="02020603050405020304" pitchFamily="18" charset="0"/>
                <a:cs typeface="Calibri" panose="020F0502020204030204" pitchFamily="34" charset="0"/>
              </a:rPr>
              <a:t>[optional] </a:t>
            </a:r>
            <a:r>
              <a:rPr lang="en-AU" sz="1200" kern="0">
                <a:effectLst/>
                <a:latin typeface="Montserrat" panose="00000500000000000000" pitchFamily="2" charset="0"/>
                <a:ea typeface="Times New Roman" panose="02020603050405020304" pitchFamily="18" charset="0"/>
                <a:cs typeface="Calibri" panose="020F0502020204030204" pitchFamily="34" charset="0"/>
              </a:rPr>
              <a:t>work on developing your positive interactions with all students by planning and rehearsing in pairs.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rtl="0" fontAlgn="base"/>
            <a:r>
              <a:rPr lang="en-AU" sz="1200" i="1" kern="1200">
                <a:solidFill>
                  <a:schemeClr val="tx1"/>
                </a:solidFill>
                <a:effectLst/>
                <a:latin typeface="+mn-lt"/>
                <a:ea typeface="+mn-ea"/>
                <a:cs typeface="+mn-cs"/>
              </a:rPr>
              <a:t>[Organise participants into pairs. Throughout this session, they’ll discuss and optionally rehearse with their partner.]</a:t>
            </a:r>
            <a:endParaRPr lang="en-AU" sz="1200" b="0" i="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7" name="Slide Image Placeholder 6">
            <a:extLst>
              <a:ext uri="{FF2B5EF4-FFF2-40B4-BE49-F238E27FC236}">
                <a16:creationId xmlns:a16="http://schemas.microsoft.com/office/drawing/2014/main" id="{B2535C6E-B49A-A26F-3370-B2BF4782DC2E}"/>
              </a:ext>
            </a:extLst>
          </p:cNvPr>
          <p:cNvSpPr>
            <a:spLocks noGrp="1" noRot="1" noChangeAspect="1"/>
          </p:cNvSpPr>
          <p:nvPr>
            <p:ph type="sldImg"/>
          </p:nvPr>
        </p:nvSpPr>
        <p:spPr>
          <a:xfrm>
            <a:off x="777875" y="557213"/>
            <a:ext cx="5759450" cy="3240087"/>
          </a:xfrm>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4" name="Header Placeholder 3"/>
          <p:cNvSpPr>
            <a:spLocks noGrp="1"/>
          </p:cNvSpPr>
          <p:nvPr>
            <p:ph type="hdr" sz="quarter"/>
          </p:nvPr>
        </p:nvSpPr>
        <p:spPr/>
        <p:txBody>
          <a:bodyPr/>
          <a:lstStyle/>
          <a:p>
            <a:endParaRPr lang="en-US"/>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10" name="Slide Image Placeholder 9">
            <a:extLst>
              <a:ext uri="{FF2B5EF4-FFF2-40B4-BE49-F238E27FC236}">
                <a16:creationId xmlns:a16="http://schemas.microsoft.com/office/drawing/2014/main" id="{5DA5B4B3-3B39-F9DB-3B91-6DA1E6491C7E}"/>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nSpc>
                <a:spcPct val="107000"/>
              </a:lnSpc>
              <a:spcAft>
                <a:spcPts val="800"/>
              </a:spcAft>
              <a:buNone/>
            </a:pPr>
            <a:r>
              <a:rPr lang="en-AU" sz="1200" b="1" kern="0">
                <a:effectLst/>
                <a:latin typeface="Montserrat" panose="00000500000000000000" pitchFamily="2" charset="0"/>
                <a:ea typeface="Times New Roman" panose="02020603050405020304" pitchFamily="18"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If you’d like to read more about </a:t>
            </a:r>
            <a:r>
              <a:rPr lang="en-US" sz="1200" kern="1200">
                <a:solidFill>
                  <a:schemeClr val="tx1"/>
                </a:solidFill>
                <a:effectLst/>
                <a:latin typeface="+mn-lt"/>
                <a:ea typeface="+mn-ea"/>
                <a:cs typeface="+mn-cs"/>
              </a:rPr>
              <a:t>interacting positively with all students to build positive connections</a:t>
            </a:r>
            <a:r>
              <a:rPr lang="en-AU" sz="1200" kern="0">
                <a:effectLst/>
                <a:latin typeface="Montserrat" panose="00000500000000000000" pitchFamily="2" charset="0"/>
                <a:ea typeface="Times New Roman" panose="02020603050405020304" pitchFamily="18" charset="0"/>
                <a:cs typeface="Calibri" panose="020F0502020204030204" pitchFamily="34" charset="0"/>
              </a:rPr>
              <a:t> after today’s session, you can refer to Chapter 5 in the handbook previously sent to you.</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F82EF117-B493-78CF-97CF-8EE5262693E3}"/>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AU" sz="1200" b="1" kern="100">
                <a:effectLst/>
                <a:latin typeface="Montserrat" panose="00000500000000000000" pitchFamily="2" charset="0"/>
                <a:ea typeface="Aptos" panose="020B0004020202020204" pitchFamily="34" charset="0"/>
                <a:cs typeface="Calibri" panose="020F0502020204030204" pitchFamily="34" charset="0"/>
              </a:rPr>
              <a:t>Preparation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fontAlgn="t"/>
            <a:r>
              <a:rPr lang="en-AU" sz="1200" b="0" i="0" kern="1200">
                <a:solidFill>
                  <a:schemeClr val="tx1"/>
                </a:solidFill>
                <a:effectLst/>
                <a:latin typeface="+mn-lt"/>
                <a:ea typeface="+mn-ea"/>
                <a:cs typeface="+mn-cs"/>
              </a:rPr>
              <a:t>If you’re not including the rehearsal and feedback activity (slides 12/13), you can remove the instruction about rehearsal and feedback from the facilitator notes.</a:t>
            </a:r>
          </a:p>
          <a:p>
            <a:pPr>
              <a:lnSpc>
                <a:spcPct val="107000"/>
              </a:lnSpc>
              <a:spcAft>
                <a:spcPts val="800"/>
              </a:spcAft>
              <a:buNone/>
            </a:pPr>
            <a:endParaRPr lang="en-AU" sz="1200" b="1" kern="0">
              <a:effectLst/>
              <a:latin typeface="Montserrat" panose="00000500000000000000" pitchFamily="2" charset="0"/>
              <a:ea typeface="Times New Roman" panose="02020603050405020304" pitchFamily="18" charset="0"/>
              <a:cs typeface="Calibri" panose="020F0502020204030204" pitchFamily="34" charset="0"/>
            </a:endParaRPr>
          </a:p>
          <a:p>
            <a:pPr>
              <a:lnSpc>
                <a:spcPct val="107000"/>
              </a:lnSpc>
              <a:spcAft>
                <a:spcPts val="800"/>
              </a:spcAft>
              <a:buNone/>
            </a:pPr>
            <a:r>
              <a:rPr lang="en-AU" sz="1200" b="1" kern="0">
                <a:effectLst/>
                <a:latin typeface="Montserrat" panose="00000500000000000000" pitchFamily="2" charset="0"/>
                <a:ea typeface="Times New Roman" panose="02020603050405020304" pitchFamily="18"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The 5 stages shown on this slide support teachers to develop their practices and skills.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0">
                <a:effectLst/>
                <a:latin typeface="Montserrat" panose="00000500000000000000" pitchFamily="2" charset="0"/>
                <a:ea typeface="Times New Roman" panose="02020603050405020304" pitchFamily="18" charset="0"/>
                <a:cs typeface="Calibri" panose="020F0502020204030204" pitchFamily="34" charset="0"/>
              </a:rPr>
              <a:t>[Give participants time to read the slide.]</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r>
              <a:rPr lang="en-AU" sz="1200" kern="0">
                <a:effectLst/>
                <a:latin typeface="Montserrat" panose="00000500000000000000" pitchFamily="2" charset="0"/>
                <a:ea typeface="Times New Roman" panose="02020603050405020304" pitchFamily="18" charset="0"/>
                <a:cs typeface="Calibri" panose="020F0502020204030204" pitchFamily="34" charset="0"/>
              </a:rPr>
              <a:t>You may have heard the term ‘deliberate practice’ used to describe this approach to professional learning. </a:t>
            </a:r>
            <a:r>
              <a:rPr lang="en-AU" sz="1200" kern="1200">
                <a:solidFill>
                  <a:schemeClr val="tx1"/>
                </a:solidFill>
                <a:effectLst/>
                <a:latin typeface="+mn-lt"/>
                <a:ea typeface="+mn-ea"/>
                <a:cs typeface="+mn-cs"/>
              </a:rPr>
              <a:t>Today’s session will focus on building knowledge and reflecting. You’ll also have the opportunity to rehearse and seek feedback.</a:t>
            </a:r>
            <a:r>
              <a:rPr lang="en-AU" sz="1200" b="0" i="0" kern="1200">
                <a:solidFill>
                  <a:schemeClr val="tx1"/>
                </a:solidFill>
                <a:effectLst/>
                <a:latin typeface="+mn-lt"/>
                <a:ea typeface="+mn-ea"/>
                <a:cs typeface="+mn-cs"/>
              </a:rPr>
              <a:t> </a:t>
            </a:r>
            <a:r>
              <a:rPr lang="en-AU" sz="1200" kern="0">
                <a:effectLst/>
                <a:latin typeface="Montserrat" panose="00000500000000000000" pitchFamily="2" charset="0"/>
                <a:ea typeface="Times New Roman" panose="02020603050405020304" pitchFamily="18" charset="0"/>
                <a:cs typeface="Calibri" panose="020F0502020204030204" pitchFamily="34" charset="0"/>
              </a:rPr>
              <a:t>After today’s session, you can practise in your classroom.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0">
                <a:effectLst/>
                <a:latin typeface="Montserrat" panose="00000500000000000000" pitchFamily="2" charset="0"/>
                <a:ea typeface="Times New Roman" panose="02020603050405020304" pitchFamily="18"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buNone/>
            </a:pPr>
            <a:r>
              <a:rPr lang="en-AU" sz="1200" i="1" kern="0">
                <a:effectLst/>
                <a:latin typeface="Montserrat" panose="00000500000000000000" pitchFamily="2" charset="0"/>
                <a:ea typeface="Times New Roman" panose="02020603050405020304" pitchFamily="18" charset="0"/>
                <a:cs typeface="Calibri" panose="020F0502020204030204" pitchFamily="34" charset="0"/>
              </a:rPr>
              <a:t>[Outline any other support and/or mentoring available for participants following this session.]</a:t>
            </a:r>
            <a:endParaRPr lang="en-AU" noProof="0"/>
          </a:p>
        </p:txBody>
      </p:sp>
      <p:sp>
        <p:nvSpPr>
          <p:cNvPr id="4" name="Header Placeholder 3">
            <a:extLst>
              <a:ext uri="{FF2B5EF4-FFF2-40B4-BE49-F238E27FC236}">
                <a16:creationId xmlns:a16="http://schemas.microsoft.com/office/drawing/2014/main" id="{44BFC63F-2BF8-4EB1-2BB5-C2C8956B80E7}"/>
              </a:ext>
            </a:extLst>
          </p:cNvPr>
          <p:cNvSpPr>
            <a:spLocks noGrp="1"/>
          </p:cNvSpPr>
          <p:nvPr>
            <p:ph type="hdr" sz="quarter"/>
          </p:nvPr>
        </p:nvSpPr>
        <p:spPr/>
        <p:txBody>
          <a:bodyPr/>
          <a:lstStyle/>
          <a:p>
            <a:endParaRPr lang="en-US"/>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10" name="Slide Image Placeholder 9">
            <a:extLst>
              <a:ext uri="{FF2B5EF4-FFF2-40B4-BE49-F238E27FC236}">
                <a16:creationId xmlns:a16="http://schemas.microsoft.com/office/drawing/2014/main" id="{240FE01D-2D93-4EB3-3FA8-C7A2A8013B23}"/>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Preparation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0" lvl="0" indent="0">
              <a:lnSpc>
                <a:spcPct val="107000"/>
              </a:lnSpc>
              <a:spcAft>
                <a:spcPts val="800"/>
              </a:spcAft>
              <a:buFont typeface="+mj-lt"/>
              <a:buNone/>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Prepare to share your own experiences in relation to the questions on the slide. Being open about aspects of your own practice that you’ve refined, and what you still need to refine, will support participants in reflecting and rehearsing without feeling judged.</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Before you work on refining your practice, we’ll review some information about </a:t>
            </a:r>
            <a:r>
              <a:rPr lang="en-US" noProof="0"/>
              <a:t>interacting positively with all students to build connections</a:t>
            </a:r>
            <a:r>
              <a:rPr lang="en-AU" sz="1200" kern="100">
                <a:effectLst/>
                <a:latin typeface="Montserrat" panose="00000500000000000000" pitchFamily="2" charset="0"/>
                <a:ea typeface="Aptos" panose="020B0004020202020204" pitchFamily="34" charset="0"/>
                <a:cs typeface="Calibri" panose="020F0502020204030204" pitchFamily="34" charset="0"/>
              </a:rPr>
              <a:t>.</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[ADVANCE THE PRESENTATION and give participants time to read the definitions.]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[ADVANCE THE PRESENTATION to reveal the questions.]</a:t>
            </a:r>
          </a:p>
          <a:p>
            <a:pPr>
              <a:lnSpc>
                <a:spcPct val="107000"/>
              </a:lnSpc>
              <a:spcAft>
                <a:spcPts val="800"/>
              </a:spcAft>
              <a:buNone/>
            </a:pP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[Give participants a minute to reflect individually then conduct a whole-group discussion.]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[ADVANCE THE PRESENTATION to reveal the ‘Why do we do it?’ section. </a:t>
            </a:r>
            <a:r>
              <a:rPr lang="en-AU" i="1" noProof="0"/>
              <a:t>Share the following points if they weren’t mentioned in the discussion:]</a:t>
            </a:r>
          </a:p>
          <a:p>
            <a:endParaRPr lang="en-AU" noProof="0"/>
          </a:p>
          <a:p>
            <a:r>
              <a:rPr lang="en-AU" b="1" noProof="0"/>
              <a:t>Safety</a:t>
            </a:r>
            <a:r>
              <a:rPr lang="en-AU" noProof="0"/>
              <a:t> is the number one priority of every school. Interacting positively with all students supports safety and builds a sense of security. It also </a:t>
            </a:r>
            <a:r>
              <a:rPr lang="en-AU" noProof="0">
                <a:highlight>
                  <a:srgbClr val="FFFF00"/>
                </a:highlight>
              </a:rPr>
              <a:t>helps students feel respected, connected and supported</a:t>
            </a:r>
            <a:r>
              <a:rPr lang="en-AU" noProof="0"/>
              <a:t>. </a:t>
            </a:r>
          </a:p>
          <a:p>
            <a:endParaRPr lang="en-AU" noProof="0"/>
          </a:p>
          <a:p>
            <a:r>
              <a:rPr lang="en-AU"/>
              <a:t>When students have positive relationships with their teachers, built over time through positive interactions, they tend to have a better attitude towards school and learning.  </a:t>
            </a: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endParaRPr lang="en-AU" noProof="0"/>
          </a:p>
          <a:p>
            <a:endParaRPr lang="en-AU" noProof="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7" name="Slide Image Placeholder 6">
            <a:extLst>
              <a:ext uri="{FF2B5EF4-FFF2-40B4-BE49-F238E27FC236}">
                <a16:creationId xmlns:a16="http://schemas.microsoft.com/office/drawing/2014/main" id="{04EFD14F-D1E2-E774-1276-31B9C764F14E}"/>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Preparation</a:t>
            </a:r>
          </a:p>
          <a:p>
            <a:pPr marL="0" lvl="3" indent="0">
              <a:buNone/>
            </a:pPr>
            <a:r>
              <a:rPr lang="en-AU" noProof="0"/>
              <a:t>Prepare to explain the actions listed on the slide, referring to Chapter </a:t>
            </a:r>
            <a:r>
              <a:rPr lang="en-AU"/>
              <a:t>5</a:t>
            </a:r>
            <a:r>
              <a:rPr lang="en-AU" noProof="0"/>
              <a:t> of the handbook if necessary, as well as your school’s approach.</a:t>
            </a:r>
          </a:p>
          <a:p>
            <a:pPr lvl="0"/>
            <a:endParaRPr lang="en-AU" noProof="0"/>
          </a:p>
          <a:p>
            <a:r>
              <a:rPr lang="en-AU" b="1" noProof="0"/>
              <a:t>Facilitator notes </a:t>
            </a:r>
          </a:p>
          <a:p>
            <a:r>
              <a:rPr lang="en-AU" i="1" noProof="0"/>
              <a:t>[Give participants time to read the slide. Invite questions or requests for clarification.]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1B4EC886-5B8D-6759-6F7D-4BFD30D0AFD1}"/>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31520" y="3589867"/>
            <a:ext cx="5852160" cy="6011333"/>
          </a:xfrm>
        </p:spPr>
        <p:txBody>
          <a:bodyPr>
            <a:normAutofit fontScale="92500"/>
          </a:bodyPr>
          <a:lstStyle/>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Preparation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228600" algn="l"/>
              </a:tabLst>
            </a:pPr>
            <a:r>
              <a:rPr lang="en-AU" noProof="0"/>
              <a:t>Watch from 02:06 to 06:10 in the video. </a:t>
            </a:r>
          </a:p>
          <a:p>
            <a:pPr marL="342900" lvl="0" indent="-342900">
              <a:lnSpc>
                <a:spcPct val="107000"/>
              </a:lnSpc>
              <a:spcAft>
                <a:spcPts val="800"/>
              </a:spcAft>
              <a:buFont typeface="+mj-lt"/>
              <a:buAutoNum type="arabicPeriod"/>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Check the video for any contextual factors that might distract from the teacher’s actions and words - e.g., uniforms, seating arrangements, room decor, age of students. Mentioning these before watching the video will support participants in focusing instead on the classroom practice demonstrated in the video.</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Prepare to share a reflection on the video, being clear that your own practice is still a work in progress. Identify elements of your own practice that want wish to refine. This can help participants feel safe when rehearsing.</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While this video depicts other Australian schools and classrooms, the principles of effective practice apply in every context. Therefore, there’s much we can learn from it.</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[Mention any contextual factors in the video that might be distracting. Ask participants to focus on the teacher's words and actions rather than these.]</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[Play the video from 02:06 to 06:10.]</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[Share your own reflection from watching the video, including elements demonstrated in the video that you can work on to refine your practice.]</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endParaRPr lang="en-AU" i="1" noProof="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7" name="Slide Image Placeholder 6">
            <a:extLst>
              <a:ext uri="{FF2B5EF4-FFF2-40B4-BE49-F238E27FC236}">
                <a16:creationId xmlns:a16="http://schemas.microsoft.com/office/drawing/2014/main" id="{45EF070D-88E7-1953-5184-B654B61CB0DA}"/>
              </a:ext>
            </a:extLst>
          </p:cNvPr>
          <p:cNvSpPr>
            <a:spLocks noGrp="1" noRot="1" noChangeAspect="1"/>
          </p:cNvSpPr>
          <p:nvPr>
            <p:ph type="sldImg"/>
          </p:nvPr>
        </p:nvSpPr>
        <p:spPr>
          <a:xfrm>
            <a:off x="777875" y="285750"/>
            <a:ext cx="5759450" cy="3240088"/>
          </a:xfrm>
        </p:spPr>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i="1" kern="1200">
                <a:solidFill>
                  <a:schemeClr val="tx1"/>
                </a:solidFill>
                <a:effectLst/>
                <a:latin typeface="+mn-lt"/>
                <a:ea typeface="+mn-ea"/>
                <a:cs typeface="+mn-cs"/>
              </a:rPr>
              <a:t>[Prompt participants to review the elements for success and then give them 5 minutes to share responses to the 2 reflection questions with a partner.]</a:t>
            </a:r>
            <a:endParaRPr lang="en-AU" i="1" noProof="0"/>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192B6046-61AD-DCBB-D288-3EF661135D97}"/>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77500" lnSpcReduction="20000"/>
          </a:bodyPr>
          <a:lstStyle/>
          <a:p>
            <a:pPr>
              <a:lnSpc>
                <a:spcPct val="107000"/>
              </a:lnSpc>
              <a:spcAft>
                <a:spcPts val="800"/>
              </a:spcAft>
              <a:buNone/>
            </a:pPr>
            <a:r>
              <a:rPr lang="en-AU" sz="1200" b="1" kern="100">
                <a:effectLst/>
                <a:latin typeface="+mn-lt"/>
                <a:ea typeface="Aptos" panose="020B0004020202020204" pitchFamily="34" charset="0"/>
                <a:cs typeface="Calibri" panose="020F0502020204030204" pitchFamily="34" charset="0"/>
              </a:rPr>
              <a:t>Preparation</a:t>
            </a:r>
            <a:endParaRPr lang="en-AU" sz="1200" kern="100">
              <a:effectLst/>
              <a:latin typeface="+mn-lt"/>
              <a:ea typeface="Aptos" panose="020B0004020202020204" pitchFamily="34" charset="0"/>
              <a:cs typeface="Arial" panose="020B0604020202020204" pitchFamily="34" charset="0"/>
            </a:endParaRPr>
          </a:p>
          <a:p>
            <a:pPr>
              <a:lnSpc>
                <a:spcPct val="107000"/>
              </a:lnSpc>
              <a:spcAft>
                <a:spcPts val="800"/>
              </a:spcAft>
              <a:buNone/>
            </a:pPr>
            <a:r>
              <a:rPr lang="en-AU" sz="1200" i="0" kern="100">
                <a:effectLst/>
                <a:latin typeface="+mn-lt"/>
                <a:ea typeface="Aptos" panose="020B0004020202020204" pitchFamily="34" charset="0"/>
                <a:cs typeface="Calibri" panose="020F0502020204030204" pitchFamily="34" charset="0"/>
              </a:rPr>
              <a:t>Slides 12 and 13 can be used if you want to include further modelling and rehearsal in your session. If you prefer not to include further modelling and rehearsal, skip to slide 14.</a:t>
            </a:r>
          </a:p>
          <a:p>
            <a:pPr>
              <a:lnSpc>
                <a:spcPct val="107000"/>
              </a:lnSpc>
              <a:spcAft>
                <a:spcPts val="800"/>
              </a:spcAft>
              <a:buNone/>
            </a:pPr>
            <a:endParaRPr lang="en-AU" sz="1200" kern="100">
              <a:effectLst/>
              <a:latin typeface="+mn-lt"/>
              <a:ea typeface="Aptos" panose="020B0004020202020204" pitchFamily="34" charset="0"/>
              <a:cs typeface="Arial" panose="020B0604020202020204" pitchFamily="34" charset="0"/>
            </a:endParaRPr>
          </a:p>
          <a:p>
            <a:pPr marL="228600" marR="0" lvl="3" indent="-228600" algn="l" defTabSz="914400" rtl="0" eaLnBrk="1" fontAlgn="auto" latinLnBrk="0" hangingPunct="1">
              <a:lnSpc>
                <a:spcPct val="120000"/>
              </a:lnSpc>
              <a:spcBef>
                <a:spcPts val="0"/>
              </a:spcBef>
              <a:spcAft>
                <a:spcPts val="0"/>
              </a:spcAft>
              <a:buClrTx/>
              <a:buSzTx/>
              <a:buFont typeface="+mj-lt"/>
              <a:buAutoNum type="arabicPeriod"/>
              <a:tabLst/>
              <a:defRPr/>
            </a:pPr>
            <a:r>
              <a:rPr lang="en-AU" sz="1200" noProof="0">
                <a:latin typeface="+mn-lt"/>
              </a:rPr>
              <a:t>You'll need a member of staff to model rehearsal with you. Before the session, write down</a:t>
            </a:r>
            <a:r>
              <a:rPr lang="en-AU" sz="1200" b="0" i="0" kern="1200">
                <a:solidFill>
                  <a:schemeClr val="tx1"/>
                </a:solidFill>
                <a:effectLst/>
                <a:latin typeface="+mn-lt"/>
                <a:ea typeface="+mn-ea"/>
                <a:cs typeface="+mn-cs"/>
              </a:rPr>
              <a:t> some classroom examples where you could interact positively with students. Plan how you would respond in these situations, including what you would do and say.</a:t>
            </a:r>
          </a:p>
          <a:p>
            <a:pPr marL="228600" marR="0" lvl="3" indent="-228600" algn="l" defTabSz="914400" rtl="0" eaLnBrk="1" fontAlgn="auto" latinLnBrk="0" hangingPunct="1">
              <a:lnSpc>
                <a:spcPct val="120000"/>
              </a:lnSpc>
              <a:spcBef>
                <a:spcPts val="0"/>
              </a:spcBef>
              <a:spcAft>
                <a:spcPts val="0"/>
              </a:spcAft>
              <a:buClrTx/>
              <a:buSzTx/>
              <a:buFont typeface="+mj-lt"/>
              <a:buAutoNum type="arabicPeriod"/>
              <a:tabLst/>
              <a:defRPr/>
            </a:pPr>
            <a:r>
              <a:rPr lang="en-AU" sz="1200" noProof="0">
                <a:latin typeface="+mn-lt"/>
              </a:rPr>
              <a:t>Ensure all participants can see a digital or hard copy version of your examples. </a:t>
            </a:r>
          </a:p>
          <a:p>
            <a:pPr marL="228600" marR="0" lvl="3" indent="-228600" algn="l" defTabSz="914400" rtl="0" eaLnBrk="1" fontAlgn="auto" latinLnBrk="0" hangingPunct="1">
              <a:lnSpc>
                <a:spcPct val="120000"/>
              </a:lnSpc>
              <a:spcBef>
                <a:spcPts val="0"/>
              </a:spcBef>
              <a:spcAft>
                <a:spcPts val="0"/>
              </a:spcAft>
              <a:buClrTx/>
              <a:buSzTx/>
              <a:tabLst/>
              <a:defRPr/>
            </a:pPr>
            <a:r>
              <a:rPr lang="en-AU" sz="1200" b="0" i="0" kern="1200">
                <a:solidFill>
                  <a:schemeClr val="tx1"/>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endParaRPr lang="en-AU" sz="1200" b="0" i="0" kern="100">
              <a:solidFill>
                <a:schemeClr val="tx1"/>
              </a:solidFill>
              <a:effectLst/>
              <a:latin typeface="+mn-lt"/>
              <a:ea typeface="+mn-ea"/>
              <a:cs typeface="Calibri" panose="020F0502020204030204" pitchFamily="34" charset="0"/>
            </a:endParaRPr>
          </a:p>
          <a:p>
            <a:pPr marL="0" marR="0" lvl="3" indent="0" algn="l" defTabSz="914400" rtl="0" eaLnBrk="1" fontAlgn="auto" latinLnBrk="0" hangingPunct="1">
              <a:lnSpc>
                <a:spcPct val="120000"/>
              </a:lnSpc>
              <a:spcBef>
                <a:spcPts val="0"/>
              </a:spcBef>
              <a:spcAft>
                <a:spcPts val="0"/>
              </a:spcAft>
              <a:buClrTx/>
              <a:buSzTx/>
              <a:buNone/>
              <a:tabLst/>
              <a:defRPr/>
            </a:pPr>
            <a:endParaRPr lang="en-AU" sz="1200" kern="100">
              <a:effectLst/>
              <a:latin typeface="+mn-lt"/>
              <a:ea typeface="Aptos" panose="020B0004020202020204" pitchFamily="34" charset="0"/>
              <a:cs typeface="Arial" panose="020B0604020202020204" pitchFamily="34" charset="0"/>
            </a:endParaRPr>
          </a:p>
          <a:p>
            <a:pPr>
              <a:lnSpc>
                <a:spcPct val="107000"/>
              </a:lnSpc>
              <a:spcAft>
                <a:spcPts val="800"/>
              </a:spcAft>
              <a:buNone/>
            </a:pPr>
            <a:r>
              <a:rPr lang="en-AU" sz="1200" b="1" kern="100">
                <a:effectLst/>
                <a:latin typeface="+mn-lt"/>
                <a:ea typeface="Aptos" panose="020B0004020202020204" pitchFamily="34" charset="0"/>
                <a:cs typeface="Calibri" panose="020F0502020204030204" pitchFamily="34" charset="0"/>
              </a:rPr>
              <a:t>Facilitator notes</a:t>
            </a:r>
            <a:br>
              <a:rPr lang="en-AU" sz="1200" kern="100">
                <a:effectLst/>
                <a:latin typeface="+mn-lt"/>
                <a:ea typeface="Aptos" panose="020B0004020202020204" pitchFamily="34" charset="0"/>
                <a:cs typeface="Calibri" panose="020F0502020204030204" pitchFamily="34" charset="0"/>
              </a:rPr>
            </a:br>
            <a:r>
              <a:rPr lang="en-AU" sz="1200" kern="100">
                <a:effectLst/>
                <a:latin typeface="+mn-lt"/>
                <a:ea typeface="Aptos" panose="020B0004020202020204" pitchFamily="34" charset="0"/>
                <a:cs typeface="Calibri" panose="020F0502020204030204" pitchFamily="34" charset="0"/>
              </a:rPr>
              <a:t>We’re going to work on developing the first 4 ways of interacting positively with all students through a process of planning and rehearsing examples. You’re going to plan by writing down your examples before rehearsing by sharing these with your partner. </a:t>
            </a:r>
            <a:endParaRPr lang="en-AU" sz="1200" kern="100">
              <a:effectLst/>
              <a:latin typeface="+mn-lt"/>
              <a:ea typeface="Aptos" panose="020B0004020202020204" pitchFamily="34" charset="0"/>
              <a:cs typeface="Arial" panose="020B0604020202020204" pitchFamily="34" charset="0"/>
            </a:endParaRPr>
          </a:p>
          <a:p>
            <a:pPr>
              <a:lnSpc>
                <a:spcPct val="107000"/>
              </a:lnSpc>
              <a:spcAft>
                <a:spcPts val="800"/>
              </a:spcAft>
              <a:buNone/>
            </a:pPr>
            <a:br>
              <a:rPr lang="en-AU" sz="1200" kern="100">
                <a:effectLst/>
                <a:latin typeface="+mn-lt"/>
                <a:ea typeface="Aptos" panose="020B0004020202020204" pitchFamily="34" charset="0"/>
                <a:cs typeface="Calibri" panose="020F0502020204030204" pitchFamily="34" charset="0"/>
              </a:rPr>
            </a:br>
            <a:r>
              <a:rPr lang="en-AU" sz="1200" kern="100">
                <a:effectLst/>
                <a:latin typeface="+mn-lt"/>
                <a:ea typeface="Aptos" panose="020B0004020202020204" pitchFamily="34" charset="0"/>
                <a:cs typeface="Calibri" panose="020F0502020204030204" pitchFamily="34" charset="0"/>
              </a:rPr>
              <a:t>[</a:t>
            </a:r>
            <a:r>
              <a:rPr lang="en-AU" sz="1200" i="1" kern="100">
                <a:effectLst/>
                <a:latin typeface="+mn-lt"/>
                <a:ea typeface="Aptos" panose="020B0004020202020204" pitchFamily="34" charset="0"/>
                <a:cs typeface="Calibri" panose="020F0502020204030204" pitchFamily="34" charset="0"/>
              </a:rPr>
              <a:t>Display your examples and demonstrate at least one with a partner to show rehearsal.]</a:t>
            </a:r>
          </a:p>
          <a:p>
            <a:pPr>
              <a:lnSpc>
                <a:spcPct val="107000"/>
              </a:lnSpc>
              <a:spcAft>
                <a:spcPts val="800"/>
              </a:spcAft>
              <a:buNone/>
            </a:pPr>
            <a:br>
              <a:rPr lang="en-AU" sz="1200" kern="100">
                <a:effectLst/>
                <a:latin typeface="+mn-lt"/>
                <a:ea typeface="Aptos" panose="020B0004020202020204" pitchFamily="34" charset="0"/>
                <a:cs typeface="Calibri" panose="020F0502020204030204" pitchFamily="34" charset="0"/>
              </a:rPr>
            </a:br>
            <a:r>
              <a:rPr lang="en-AU" sz="1200" kern="100">
                <a:effectLst/>
                <a:latin typeface="+mn-lt"/>
                <a:ea typeface="Aptos" panose="020B0004020202020204" pitchFamily="34" charset="0"/>
                <a:cs typeface="Calibri" panose="020F0502020204030204" pitchFamily="34" charset="0"/>
              </a:rPr>
              <a:t>Work with your partner so that you can support each other. Once you’ve written your examples, share them with your partner and explain your decisions for what you'll do and say.</a:t>
            </a:r>
          </a:p>
          <a:p>
            <a:pPr>
              <a:lnSpc>
                <a:spcPct val="107000"/>
              </a:lnSpc>
              <a:spcAft>
                <a:spcPts val="800"/>
              </a:spcAft>
              <a:buNone/>
            </a:pPr>
            <a:endParaRPr lang="en-AU" sz="1200" kern="100">
              <a:effectLst/>
              <a:latin typeface="+mn-lt"/>
              <a:ea typeface="Aptos" panose="020B0004020202020204" pitchFamily="34" charset="0"/>
              <a:cs typeface="Calibri" panose="020F0502020204030204" pitchFamily="34" charset="0"/>
            </a:endParaRPr>
          </a:p>
          <a:p>
            <a:pPr marL="0" marR="0" lvl="0" indent="0" algn="l" defTabSz="914400" rtl="0" eaLnBrk="1" fontAlgn="auto" latinLnBrk="0" hangingPunct="1">
              <a:lnSpc>
                <a:spcPct val="120000"/>
              </a:lnSpc>
              <a:spcBef>
                <a:spcPts val="0"/>
              </a:spcBef>
              <a:spcAft>
                <a:spcPts val="800"/>
              </a:spcAft>
              <a:buClrTx/>
              <a:buSzTx/>
              <a:buFontTx/>
              <a:buNone/>
              <a:tabLst/>
              <a:defRPr/>
            </a:pPr>
            <a:r>
              <a:rPr lang="en-AU" sz="1200" b="0" i="0" kern="1200">
                <a:solidFill>
                  <a:schemeClr val="tx1"/>
                </a:solidFill>
                <a:effectLst/>
                <a:latin typeface="+mn-lt"/>
                <a:ea typeface="+mn-ea"/>
                <a:cs typeface="+mn-cs"/>
              </a:rPr>
              <a:t>Your partner will play the role of the student while you rehearse your response. After the rehearsal, discuss what worked well and adjust your response if needed.</a:t>
            </a:r>
            <a:endParaRPr lang="en-AU" sz="1200" kern="100">
              <a:effectLst/>
              <a:latin typeface="+mn-lt"/>
              <a:ea typeface="Aptos" panose="020B0004020202020204" pitchFamily="34" charset="0"/>
              <a:cs typeface="Arial" panose="020B0604020202020204" pitchFamily="34" charset="0"/>
            </a:endParaRPr>
          </a:p>
          <a:p>
            <a:pPr>
              <a:lnSpc>
                <a:spcPct val="107000"/>
              </a:lnSpc>
              <a:spcAft>
                <a:spcPts val="800"/>
              </a:spcAft>
              <a:buNone/>
            </a:pPr>
            <a:br>
              <a:rPr lang="en-AU" sz="1200" kern="100">
                <a:effectLst/>
                <a:latin typeface="+mn-lt"/>
                <a:ea typeface="Aptos" panose="020B0004020202020204" pitchFamily="34" charset="0"/>
                <a:cs typeface="Calibri" panose="020F0502020204030204" pitchFamily="34" charset="0"/>
              </a:rPr>
            </a:br>
            <a:r>
              <a:rPr lang="en-US" sz="1200" i="1" kern="100">
                <a:effectLst/>
                <a:latin typeface="+mn-lt"/>
                <a:ea typeface="Aptos" panose="020B0004020202020204" pitchFamily="34" charset="0"/>
                <a:cs typeface="Calibri" panose="020F0502020204030204" pitchFamily="34" charset="0"/>
              </a:rPr>
              <a:t>[Give participants 5 minutes to write their examples, then 10 minutes to rehearse with their partner and discuss feedback. Prompt participants to switch roles halfway through.]</a:t>
            </a:r>
          </a:p>
          <a:p>
            <a:pPr>
              <a:lnSpc>
                <a:spcPct val="107000"/>
              </a:lnSpc>
              <a:spcAft>
                <a:spcPts val="800"/>
              </a:spcAft>
              <a:buNone/>
            </a:pPr>
            <a:br>
              <a:rPr lang="en-AU" sz="1200" i="1" kern="100">
                <a:effectLst/>
                <a:latin typeface="+mn-lt"/>
                <a:ea typeface="Aptos" panose="020B0004020202020204" pitchFamily="34" charset="0"/>
                <a:cs typeface="Calibri" panose="020F0502020204030204" pitchFamily="34" charset="0"/>
              </a:rPr>
            </a:br>
            <a:r>
              <a:rPr lang="en-AU" sz="1200" i="1" kern="100">
                <a:effectLst/>
                <a:latin typeface="+mn-lt"/>
                <a:ea typeface="Aptos" panose="020B0004020202020204" pitchFamily="34" charset="0"/>
                <a:cs typeface="Calibri" panose="020F0502020204030204" pitchFamily="34" charset="0"/>
              </a:rPr>
              <a:t>[Move from group to group, offering support and feedback. If groups need more guidance, point them to section 1 of Chapter 5 in the handbook: </a:t>
            </a:r>
            <a:r>
              <a:rPr lang="en-AU" sz="1200" u="sng" kern="1200">
                <a:solidFill>
                  <a:schemeClr val="tx1"/>
                </a:solidFill>
                <a:effectLst/>
                <a:latin typeface="+mn-lt"/>
                <a:ea typeface="+mn-ea"/>
                <a:cs typeface="+mn-cs"/>
                <a:hlinkClick r:id="rId3"/>
              </a:rPr>
              <a:t>https://www.edresearch.edu.au/classroom-management-handbook</a:t>
            </a:r>
            <a:r>
              <a:rPr lang="en-AU" sz="1200" i="1" u="sng" kern="1200">
                <a:solidFill>
                  <a:schemeClr val="tx1"/>
                </a:solidFill>
                <a:effectLst/>
                <a:latin typeface="+mn-lt"/>
                <a:ea typeface="+mn-ea"/>
                <a:cs typeface="+mn-cs"/>
              </a:rPr>
              <a:t>.]</a:t>
            </a:r>
          </a:p>
          <a:p>
            <a:pPr>
              <a:lnSpc>
                <a:spcPct val="107000"/>
              </a:lnSpc>
              <a:spcAft>
                <a:spcPts val="800"/>
              </a:spcAft>
              <a:buNone/>
            </a:pPr>
            <a:endParaRPr lang="en-AU" sz="1200" i="1" kern="100">
              <a:effectLst/>
              <a:latin typeface="Montserrat" panose="00000500000000000000" pitchFamily="2" charset="0"/>
              <a:ea typeface="Aptos" panose="020B0004020202020204" pitchFamily="34" charset="0"/>
              <a:cs typeface="Calibri" panose="020F0502020204030204" pitchFamily="34"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7" name="Slide Image Placeholder 6">
            <a:extLst>
              <a:ext uri="{FF2B5EF4-FFF2-40B4-BE49-F238E27FC236}">
                <a16:creationId xmlns:a16="http://schemas.microsoft.com/office/drawing/2014/main" id="{AB69FA94-C565-802C-4D5B-073C086786FB}"/>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5DBD0-051D-11E4-DF1D-D170B09BC7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12E9C1CD-2832-2D24-07EE-D88423859FB7}"/>
              </a:ext>
            </a:extLst>
          </p:cNvPr>
          <p:cNvSpPr>
            <a:spLocks noGrp="1"/>
          </p:cNvSpPr>
          <p:nvPr>
            <p:ph type="body" idx="1"/>
          </p:nvPr>
        </p:nvSpPr>
        <p:spPr/>
        <p:txBody>
          <a:bodyPr>
            <a:normAutofit/>
          </a:bodyPr>
          <a:lstStyle/>
          <a:p>
            <a:pPr>
              <a:lnSpc>
                <a:spcPct val="107000"/>
              </a:lnSpc>
              <a:spcAft>
                <a:spcPts val="800"/>
              </a:spcAft>
              <a:buNone/>
            </a:pPr>
            <a:r>
              <a:rPr lang="en-AU" sz="1200" b="1" kern="100">
                <a:effectLst/>
                <a:latin typeface="+mn-lt"/>
                <a:ea typeface="Aptos" panose="020B0004020202020204" pitchFamily="34" charset="0"/>
                <a:cs typeface="Calibri" panose="020F0502020204030204" pitchFamily="34" charset="0"/>
              </a:rPr>
              <a:t>Preparation</a:t>
            </a:r>
            <a:endParaRPr lang="en-AU" sz="1100" kern="100">
              <a:effectLst/>
              <a:latin typeface="+mn-lt"/>
              <a:ea typeface="Aptos" panose="020B0004020202020204" pitchFamily="34" charset="0"/>
              <a:cs typeface="Arial" panose="020B0604020202020204" pitchFamily="34" charset="0"/>
            </a:endParaRPr>
          </a:p>
          <a:p>
            <a:pPr>
              <a:lnSpc>
                <a:spcPct val="107000"/>
              </a:lnSpc>
              <a:spcAft>
                <a:spcPts val="800"/>
              </a:spcAft>
              <a:buNone/>
            </a:pPr>
            <a:r>
              <a:rPr lang="en-AU" sz="1200" i="0" kern="100">
                <a:effectLst/>
                <a:latin typeface="+mn-lt"/>
                <a:ea typeface="Aptos" panose="020B0004020202020204" pitchFamily="34" charset="0"/>
                <a:cs typeface="Calibri" panose="020F0502020204030204" pitchFamily="34" charset="0"/>
              </a:rPr>
              <a:t>Slides 12 and 13 can be used if you want to include further modelling and rehearsal in your session. If you prefer not to include further modelling and rehearsal, skip to slide 14.</a:t>
            </a:r>
          </a:p>
          <a:p>
            <a:endParaRPr lang="en-AU" sz="1200" b="1" kern="1200">
              <a:solidFill>
                <a:schemeClr val="tx1"/>
              </a:solidFill>
              <a:effectLst/>
              <a:latin typeface="+mn-lt"/>
              <a:ea typeface="+mn-ea"/>
              <a:cs typeface="+mn-cs"/>
            </a:endParaRPr>
          </a:p>
          <a:p>
            <a:r>
              <a:rPr lang="en-AU" sz="1200" b="1" kern="1200">
                <a:solidFill>
                  <a:schemeClr val="tx1"/>
                </a:solidFill>
                <a:effectLst/>
                <a:latin typeface="+mn-lt"/>
                <a:ea typeface="+mn-ea"/>
                <a:cs typeface="+mn-cs"/>
              </a:rPr>
              <a:t>Facilitator notes</a:t>
            </a:r>
            <a:br>
              <a:rPr lang="en-AU" sz="1200" kern="1200">
                <a:solidFill>
                  <a:schemeClr val="tx1"/>
                </a:solidFill>
                <a:effectLst/>
                <a:latin typeface="+mn-lt"/>
                <a:ea typeface="+mn-ea"/>
                <a:cs typeface="+mn-cs"/>
              </a:rPr>
            </a:br>
            <a:r>
              <a:rPr lang="en-AU" sz="1200" kern="1200">
                <a:solidFill>
                  <a:schemeClr val="tx1"/>
                </a:solidFill>
                <a:effectLst/>
                <a:latin typeface="+mn-lt"/>
                <a:ea typeface="+mn-ea"/>
                <a:cs typeface="+mn-cs"/>
              </a:rPr>
              <a:t>You've worked on developing the first 4 ways of interacting positively with all students. You’ll now do the same for the last 4 ways of interacting positively with all students.  </a:t>
            </a:r>
          </a:p>
          <a:p>
            <a:endParaRPr lang="en-AU" sz="1200" kern="1200">
              <a:solidFill>
                <a:schemeClr val="tx1"/>
              </a:solidFill>
              <a:effectLst/>
              <a:latin typeface="+mn-lt"/>
              <a:ea typeface="+mn-ea"/>
              <a:cs typeface="+mn-cs"/>
            </a:endParaRPr>
          </a:p>
          <a:p>
            <a:pPr fontAlgn="t"/>
            <a:r>
              <a:rPr lang="en-AU" sz="1200" b="0" i="0" kern="1200">
                <a:solidFill>
                  <a:schemeClr val="tx1"/>
                </a:solidFill>
                <a:effectLst/>
                <a:latin typeface="+mn-lt"/>
                <a:ea typeface="+mn-ea"/>
                <a:cs typeface="+mn-cs"/>
              </a:rPr>
              <a:t>Think of some classroom examples, write down what you would do and say, then rehearse your response with your partner. </a:t>
            </a:r>
          </a:p>
          <a:p>
            <a:pPr>
              <a:lnSpc>
                <a:spcPct val="107000"/>
              </a:lnSpc>
              <a:spcAft>
                <a:spcPts val="800"/>
              </a:spcAft>
              <a:buNone/>
            </a:pPr>
            <a:br>
              <a:rPr lang="en-AU" sz="1200" kern="100">
                <a:effectLst/>
                <a:latin typeface="+mn-lt"/>
                <a:ea typeface="Aptos" panose="020B0004020202020204" pitchFamily="34" charset="0"/>
                <a:cs typeface="Calibri" panose="020F0502020204030204" pitchFamily="34" charset="0"/>
              </a:rPr>
            </a:br>
            <a:r>
              <a:rPr lang="en-US" sz="1200" i="1" kern="100">
                <a:effectLst/>
                <a:latin typeface="+mn-lt"/>
                <a:ea typeface="Aptos" panose="020B0004020202020204" pitchFamily="34" charset="0"/>
                <a:cs typeface="Calibri" panose="020F0502020204030204" pitchFamily="34" charset="0"/>
              </a:rPr>
              <a:t>[Give participants 5 minutes to write their examples, then 10 minutes to rehearse with their partner and discuss feedback. Prompt participants to switch roles halfway through.]</a:t>
            </a:r>
          </a:p>
          <a:p>
            <a:br>
              <a:rPr lang="en-AU" sz="1200" i="1" kern="1200">
                <a:solidFill>
                  <a:schemeClr val="tx1"/>
                </a:solidFill>
                <a:effectLst/>
                <a:latin typeface="+mn-lt"/>
                <a:ea typeface="+mn-ea"/>
                <a:cs typeface="+mn-cs"/>
              </a:rPr>
            </a:br>
            <a:r>
              <a:rPr lang="en-AU" sz="1200" i="1" kern="1200">
                <a:solidFill>
                  <a:schemeClr val="tx1"/>
                </a:solidFill>
                <a:effectLst/>
                <a:latin typeface="+mn-lt"/>
                <a:ea typeface="+mn-ea"/>
                <a:cs typeface="+mn-cs"/>
              </a:rPr>
              <a:t>[Move from group to group, offering support and feedback.]</a:t>
            </a:r>
            <a:endParaRPr lang="en-AU" sz="120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5BC1A7C5-F17E-6F51-AB38-8D2399752D93}"/>
              </a:ext>
            </a:extLst>
          </p:cNvPr>
          <p:cNvSpPr>
            <a:spLocks noGrp="1"/>
          </p:cNvSpPr>
          <p:nvPr>
            <p:ph type="sldNum" sz="quarter" idx="5"/>
          </p:nvPr>
        </p:nvSpPr>
        <p:spPr/>
        <p:txBody>
          <a:bodyPr/>
          <a:lstStyle/>
          <a:p>
            <a:fld id="{B36E7EC0-9BE3-5541-9D76-7DE32A6C9D42}" type="slidenum">
              <a:rPr lang="en-US"/>
              <a:pPr/>
              <a:t>13</a:t>
            </a:fld>
            <a:endParaRPr lang="en-US"/>
          </a:p>
        </p:txBody>
      </p:sp>
      <p:sp>
        <p:nvSpPr>
          <p:cNvPr id="7" name="Slide Image Placeholder 6">
            <a:extLst>
              <a:ext uri="{FF2B5EF4-FFF2-40B4-BE49-F238E27FC236}">
                <a16:creationId xmlns:a16="http://schemas.microsoft.com/office/drawing/2014/main" id="{4DEAF70F-2AFB-CACC-6586-C707C5425DFF}"/>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566001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20000"/>
          </a:bodyPr>
          <a:lstStyle/>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Preparation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228600" lvl="0" indent="-228600">
              <a:lnSpc>
                <a:spcPct val="107000"/>
              </a:lnSpc>
              <a:spcAft>
                <a:spcPts val="800"/>
              </a:spcAft>
              <a:buFont typeface="+mj-lt"/>
              <a:buAutoNum type="arabicPeriod"/>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Outline to participants the follow-up support available after the session, and when participants practise interacting positively with all students in their classrooms. For example, you can tell them:</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mj-lt"/>
              <a:buAutoNum type="alphaLcParenR"/>
            </a:pPr>
            <a:r>
              <a:rPr lang="en-AU" sz="1200" kern="100">
                <a:effectLst/>
                <a:latin typeface="Montserrat" panose="00000500000000000000" pitchFamily="2" charset="0"/>
                <a:ea typeface="Aptos" panose="020B0004020202020204" pitchFamily="34" charset="0"/>
                <a:cs typeface="Calibri" panose="020F0502020204030204" pitchFamily="34" charset="0"/>
              </a:rPr>
              <a:t>Who can observe, mentioning AERO’s classroom management observation tool: https://www.edresearch.edu.au/guides-resources/practice-guides/building-positive-connections-all-students</a:t>
            </a:r>
          </a:p>
          <a:p>
            <a:pPr marL="742950" lvl="1" indent="-285750">
              <a:lnSpc>
                <a:spcPct val="107000"/>
              </a:lnSpc>
              <a:spcAft>
                <a:spcPts val="800"/>
              </a:spcAft>
              <a:buFont typeface="+mj-lt"/>
              <a:buAutoNum type="alphaLcParenR"/>
            </a:pPr>
            <a:r>
              <a:rPr lang="en-AU" sz="1200" kern="100">
                <a:effectLst/>
                <a:latin typeface="Montserrat" panose="00000500000000000000" pitchFamily="2" charset="0"/>
                <a:ea typeface="Aptos" panose="020B0004020202020204" pitchFamily="34" charset="0"/>
                <a:cs typeface="Calibri" panose="020F0502020204030204" pitchFamily="34" charset="0"/>
              </a:rPr>
              <a:t>Who they can talk to and seek advice from.</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mj-lt"/>
              <a:buAutoNum type="alphaLcParenR"/>
            </a:pPr>
            <a:r>
              <a:rPr lang="en-AU" sz="1200" kern="100">
                <a:effectLst/>
                <a:latin typeface="Montserrat" panose="00000500000000000000" pitchFamily="2" charset="0"/>
                <a:ea typeface="Aptos" panose="020B0004020202020204" pitchFamily="34" charset="0"/>
                <a:cs typeface="Calibri" panose="020F0502020204030204" pitchFamily="34" charset="0"/>
              </a:rPr>
              <a:t>About the checklists in the handbook and AERO’s video examples of practice: https://www.edresearch.edu.au/guides-resources/videos/building-positive-connections-all-students-classroom-management-practice.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228600" lvl="0" indent="-228600">
              <a:lnSpc>
                <a:spcPct val="107000"/>
              </a:lnSpc>
              <a:spcAft>
                <a:spcPts val="800"/>
              </a:spcAft>
              <a:buFont typeface="+mj-lt"/>
              <a:buAutoNum type="arabicPeriod"/>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To guide future sessions and identify additional support needs, prepare ways to collect participants' responses to the questions on this slide (anonymously, if preferred), such as sticky notes or an online survey.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marL="228600" lvl="0" indent="-228600">
              <a:lnSpc>
                <a:spcPct val="107000"/>
              </a:lnSpc>
              <a:spcAft>
                <a:spcPts val="800"/>
              </a:spcAft>
              <a:buFont typeface="+mj-lt"/>
              <a:buAutoNum type="arabicPeriod"/>
              <a:tabLst>
                <a:tab pos="228600" algn="l"/>
              </a:tabLst>
            </a:pPr>
            <a:r>
              <a:rPr lang="en-AU" sz="1200" kern="100">
                <a:effectLst/>
                <a:latin typeface="Montserrat" panose="00000500000000000000" pitchFamily="2" charset="0"/>
                <a:ea typeface="Aptos" panose="020B0004020202020204" pitchFamily="34" charset="0"/>
                <a:cs typeface="Calibri" panose="020F0502020204030204" pitchFamily="34" charset="0"/>
              </a:rPr>
              <a:t>Prepare an email, to be sent after the session, reminding participants of the support available to them, including hyperlinks to relevant resources.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b="1" kern="100">
                <a:effectLst/>
                <a:latin typeface="Montserrat" panose="00000500000000000000" pitchFamily="2" charset="0"/>
                <a:ea typeface="Aptos" panose="020B0004020202020204" pitchFamily="34" charset="0"/>
                <a:cs typeface="Calibri" panose="020F0502020204030204" pitchFamily="34" charset="0"/>
              </a:rPr>
              <a:t>Facilitator notes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US" sz="1200" i="1" kern="100">
                <a:effectLst/>
                <a:latin typeface="Montserrat" panose="00000500000000000000" pitchFamily="2" charset="0"/>
                <a:ea typeface="Aptos" panose="020B0004020202020204" pitchFamily="34" charset="0"/>
                <a:cs typeface="Calibri" panose="020F0502020204030204" pitchFamily="34" charset="0"/>
              </a:rPr>
              <a:t>[Remind participants of the support available to them after the session as they continue to develop their </a:t>
            </a:r>
            <a:r>
              <a:rPr lang="en-AU" sz="1200" i="1" kern="100">
                <a:effectLst/>
                <a:latin typeface="Montserrat" panose="00000500000000000000" pitchFamily="2" charset="0"/>
                <a:ea typeface="Aptos" panose="020B0004020202020204" pitchFamily="34" charset="0"/>
                <a:cs typeface="Calibri" panose="020F0502020204030204" pitchFamily="34" charset="0"/>
              </a:rPr>
              <a:t>positive interactions with all students.]</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[Give participants a few minutes to discuss the reflection questions. Then invite participants to share learning with the whole group.]</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kern="100">
                <a:effectLst/>
                <a:latin typeface="Montserrat" panose="00000500000000000000" pitchFamily="2" charset="0"/>
                <a:ea typeface="Aptos" panose="020B0004020202020204" pitchFamily="34" charset="0"/>
                <a:cs typeface="Calibri" panose="020F0502020204030204" pitchFamily="34" charset="0"/>
              </a:rPr>
              <a:t> </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AU" sz="1200" i="1" kern="100">
                <a:effectLst/>
                <a:latin typeface="Montserrat" panose="00000500000000000000" pitchFamily="2" charset="0"/>
                <a:ea typeface="Aptos" panose="020B0004020202020204" pitchFamily="34" charset="0"/>
                <a:cs typeface="Calibri" panose="020F0502020204030204" pitchFamily="34" charset="0"/>
              </a:rPr>
              <a:t>[Wrap up and thank participants for attending the session.]</a:t>
            </a:r>
            <a:endParaRPr lang="en-AU" sz="11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Header Placeholder 3"/>
          <p:cNvSpPr>
            <a:spLocks noGrp="1"/>
          </p:cNvSpPr>
          <p:nvPr>
            <p:ph type="hdr" sz="quarter"/>
          </p:nvPr>
        </p:nvSpPr>
        <p:spPr/>
        <p:txBody>
          <a:bodyPr/>
          <a:lstStyle/>
          <a:p>
            <a:endParaRPr lang="en-US"/>
          </a:p>
        </p:txBody>
      </p:sp>
      <p:sp>
        <p:nvSpPr>
          <p:cNvPr id="6" name="Slide Number Placeholder 5"/>
          <p:cNvSpPr>
            <a:spLocks noGrp="1"/>
          </p:cNvSpPr>
          <p:nvPr>
            <p:ph type="sldNum" sz="quarter" idx="5"/>
          </p:nvPr>
        </p:nvSpPr>
        <p:spPr/>
        <p:txBody>
          <a:bodyPr/>
          <a:lstStyle/>
          <a:p>
            <a:fld id="{B36E7EC0-9BE3-5541-9D76-7DE32A6C9D42}" type="slidenum">
              <a:rPr lang="en-US" smtClean="0"/>
              <a:pPr/>
              <a:t>14</a:t>
            </a:fld>
            <a:endParaRPr lang="en-US"/>
          </a:p>
        </p:txBody>
      </p:sp>
      <p:sp>
        <p:nvSpPr>
          <p:cNvPr id="10" name="Slide Image Placeholder 9">
            <a:extLst>
              <a:ext uri="{FF2B5EF4-FFF2-40B4-BE49-F238E27FC236}">
                <a16:creationId xmlns:a16="http://schemas.microsoft.com/office/drawing/2014/main" id="{4AF99965-0373-FFE0-6A13-DA1CE866A3EC}"/>
              </a:ext>
            </a:extLst>
          </p:cNvPr>
          <p:cNvSpPr>
            <a:spLocks noGrp="1" noRot="1" noChangeAspect="1"/>
          </p:cNvSpPr>
          <p:nvPr>
            <p:ph type="sldImg"/>
          </p:nvPr>
        </p:nvSpPr>
        <p:spPr>
          <a:xfrm>
            <a:off x="777875" y="608013"/>
            <a:ext cx="5759450" cy="3240087"/>
          </a:xfrm>
        </p:spPr>
      </p:sp>
    </p:spTree>
    <p:extLst>
      <p:ext uri="{BB962C8B-B14F-4D97-AF65-F5344CB8AC3E}">
        <p14:creationId xmlns:p14="http://schemas.microsoft.com/office/powerpoint/2010/main" val="3099311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608013"/>
            <a:ext cx="5759450" cy="3240087"/>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1200"/>
              </a:spcBef>
              <a:spcAft>
                <a:spcPts val="600"/>
              </a:spcAft>
              <a:buClrTx/>
              <a:buSzTx/>
              <a:buFontTx/>
              <a:buNone/>
              <a:tabLst/>
              <a:defRPr/>
            </a:pPr>
            <a:r>
              <a:rPr lang="en-AU">
                <a:effectLst/>
              </a:rPr>
              <a:t>More copyright information: https://creativecommons.org/licenses/by/4.0/deed.en</a:t>
            </a:r>
            <a:endParaRPr lang="en-US" i="1">
              <a:solidFill>
                <a:srgbClr val="2C2A2B"/>
              </a:solidFill>
            </a:endParaRPr>
          </a:p>
        </p:txBody>
      </p:sp>
      <p:sp>
        <p:nvSpPr>
          <p:cNvPr id="4" name="Header Placeholder 3"/>
          <p:cNvSpPr>
            <a:spLocks noGrp="1"/>
          </p:cNvSpPr>
          <p:nvPr>
            <p:ph type="hdr" sz="quarter"/>
          </p:nvPr>
        </p:nvSpPr>
        <p:spPr/>
        <p:txBody>
          <a:bodyPr/>
          <a:lstStyle/>
          <a:p>
            <a:endParaRPr lang="en-AU" noProof="0"/>
          </a:p>
        </p:txBody>
      </p:sp>
      <p:sp>
        <p:nvSpPr>
          <p:cNvPr id="5" name="Footer Placeholder 4"/>
          <p:cNvSpPr>
            <a:spLocks noGrp="1"/>
          </p:cNvSpPr>
          <p:nvPr>
            <p:ph type="ftr" sz="quarter" idx="4"/>
          </p:nvPr>
        </p:nvSpPr>
        <p:spPr>
          <a:xfrm>
            <a:off x="0" y="9119474"/>
            <a:ext cx="3169920" cy="481726"/>
          </a:xfrm>
          <a:prstGeom prst="rect">
            <a:avLst/>
          </a:prstGeom>
        </p:spPr>
        <p:txBody>
          <a:bodyPr/>
          <a:lstStyle/>
          <a:p>
            <a:endParaRPr lang="en-AU" noProof="0"/>
          </a:p>
        </p:txBody>
      </p:sp>
      <p:sp>
        <p:nvSpPr>
          <p:cNvPr id="6" name="Slide Number Placeholder 5"/>
          <p:cNvSpPr>
            <a:spLocks noGrp="1"/>
          </p:cNvSpPr>
          <p:nvPr>
            <p:ph type="sldNum" sz="quarter" idx="5"/>
          </p:nvPr>
        </p:nvSpPr>
        <p:spPr>
          <a:xfrm>
            <a:off x="4143587" y="9119474"/>
            <a:ext cx="3169920" cy="481726"/>
          </a:xfrm>
          <a:prstGeom prst="rect">
            <a:avLst/>
          </a:prstGeom>
        </p:spPr>
        <p:txBody>
          <a:bodyPr/>
          <a:lstStyle/>
          <a:p>
            <a:fld id="{B36E7EC0-9BE3-5541-9D76-7DE32A6C9D42}" type="slidenum">
              <a:rPr lang="en-AU" noProof="0" smtClean="0"/>
              <a:t>15</a:t>
            </a:fld>
            <a:endParaRPr lang="en-AU" noProof="0"/>
          </a:p>
        </p:txBody>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AU" noProof="0"/>
              <a:t>Click to edit Master title style</a:t>
            </a:r>
          </a:p>
        </p:txBody>
      </p:sp>
    </p:spTree>
    <p:extLst>
      <p:ext uri="{BB962C8B-B14F-4D97-AF65-F5344CB8AC3E}">
        <p14:creationId xmlns:p14="http://schemas.microsoft.com/office/powerpoint/2010/main" val="1754514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AU" noProof="0"/>
              <a:t>Click to edit Master title style</a:t>
            </a:r>
          </a:p>
        </p:txBody>
      </p:sp>
    </p:spTree>
    <p:extLst>
      <p:ext uri="{BB962C8B-B14F-4D97-AF65-F5344CB8AC3E}">
        <p14:creationId xmlns:p14="http://schemas.microsoft.com/office/powerpoint/2010/main" val="268874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Acknowledgement of Country">
    <p:bg>
      <p:bgPr>
        <a:gradFill flip="none" rotWithShape="1">
          <a:gsLst>
            <a:gs pos="0">
              <a:schemeClr val="accent2"/>
            </a:gs>
            <a:gs pos="100000">
              <a:schemeClr val="accent1">
                <a:alpha val="90000"/>
              </a:schemeClr>
            </a:gs>
          </a:gsLst>
          <a:lin ang="5400000" scaled="1"/>
          <a:tileRect/>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414696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AU" noProof="0"/>
              <a:t>Click icon to add picture</a:t>
            </a:r>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0517561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3529241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288000" indent="-288000">
              <a:lnSpc>
                <a:spcPct val="120000"/>
              </a:lnSpc>
              <a:spcBef>
                <a:spcPts val="1200"/>
              </a:spcBef>
              <a:spcAft>
                <a:spcPts val="1200"/>
              </a:spcAft>
              <a:defRPr/>
            </a:lvl2pPr>
            <a:lvl3pPr marL="540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42448952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1"/>
            <a:r>
              <a:rPr lang="en-US"/>
              <a:t>Click to edit Master text styles</a:t>
            </a:r>
          </a:p>
          <a:p>
            <a:pPr lvl="0"/>
            <a:r>
              <a:rPr lang="en-US"/>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1"/>
            <a:r>
              <a:rPr lang="en-US"/>
              <a:t>Click to edit Master text styles</a:t>
            </a:r>
          </a:p>
          <a:p>
            <a:pPr lvl="0"/>
            <a:r>
              <a:rPr lang="en-US"/>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1"/>
            <a:r>
              <a:rPr lang="en-US"/>
              <a:t>Click to edit Master text styles</a:t>
            </a:r>
          </a:p>
          <a:p>
            <a:pPr lvl="0"/>
            <a:r>
              <a:rPr lang="en-US"/>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1"/>
            <a:r>
              <a:rPr lang="en-US"/>
              <a:t>Click to edit Master text styles</a:t>
            </a:r>
          </a:p>
          <a:p>
            <a:pPr lvl="0"/>
            <a:r>
              <a:rPr lang="en-US"/>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1"/>
            <a:r>
              <a:rPr lang="en-US"/>
              <a:t>Click to edit Master text styles</a:t>
            </a:r>
          </a:p>
          <a:p>
            <a:pPr lvl="0"/>
            <a:r>
              <a:rPr lang="en-US"/>
              <a:t>Second level</a:t>
            </a:r>
          </a:p>
        </p:txBody>
      </p:sp>
    </p:spTree>
    <p:extLst>
      <p:ext uri="{BB962C8B-B14F-4D97-AF65-F5344CB8AC3E}">
        <p14:creationId xmlns:p14="http://schemas.microsoft.com/office/powerpoint/2010/main" val="33484980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7544151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288000" indent="-288000">
              <a:lnSpc>
                <a:spcPct val="120000"/>
              </a:lnSpc>
              <a:spcBef>
                <a:spcPts val="1200"/>
              </a:spcBef>
              <a:spcAft>
                <a:spcPts val="1200"/>
              </a:spcAft>
              <a:defRPr/>
            </a:lvl2pPr>
            <a:lvl3pPr marL="540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011419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endParaRPr lang="en-AU"/>
          </a:p>
        </p:txBody>
      </p:sp>
    </p:spTree>
    <p:extLst>
      <p:ext uri="{BB962C8B-B14F-4D97-AF65-F5344CB8AC3E}">
        <p14:creationId xmlns:p14="http://schemas.microsoft.com/office/powerpoint/2010/main" val="33215658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12164120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8175646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20357287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192491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AU" noProof="0"/>
              <a:t>Click icon to add picture</a:t>
            </a:r>
          </a:p>
        </p:txBody>
      </p:sp>
    </p:spTree>
    <p:extLst>
      <p:ext uri="{BB962C8B-B14F-4D97-AF65-F5344CB8AC3E}">
        <p14:creationId xmlns:p14="http://schemas.microsoft.com/office/powerpoint/2010/main" val="21365209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91608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AU" noProof="0"/>
              <a:t>Click icon to add picture</a:t>
            </a:r>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1080952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Tree>
    <p:extLst>
      <p:ext uri="{BB962C8B-B14F-4D97-AF65-F5344CB8AC3E}">
        <p14:creationId xmlns:p14="http://schemas.microsoft.com/office/powerpoint/2010/main" val="3916455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6151477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925422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Box 4">
            <a:extLst>
              <a:ext uri="{FF2B5EF4-FFF2-40B4-BE49-F238E27FC236}">
                <a16:creationId xmlns:a16="http://schemas.microsoft.com/office/drawing/2014/main" id="{75245994-FFD8-CBDA-6FE1-68657B5CED17}"/>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6" name="TextBox 5">
            <a:extLst>
              <a:ext uri="{FF2B5EF4-FFF2-40B4-BE49-F238E27FC236}">
                <a16:creationId xmlns:a16="http://schemas.microsoft.com/office/drawing/2014/main" id="{F2034032-F1D6-3876-0339-591ADFEE45D4}"/>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Tree>
    <p:extLst>
      <p:ext uri="{BB962C8B-B14F-4D97-AF65-F5344CB8AC3E}">
        <p14:creationId xmlns:p14="http://schemas.microsoft.com/office/powerpoint/2010/main" val="2038612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2671722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1594916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1132747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3068142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1195103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2552484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81620427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26455012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5784639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A6150215-8FA9-4F9E-4D87-8B6A838A9C6F}"/>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4851926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pic>
        <p:nvPicPr>
          <p:cNvPr id="2" name="Content Placeholder 31">
            <a:extLst>
              <a:ext uri="{FF2B5EF4-FFF2-40B4-BE49-F238E27FC236}">
                <a16:creationId xmlns:a16="http://schemas.microsoft.com/office/drawing/2014/main" id="{5DEDD4A2-039D-918F-425F-BDCB568D9F3B}"/>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30581375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6465171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
        <p:nvSpPr>
          <p:cNvPr id="2" name="Rectangle 1">
            <a:extLst>
              <a:ext uri="{FF2B5EF4-FFF2-40B4-BE49-F238E27FC236}">
                <a16:creationId xmlns:a16="http://schemas.microsoft.com/office/drawing/2014/main" id="{64441B0D-9D60-05E6-4DC3-BB9A22219B3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3045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63529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0827369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2" name="TextBox 1">
            <a:extLst>
              <a:ext uri="{FF2B5EF4-FFF2-40B4-BE49-F238E27FC236}">
                <a16:creationId xmlns:a16="http://schemas.microsoft.com/office/drawing/2014/main" id="{8C067372-9DFA-3F6A-55ED-A49991AD03F6}"/>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4" name="TextBox 3">
            <a:extLst>
              <a:ext uri="{FF2B5EF4-FFF2-40B4-BE49-F238E27FC236}">
                <a16:creationId xmlns:a16="http://schemas.microsoft.com/office/drawing/2014/main" id="{A609F062-A4B6-2556-529D-F1BF79A886EA}"/>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5" name="TextBox 4">
            <a:extLst>
              <a:ext uri="{FF2B5EF4-FFF2-40B4-BE49-F238E27FC236}">
                <a16:creationId xmlns:a16="http://schemas.microsoft.com/office/drawing/2014/main" id="{E8113F5C-5D02-18CD-5F21-DDD1184E1B13}"/>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6" name="TextBox 5">
            <a:extLst>
              <a:ext uri="{FF2B5EF4-FFF2-40B4-BE49-F238E27FC236}">
                <a16:creationId xmlns:a16="http://schemas.microsoft.com/office/drawing/2014/main" id="{C2D712BB-7F5D-0C7F-C352-8A8738F3572C}"/>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7" name="TextBox 6">
            <a:extLst>
              <a:ext uri="{FF2B5EF4-FFF2-40B4-BE49-F238E27FC236}">
                <a16:creationId xmlns:a16="http://schemas.microsoft.com/office/drawing/2014/main" id="{31B10B3F-B939-0553-CE25-EE215AF07B74}"/>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8" name="TextBox 7">
            <a:extLst>
              <a:ext uri="{FF2B5EF4-FFF2-40B4-BE49-F238E27FC236}">
                <a16:creationId xmlns:a16="http://schemas.microsoft.com/office/drawing/2014/main" id="{7300F3F6-131C-E0B5-A77A-CD64C34ADAB8}"/>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Tree>
    <p:extLst>
      <p:ext uri="{BB962C8B-B14F-4D97-AF65-F5344CB8AC3E}">
        <p14:creationId xmlns:p14="http://schemas.microsoft.com/office/powerpoint/2010/main" val="3015875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theme" Target="../theme/theme2.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AU" noProof="0"/>
              <a:t>Click to edit Master title style</a:t>
            </a:r>
          </a:p>
        </p:txBody>
      </p:sp>
    </p:spTree>
    <p:extLst>
      <p:ext uri="{BB962C8B-B14F-4D97-AF65-F5344CB8AC3E}">
        <p14:creationId xmlns:p14="http://schemas.microsoft.com/office/powerpoint/2010/main" val="362557630"/>
      </p:ext>
    </p:extLst>
  </p:cSld>
  <p:clrMap bg1="lt1" tx1="dk1" bg2="lt2" tx2="dk2" accent1="accent1" accent2="accent2" accent3="accent3" accent4="accent4" accent5="accent5" accent6="accent6" hlink="hlink" folHlink="folHlink"/>
  <p:sldLayoutIdLst>
    <p:sldLayoutId id="2147484098" r:id="rId1"/>
    <p:sldLayoutId id="2147484106" r:id="rId2"/>
    <p:sldLayoutId id="2147484104" r:id="rId3"/>
    <p:sldLayoutId id="2147483890" r:id="rId4"/>
    <p:sldLayoutId id="2147484107" r:id="rId5"/>
    <p:sldLayoutId id="2147484112" r:id="rId6"/>
    <p:sldLayoutId id="2147484108" r:id="rId7"/>
    <p:sldLayoutId id="2147484109" r:id="rId8"/>
    <p:sldLayoutId id="2147483898" r:id="rId9"/>
    <p:sldLayoutId id="2147484110" r:id="rId10"/>
    <p:sldLayoutId id="2147484095" r:id="rId11"/>
    <p:sldLayoutId id="2147484111" r:id="rId12"/>
    <p:sldLayoutId id="2147484113" r:id="rId13"/>
    <p:sldLayoutId id="2147484114" r:id="rId14"/>
    <p:sldLayoutId id="2147483726" r:id="rId15"/>
    <p:sldLayoutId id="2147484097" r:id="rId16"/>
    <p:sldLayoutId id="2147484096" r:id="rId17"/>
    <p:sldLayoutId id="2147484105" r:id="rId18"/>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userDrawn="1">
          <p15:clr>
            <a:srgbClr val="F26B43"/>
          </p15:clr>
        </p15:guide>
        <p15:guide id="2" pos="46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2795501440"/>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 id="2147484127" r:id="rId12"/>
    <p:sldLayoutId id="2147484128" r:id="rId13"/>
    <p:sldLayoutId id="2147484129" r:id="rId14"/>
    <p:sldLayoutId id="2147484130" r:id="rId15"/>
    <p:sldLayoutId id="2147484131" r:id="rId16"/>
    <p:sldLayoutId id="2147484132" r:id="rId17"/>
    <p:sldLayoutId id="2147484133" r:id="rId18"/>
    <p:sldLayoutId id="2147484134"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guide id="7" orient="horz" pos="391" userDrawn="1">
          <p15:clr>
            <a:srgbClr val="F26B43"/>
          </p15:clr>
        </p15:guide>
        <p15:guide id="8" pos="461"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hyperlink" Target="https://www.istockphoto.com/photo/group-of-school-children-sitting-on-the-floor-listening-to-their-teacher-gm904531394-249445129?searchscope=image%2Cfilm"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9.xml"/><Relationship Id="rId1" Type="http://schemas.openxmlformats.org/officeDocument/2006/relationships/video" Target="https://www.youtube.com/embed/Q22UOltHkmk?start=128&amp;feature=oembed" TargetMode="External"/><Relationship Id="rId5" Type="http://schemas.openxmlformats.org/officeDocument/2006/relationships/image" Target="../media/image7.jpeg"/><Relationship Id="rId4" Type="http://schemas.openxmlformats.org/officeDocument/2006/relationships/hyperlink" Target="https://www.edresearch.edu.au/guides-resources/videos/building-positive-connections-all-students-classroom-management-practic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507BBF-1B88-0201-E1D7-190D1F98B959}"/>
              </a:ext>
            </a:extLst>
          </p:cNvPr>
          <p:cNvSpPr>
            <a:spLocks noGrp="1"/>
          </p:cNvSpPr>
          <p:nvPr>
            <p:ph type="title"/>
          </p:nvPr>
        </p:nvSpPr>
        <p:spPr>
          <a:xfrm>
            <a:off x="612775" y="479425"/>
            <a:ext cx="10065827" cy="2120068"/>
          </a:xfrm>
        </p:spPr>
        <p:txBody>
          <a:bodyPr wrap="square">
            <a:spAutoFit/>
          </a:bodyPr>
          <a:lstStyle/>
          <a:p>
            <a:r>
              <a:rPr lang="en-AU" b="0" noProof="0"/>
              <a:t>Before using this slide deck, please read AERO's practice resource, </a:t>
            </a:r>
            <a:r>
              <a:rPr lang="en-AU" b="1" noProof="0">
                <a:hlinkClick r:id="rId3"/>
              </a:rPr>
              <a:t>A Whole-School Approach to Classroom Management: Facilitation Guide</a:t>
            </a:r>
            <a:r>
              <a:rPr lang="en-AU" b="0" noProof="0"/>
              <a:t>, and follow the instructions for preparing this slide deck.</a:t>
            </a: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05F09-00FF-B0B9-BE9E-4D153BB0EAAC}"/>
              </a:ext>
            </a:extLst>
          </p:cNvPr>
          <p:cNvSpPr>
            <a:spLocks noGrp="1"/>
          </p:cNvSpPr>
          <p:nvPr>
            <p:ph type="title"/>
          </p:nvPr>
        </p:nvSpPr>
        <p:spPr/>
        <p:txBody>
          <a:bodyPr/>
          <a:lstStyle/>
          <a:p>
            <a:pPr>
              <a:lnSpc>
                <a:spcPct val="100000"/>
              </a:lnSpc>
              <a:tabLst>
                <a:tab pos="2781300" algn="l"/>
              </a:tabLst>
            </a:pPr>
            <a:r>
              <a:rPr lang="en-AU" sz="5400" b="1" noProof="0">
                <a:latin typeface="Montserrat" panose="00000500000000000000" pitchFamily="2" charset="0"/>
              </a:rPr>
              <a:t>Interacting positively</a:t>
            </a:r>
            <a:br>
              <a:rPr lang="en-AU" sz="5400" b="1" noProof="0">
                <a:latin typeface="Montserrat" panose="00000500000000000000" pitchFamily="2" charset="0"/>
              </a:rPr>
            </a:br>
            <a:r>
              <a:rPr lang="en-AU" sz="5400" b="1" noProof="0">
                <a:latin typeface="Montserrat" panose="00000500000000000000" pitchFamily="2" charset="0"/>
              </a:rPr>
              <a:t>with all students: </a:t>
            </a:r>
            <a:br>
              <a:rPr lang="en-AU" sz="5400" b="1" noProof="0">
                <a:latin typeface="Montserrat" panose="00000500000000000000" pitchFamily="2" charset="0"/>
              </a:rPr>
            </a:br>
            <a:r>
              <a:rPr lang="en-AU" sz="5400" b="1" noProof="0">
                <a:latin typeface="Montserrat" panose="00000500000000000000" pitchFamily="2" charset="0"/>
              </a:rPr>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p:txBody>
          <a:bodyPr/>
          <a:lstStyle/>
          <a:p>
            <a:r>
              <a:rPr lang="en-AU" noProof="0"/>
              <a:t>Acknowledgement of Country</a:t>
            </a:r>
          </a:p>
        </p:txBody>
      </p:sp>
      <p:sp>
        <p:nvSpPr>
          <p:cNvPr id="5" name="Text Placeholder 4">
            <a:extLst>
              <a:ext uri="{FF2B5EF4-FFF2-40B4-BE49-F238E27FC236}">
                <a16:creationId xmlns:a16="http://schemas.microsoft.com/office/drawing/2014/main" id="{3FDD5365-1920-F574-D362-67AA53CB80C4}"/>
              </a:ext>
            </a:extLst>
          </p:cNvPr>
          <p:cNvSpPr>
            <a:spLocks noGrp="1"/>
          </p:cNvSpPr>
          <p:nvPr>
            <p:ph type="body" sz="quarter" idx="14"/>
          </p:nvPr>
        </p:nvSpPr>
        <p:spPr/>
        <p:txBody>
          <a:bodyPr/>
          <a:lstStyle/>
          <a:p>
            <a:endParaRPr lang="en-AU" noProof="0"/>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8E04D997-E7C8-D270-DA31-910D92321CE6}"/>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10303" r="30437"/>
          <a:stretch>
            <a:fillRect/>
          </a:stretch>
        </p:blipFill>
        <p:spPr>
          <a:xfrm>
            <a:off x="6096000" y="0"/>
            <a:ext cx="6096000" cy="6858000"/>
          </a:xfrm>
        </p:spPr>
      </p:pic>
      <p:sp>
        <p:nvSpPr>
          <p:cNvPr id="2" name="Title 1">
            <a:extLst>
              <a:ext uri="{FF2B5EF4-FFF2-40B4-BE49-F238E27FC236}">
                <a16:creationId xmlns:a16="http://schemas.microsoft.com/office/drawing/2014/main" id="{8CA2BA8E-3FA2-9FDC-6A55-AF0BB508CDDC}"/>
              </a:ext>
            </a:extLst>
          </p:cNvPr>
          <p:cNvSpPr>
            <a:spLocks noGrp="1"/>
          </p:cNvSpPr>
          <p:nvPr>
            <p:ph type="title"/>
          </p:nvPr>
        </p:nvSpPr>
        <p:spPr/>
        <p:txBody>
          <a:bodyPr>
            <a:normAutofit/>
          </a:bodyPr>
          <a:lstStyle/>
          <a:p>
            <a:r>
              <a:rPr lang="en-AU" noProof="0"/>
              <a:t>Purpose of this session</a:t>
            </a:r>
          </a:p>
        </p:txBody>
      </p:sp>
      <p:sp>
        <p:nvSpPr>
          <p:cNvPr id="16" name="Text Placeholder 15">
            <a:extLst>
              <a:ext uri="{FF2B5EF4-FFF2-40B4-BE49-F238E27FC236}">
                <a16:creationId xmlns:a16="http://schemas.microsoft.com/office/drawing/2014/main" id="{9D998BDE-AD7E-9B59-E90F-D0ACA6A10796}"/>
              </a:ext>
            </a:extLst>
          </p:cNvPr>
          <p:cNvSpPr>
            <a:spLocks noGrp="1"/>
          </p:cNvSpPr>
          <p:nvPr>
            <p:ph type="body" sz="quarter" idx="12"/>
          </p:nvPr>
        </p:nvSpPr>
        <p:spPr/>
        <p:txBody>
          <a:bodyPr/>
          <a:lstStyle/>
          <a:p>
            <a:r>
              <a:rPr lang="en-AU"/>
              <a:t>To develop your understanding and use of </a:t>
            </a:r>
            <a:r>
              <a:rPr lang="en-US"/>
              <a:t>interacting positively with all students to build positive connections</a:t>
            </a:r>
            <a:r>
              <a:rPr lang="en-AU"/>
              <a:t>.</a:t>
            </a:r>
            <a:endParaRPr lang="en-US"/>
          </a:p>
        </p:txBody>
      </p:sp>
      <p:sp>
        <p:nvSpPr>
          <p:cNvPr id="21" name="Text Placeholder 20">
            <a:extLst>
              <a:ext uri="{FF2B5EF4-FFF2-40B4-BE49-F238E27FC236}">
                <a16:creationId xmlns:a16="http://schemas.microsoft.com/office/drawing/2014/main" id="{A9DAF5A6-9F44-B366-34A6-CFA8ECFA75B6}"/>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US">
                <a:hlinkClick r:id="rId4"/>
              </a:rPr>
              <a:t>Image credit: iStock.com/</a:t>
            </a:r>
            <a:r>
              <a:rPr lang="en-US" err="1">
                <a:hlinkClick r:id="rId4"/>
              </a:rPr>
              <a:t>JohnnyGreig</a:t>
            </a:r>
            <a:endParaRPr lang="en-US"/>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noProof="0"/>
              <a:t>Australian Professional Standards for Teachers</a:t>
            </a:r>
          </a:p>
        </p:txBody>
      </p:sp>
      <p:sp>
        <p:nvSpPr>
          <p:cNvPr id="2" name="Text Placeholder 1">
            <a:extLst>
              <a:ext uri="{FF2B5EF4-FFF2-40B4-BE49-F238E27FC236}">
                <a16:creationId xmlns:a16="http://schemas.microsoft.com/office/drawing/2014/main" id="{B76749E0-15E3-B69E-87B9-7A820BF46360}"/>
              </a:ext>
            </a:extLst>
          </p:cNvPr>
          <p:cNvSpPr>
            <a:spLocks noGrp="1"/>
          </p:cNvSpPr>
          <p:nvPr>
            <p:ph type="body" sz="quarter" idx="10"/>
          </p:nvPr>
        </p:nvSpPr>
        <p:spPr>
          <a:xfrm>
            <a:off x="631825" y="1449388"/>
            <a:ext cx="10922000" cy="4849276"/>
          </a:xfrm>
        </p:spPr>
        <p:txBody>
          <a:bodyPr>
            <a:spAutoFit/>
          </a:bodyPr>
          <a:lstStyle/>
          <a:p>
            <a:pPr>
              <a:spcAft>
                <a:spcPts val="1800"/>
              </a:spcAft>
            </a:pPr>
            <a:r>
              <a:rPr lang="en-US"/>
              <a:t>This professional learning aligns with the following focus areas:</a:t>
            </a:r>
          </a:p>
          <a:p>
            <a:pPr marL="288000" lvl="2"/>
            <a:r>
              <a:rPr lang="en-US"/>
              <a:t>Create and maintain supportive and safe learning environments (APST 4)</a:t>
            </a:r>
          </a:p>
          <a:p>
            <a:pPr marL="648000" lvl="3"/>
            <a:r>
              <a:rPr lang="en-US"/>
              <a:t>support student participation (APST 4.1)</a:t>
            </a:r>
          </a:p>
          <a:p>
            <a:pPr marL="648000" lvl="3"/>
            <a:r>
              <a:rPr lang="en-US"/>
              <a:t>manage classroom activities (APST 4.2)</a:t>
            </a:r>
          </a:p>
          <a:p>
            <a:pPr marL="648000" lvl="3"/>
            <a:r>
              <a:rPr lang="en-US"/>
              <a:t>manage challenging </a:t>
            </a:r>
            <a:r>
              <a:rPr lang="en-US" err="1"/>
              <a:t>behaviour</a:t>
            </a:r>
            <a:r>
              <a:rPr lang="en-US"/>
              <a:t> (APST 4.3)</a:t>
            </a:r>
          </a:p>
          <a:p>
            <a:pPr marL="648000" lvl="3"/>
            <a:r>
              <a:rPr lang="en-US"/>
              <a:t>maintain student safety (APST 4.4)</a:t>
            </a:r>
          </a:p>
          <a:p>
            <a:pPr marL="288000" lvl="2">
              <a:spcBef>
                <a:spcPts val="1200"/>
              </a:spcBef>
            </a:pPr>
            <a:r>
              <a:rPr lang="en-US"/>
              <a:t>Engage in professional learning (APST 6)</a:t>
            </a:r>
          </a:p>
          <a:p>
            <a:pPr marL="648000" lvl="3"/>
            <a:r>
              <a:rPr lang="en-US"/>
              <a:t>engage in professional learning and improve practice (APST 6.2)</a:t>
            </a:r>
          </a:p>
          <a:p>
            <a:pPr marL="648000" lvl="3"/>
            <a:r>
              <a:rPr lang="en-US"/>
              <a:t>engage with colleagues and improve practice (APST 6.3)</a:t>
            </a:r>
            <a:endParaRPr lang="en-AU"/>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noProof="0"/>
              <a:t>Developing practice and skills</a:t>
            </a:r>
          </a:p>
        </p:txBody>
      </p:sp>
      <p:sp>
        <p:nvSpPr>
          <p:cNvPr id="2" name="Text Placeholder 1">
            <a:extLst>
              <a:ext uri="{FF2B5EF4-FFF2-40B4-BE49-F238E27FC236}">
                <a16:creationId xmlns:a16="http://schemas.microsoft.com/office/drawing/2014/main" id="{39981C9D-1596-C74A-C3D5-C397C76DDA45}"/>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15" name="Text Placeholder 14">
            <a:extLst>
              <a:ext uri="{FF2B5EF4-FFF2-40B4-BE49-F238E27FC236}">
                <a16:creationId xmlns:a16="http://schemas.microsoft.com/office/drawing/2014/main" id="{D8C1619D-D381-14EC-8972-B53EBB3CD2F8}"/>
              </a:ext>
            </a:extLst>
          </p:cNvPr>
          <p:cNvSpPr>
            <a:spLocks noGrp="1"/>
          </p:cNvSpPr>
          <p:nvPr>
            <p:ph type="body" sz="quarter" idx="11"/>
          </p:nvPr>
        </p:nvSpPr>
        <p:spPr/>
        <p:txBody>
          <a:bodyPr/>
          <a:lstStyle/>
          <a:p>
            <a:pPr lvl="1"/>
            <a:r>
              <a:rPr lang="en-AU"/>
              <a:t>Rehearse</a:t>
            </a:r>
          </a:p>
          <a:p>
            <a:r>
              <a:rPr lang="en-AU"/>
              <a:t>without</a:t>
            </a:r>
            <a:br>
              <a:rPr lang="en-AU"/>
            </a:br>
            <a:r>
              <a:rPr lang="en-AU"/>
              <a:t>students</a:t>
            </a:r>
            <a:br>
              <a:rPr lang="en-AU"/>
            </a:br>
            <a:r>
              <a:rPr lang="en-AU"/>
              <a:t>present</a:t>
            </a:r>
          </a:p>
        </p:txBody>
      </p:sp>
      <p:sp>
        <p:nvSpPr>
          <p:cNvPr id="16" name="Text Placeholder 15">
            <a:extLst>
              <a:ext uri="{FF2B5EF4-FFF2-40B4-BE49-F238E27FC236}">
                <a16:creationId xmlns:a16="http://schemas.microsoft.com/office/drawing/2014/main" id="{3D8B98A7-90BE-D2AE-94F3-A42736E2DE8B}"/>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7" name="Text Placeholder 16">
            <a:extLst>
              <a:ext uri="{FF2B5EF4-FFF2-40B4-BE49-F238E27FC236}">
                <a16:creationId xmlns:a16="http://schemas.microsoft.com/office/drawing/2014/main" id="{10AF75BD-B740-ED13-2235-E1BFFB5A5D27}"/>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8" name="Text Placeholder 17">
            <a:extLst>
              <a:ext uri="{FF2B5EF4-FFF2-40B4-BE49-F238E27FC236}">
                <a16:creationId xmlns:a16="http://schemas.microsoft.com/office/drawing/2014/main" id="{BAF9997D-D7AC-6986-10DF-AEA6A1C3ADC5}"/>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Autofit/>
          </a:bodyPr>
          <a:lstStyle/>
          <a:p>
            <a:r>
              <a:rPr lang="en-AU" noProof="0"/>
              <a:t>Interacting positively with all students</a:t>
            </a:r>
          </a:p>
        </p:txBody>
      </p:sp>
      <p:sp>
        <p:nvSpPr>
          <p:cNvPr id="3" name="Picture Placeholder 15">
            <a:extLst>
              <a:ext uri="{FF2B5EF4-FFF2-40B4-BE49-F238E27FC236}">
                <a16:creationId xmlns:a16="http://schemas.microsoft.com/office/drawing/2014/main" id="{6777B5AC-49B5-480A-F484-E2A2ABB708B4}"/>
              </a:ext>
            </a:extLst>
          </p:cNvPr>
          <p:cNvSpPr txBox="1">
            <a:spLocks/>
          </p:cNvSpPr>
          <p:nvPr/>
        </p:nvSpPr>
        <p:spPr>
          <a:xfrm>
            <a:off x="634999" y="1456750"/>
            <a:ext cx="6971270" cy="473078"/>
          </a:xfrm>
          <a:prstGeom prst="rect">
            <a:avLst/>
          </a:prstGeom>
        </p:spPr>
        <p:txBody>
          <a:bodyPr vert="horz" lIns="91440" tIns="45720" rIns="91440" bIns="45720" rtlCol="0">
            <a:sp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400" noProof="0">
                <a:solidFill>
                  <a:schemeClr val="accent1"/>
                </a:solidFill>
                <a:latin typeface="Montserrat"/>
              </a:rPr>
              <a:t>What it is</a:t>
            </a:r>
          </a:p>
        </p:txBody>
      </p:sp>
      <p:sp>
        <p:nvSpPr>
          <p:cNvPr id="7" name="TextBox 6">
            <a:extLst>
              <a:ext uri="{FF2B5EF4-FFF2-40B4-BE49-F238E27FC236}">
                <a16:creationId xmlns:a16="http://schemas.microsoft.com/office/drawing/2014/main" id="{195B132D-F746-2870-2B89-4EC9E8950008}"/>
              </a:ext>
            </a:extLst>
          </p:cNvPr>
          <p:cNvSpPr txBox="1"/>
          <p:nvPr/>
        </p:nvSpPr>
        <p:spPr>
          <a:xfrm>
            <a:off x="634999" y="2138514"/>
            <a:ext cx="6271987" cy="1863844"/>
          </a:xfrm>
          <a:prstGeom prst="rect">
            <a:avLst/>
          </a:prstGeom>
        </p:spPr>
        <p:txBody>
          <a:bodyPr vert="horz" wrap="square" lIns="91440" tIns="0" rIns="91440" bIns="45720" rtlCol="0" anchor="t" anchorCtr="0">
            <a:spAutoFit/>
          </a:bodyPr>
          <a:lstStyle>
            <a:defPPr>
              <a:defRPr lang="en-US"/>
            </a:defPPr>
            <a:lvl1pPr>
              <a:spcAft>
                <a:spcPts val="600"/>
              </a:spcAft>
              <a:defRPr b="0" i="0" spc="0" baseline="0">
                <a:solidFill>
                  <a:schemeClr val="bg1"/>
                </a:solidFill>
                <a:latin typeface="Montserrat Medium" pitchFamily="2" charset="77"/>
              </a:defRPr>
            </a:lvl1pPr>
          </a:lstStyle>
          <a:p>
            <a:pPr>
              <a:lnSpc>
                <a:spcPct val="120000"/>
              </a:lnSpc>
              <a:spcAft>
                <a:spcPts val="1200"/>
              </a:spcAft>
            </a:pPr>
            <a:r>
              <a:rPr lang="en-AU" sz="2000" noProof="0">
                <a:solidFill>
                  <a:schemeClr val="bg2">
                    <a:lumMod val="10000"/>
                  </a:schemeClr>
                </a:solidFill>
                <a:latin typeface="Montserrat"/>
              </a:rPr>
              <a:t>Using verbal and non-verbal communication that’s authentic, warm, caring and responsive</a:t>
            </a:r>
            <a:r>
              <a:rPr lang="en-AU" sz="2000">
                <a:solidFill>
                  <a:schemeClr val="bg2">
                    <a:lumMod val="10000"/>
                  </a:schemeClr>
                </a:solidFill>
                <a:latin typeface="Montserrat"/>
              </a:rPr>
              <a:t> and which</a:t>
            </a:r>
            <a:r>
              <a:rPr lang="en-AU" sz="2000" noProof="0">
                <a:solidFill>
                  <a:schemeClr val="bg2">
                    <a:lumMod val="10000"/>
                  </a:schemeClr>
                </a:solidFill>
                <a:latin typeface="Montserrat"/>
              </a:rPr>
              <a:t> show</a:t>
            </a:r>
            <a:r>
              <a:rPr lang="en-AU" sz="2000">
                <a:solidFill>
                  <a:schemeClr val="bg2">
                    <a:lumMod val="10000"/>
                  </a:schemeClr>
                </a:solidFill>
                <a:latin typeface="Montserrat"/>
              </a:rPr>
              <a:t>s</a:t>
            </a:r>
            <a:r>
              <a:rPr lang="en-AU" sz="2000" noProof="0">
                <a:solidFill>
                  <a:schemeClr val="bg2">
                    <a:lumMod val="10000"/>
                  </a:schemeClr>
                </a:solidFill>
                <a:latin typeface="Montserrat"/>
              </a:rPr>
              <a:t> students we hold them in positive regard, are approachable and are open to listening and responding to them.</a:t>
            </a: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933766" y="1531433"/>
            <a:ext cx="4258234" cy="5326565"/>
          </a:xfrm>
          <a:prstGeom prst="snipRoundRect">
            <a:avLst>
              <a:gd name="adj1" fmla="val 12128"/>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noProof="0"/>
          </a:p>
          <a:p>
            <a:endParaRPr lang="en-AU" sz="2400" noProof="0"/>
          </a:p>
          <a:p>
            <a:pPr algn="ctr"/>
            <a:endParaRPr lang="en-AU" sz="2400" noProof="0"/>
          </a:p>
        </p:txBody>
      </p:sp>
      <p:sp>
        <p:nvSpPr>
          <p:cNvPr id="4" name="Rectangle 3">
            <a:extLst>
              <a:ext uri="{FF2B5EF4-FFF2-40B4-BE49-F238E27FC236}">
                <a16:creationId xmlns:a16="http://schemas.microsoft.com/office/drawing/2014/main" id="{6CC06162-73B3-9A0A-419B-41CA6069E680}"/>
              </a:ext>
            </a:extLst>
          </p:cNvPr>
          <p:cNvSpPr/>
          <p:nvPr/>
        </p:nvSpPr>
        <p:spPr>
          <a:xfrm>
            <a:off x="8268702" y="1929828"/>
            <a:ext cx="3728857" cy="33770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216000" tIns="45720" rIns="216000" bIns="45720" rtlCol="0" anchor="t" anchorCtr="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US" sz="2000">
                <a:ea typeface="+mn-lt"/>
                <a:cs typeface="+mn-lt"/>
              </a:rPr>
              <a:t>How do you currently interact with all students in your classroom?</a:t>
            </a:r>
          </a:p>
          <a:p>
            <a:pPr>
              <a:lnSpc>
                <a:spcPct val="120000"/>
              </a:lnSpc>
              <a:spcAft>
                <a:spcPts val="1400"/>
              </a:spcAft>
              <a:defRPr/>
            </a:pPr>
            <a:endParaRPr lang="en-US" sz="2000">
              <a:ea typeface="+mn-lt"/>
              <a:cs typeface="+mn-lt"/>
            </a:endParaRPr>
          </a:p>
          <a:p>
            <a:pPr>
              <a:lnSpc>
                <a:spcPct val="120000"/>
              </a:lnSpc>
              <a:spcAft>
                <a:spcPts val="1400"/>
              </a:spcAft>
              <a:defRPr/>
            </a:pPr>
            <a:r>
              <a:rPr lang="en-US" sz="2000">
                <a:ea typeface="+mn-lt"/>
                <a:cs typeface="+mn-lt"/>
              </a:rPr>
              <a:t>How and when might you use more positive interactions to support students?</a:t>
            </a:r>
          </a:p>
        </p:txBody>
      </p:sp>
      <p:sp>
        <p:nvSpPr>
          <p:cNvPr id="5" name="Picture Placeholder 15">
            <a:extLst>
              <a:ext uri="{FF2B5EF4-FFF2-40B4-BE49-F238E27FC236}">
                <a16:creationId xmlns:a16="http://schemas.microsoft.com/office/drawing/2014/main" id="{F59A625C-74ED-684C-5B9A-136C96829727}"/>
              </a:ext>
            </a:extLst>
          </p:cNvPr>
          <p:cNvSpPr txBox="1">
            <a:spLocks/>
          </p:cNvSpPr>
          <p:nvPr/>
        </p:nvSpPr>
        <p:spPr>
          <a:xfrm>
            <a:off x="575337" y="4385710"/>
            <a:ext cx="6971270" cy="473078"/>
          </a:xfrm>
          <a:prstGeom prst="rect">
            <a:avLst/>
          </a:prstGeom>
        </p:spPr>
        <p:txBody>
          <a:bodyPr vert="horz" lIns="91440" tIns="45720" rIns="91440" bIns="45720" rtlCol="0">
            <a:sp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400" noProof="0">
                <a:solidFill>
                  <a:schemeClr val="accent1"/>
                </a:solidFill>
                <a:latin typeface="Montserrat"/>
              </a:rPr>
              <a:t>Why we do it</a:t>
            </a:r>
          </a:p>
        </p:txBody>
      </p:sp>
      <p:sp>
        <p:nvSpPr>
          <p:cNvPr id="8" name="TextBox 7">
            <a:extLst>
              <a:ext uri="{FF2B5EF4-FFF2-40B4-BE49-F238E27FC236}">
                <a16:creationId xmlns:a16="http://schemas.microsoft.com/office/drawing/2014/main" id="{50BA42D2-AB37-770A-9C42-E19AF67E2652}"/>
              </a:ext>
            </a:extLst>
          </p:cNvPr>
          <p:cNvSpPr txBox="1"/>
          <p:nvPr/>
        </p:nvSpPr>
        <p:spPr>
          <a:xfrm>
            <a:off x="634999" y="5067474"/>
            <a:ext cx="6971270" cy="1203524"/>
          </a:xfrm>
          <a:prstGeom prst="rect">
            <a:avLst/>
          </a:prstGeom>
        </p:spPr>
        <p:txBody>
          <a:bodyPr vert="horz" wrap="square" lIns="91440" tIns="0" rIns="91440" bIns="45720" numCol="2"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panose="00000500000000000000" pitchFamily="2" charset="0"/>
              </a:rPr>
              <a:t>Safety</a:t>
            </a:r>
          </a:p>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panose="00000500000000000000" pitchFamily="2" charset="0"/>
              </a:rPr>
              <a:t>Security</a:t>
            </a:r>
          </a:p>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panose="00000500000000000000" pitchFamily="2" charset="0"/>
              </a:rPr>
              <a:t>Respect</a:t>
            </a:r>
          </a:p>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panose="00000500000000000000" pitchFamily="2" charset="0"/>
              </a:rPr>
              <a:t>Connection</a:t>
            </a:r>
          </a:p>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panose="00000500000000000000" pitchFamily="2" charset="0"/>
              </a:rPr>
              <a:t>Support</a:t>
            </a:r>
          </a:p>
          <a:p>
            <a:pPr marL="288000" lvl="1" indent="-288000">
              <a:lnSpc>
                <a:spcPct val="110000"/>
              </a:lnSpc>
              <a:spcAft>
                <a:spcPts val="600"/>
              </a:spcAft>
              <a:buFont typeface="Arial" panose="020B0604020202020204" pitchFamily="34" charset="0"/>
              <a:buChar char="•"/>
              <a:defRPr/>
            </a:pPr>
            <a:r>
              <a:rPr lang="en-AU" sz="2000" noProof="0">
                <a:solidFill>
                  <a:schemeClr val="bg2">
                    <a:lumMod val="10000"/>
                  </a:schemeClr>
                </a:solidFill>
                <a:latin typeface="Montserrat"/>
              </a:rPr>
              <a:t>Motivation to learn.</a:t>
            </a:r>
            <a:endParaRPr lang="en-AU" sz="2000" noProof="0">
              <a:solidFill>
                <a:schemeClr val="bg2">
                  <a:lumMod val="10000"/>
                </a:schemeClr>
              </a:solidFill>
              <a:latin typeface="Montserrat" panose="00000500000000000000" pitchFamily="2" charset="0"/>
            </a:endParaRPr>
          </a:p>
        </p:txBody>
      </p:sp>
      <p:pic>
        <p:nvPicPr>
          <p:cNvPr id="6" name="Content Placeholder 31">
            <a:extLst>
              <a:ext uri="{FF2B5EF4-FFF2-40B4-BE49-F238E27FC236}">
                <a16:creationId xmlns:a16="http://schemas.microsoft.com/office/drawing/2014/main" id="{2AB0A199-9996-DA79-B74C-70EFD0F8653C}"/>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4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4" grpId="0"/>
      <p:bldP spid="5"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p:txBody>
          <a:bodyPr>
            <a:normAutofit/>
          </a:bodyPr>
          <a:lstStyle/>
          <a:p>
            <a:r>
              <a:rPr lang="en-AU" noProof="0"/>
              <a:t>How we interact positively with all students</a:t>
            </a:r>
          </a:p>
        </p:txBody>
      </p:sp>
      <p:sp>
        <p:nvSpPr>
          <p:cNvPr id="3" name="Text Placeholder 2">
            <a:extLst>
              <a:ext uri="{FF2B5EF4-FFF2-40B4-BE49-F238E27FC236}">
                <a16:creationId xmlns:a16="http://schemas.microsoft.com/office/drawing/2014/main" id="{106B4A34-8C81-90E0-FC7F-45DEAF274E56}"/>
              </a:ext>
            </a:extLst>
          </p:cNvPr>
          <p:cNvSpPr>
            <a:spLocks noGrp="1"/>
          </p:cNvSpPr>
          <p:nvPr>
            <p:ph type="body" sz="quarter" idx="10"/>
          </p:nvPr>
        </p:nvSpPr>
        <p:spPr>
          <a:xfrm>
            <a:off x="631825" y="1449388"/>
            <a:ext cx="10922000" cy="5050422"/>
          </a:xfrm>
        </p:spPr>
        <p:txBody>
          <a:bodyPr>
            <a:spAutoFit/>
          </a:bodyPr>
          <a:lstStyle/>
          <a:p>
            <a:pPr lvl="2"/>
            <a:r>
              <a:rPr lang="en-US"/>
              <a:t>Always interact with a calm tone, respect and politeness.</a:t>
            </a:r>
          </a:p>
          <a:p>
            <a:pPr lvl="2"/>
            <a:r>
              <a:rPr lang="en-US"/>
              <a:t>Frequently acknowledge and praise students.</a:t>
            </a:r>
          </a:p>
          <a:p>
            <a:pPr lvl="2"/>
            <a:r>
              <a:rPr lang="en-US"/>
              <a:t>Use positive non-verbal communication.</a:t>
            </a:r>
          </a:p>
          <a:p>
            <a:pPr lvl="2"/>
            <a:r>
              <a:rPr lang="en-US"/>
              <a:t>Positively frame communication.</a:t>
            </a:r>
          </a:p>
          <a:p>
            <a:pPr lvl="2"/>
            <a:r>
              <a:rPr lang="en-US"/>
              <a:t>Use students’ preferred names and pronouns.</a:t>
            </a:r>
          </a:p>
          <a:p>
            <a:pPr lvl="2"/>
            <a:r>
              <a:rPr lang="en-US"/>
              <a:t>Acknowledge and respond to students seeking teacher attention.</a:t>
            </a:r>
          </a:p>
          <a:p>
            <a:pPr lvl="2"/>
            <a:r>
              <a:rPr lang="en-US"/>
              <a:t>Respond to </a:t>
            </a:r>
            <a:r>
              <a:rPr lang="en-US" err="1"/>
              <a:t>behaviour</a:t>
            </a:r>
            <a:r>
              <a:rPr lang="en-US"/>
              <a:t> in a supportive way.</a:t>
            </a:r>
          </a:p>
          <a:p>
            <a:pPr lvl="2"/>
            <a:r>
              <a:rPr lang="en-US"/>
              <a:t>Invite and respond to students’ perspectives on teaching and learning.</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C435D280-983C-DF7E-083E-CCA006DBEAE6}"/>
              </a:ext>
            </a:extLst>
          </p:cNvPr>
          <p:cNvSpPr>
            <a:spLocks noGrp="1"/>
          </p:cNvSpPr>
          <p:nvPr>
            <p:ph type="body" sz="quarter" idx="10"/>
          </p:nvPr>
        </p:nvSpPr>
        <p:spPr>
          <a:xfrm>
            <a:off x="631825" y="6431964"/>
            <a:ext cx="10922000" cy="330603"/>
          </a:xfrm>
        </p:spPr>
        <p:txBody>
          <a:bodyPr/>
          <a:lstStyle/>
          <a:p>
            <a:r>
              <a:rPr lang="en-AU">
                <a:hlinkClick r:id="rId4">
                  <a:extLst>
                    <a:ext uri="{A12FA001-AC4F-418D-AE19-62706E023703}">
                      <ahyp:hlinkClr xmlns:ahyp="http://schemas.microsoft.com/office/drawing/2018/hyperlinkcolor" val="tx"/>
                    </a:ext>
                  </a:extLst>
                </a:hlinkClick>
              </a:rPr>
              <a:t>AERO video example of practice: Building positive connections with all students</a:t>
            </a:r>
            <a:endParaRPr lang="en-AU"/>
          </a:p>
        </p:txBody>
      </p:sp>
      <p:pic>
        <p:nvPicPr>
          <p:cNvPr id="6" name="Online Media 5" title="Building positive connections with all students: Classroom management practice">
            <a:hlinkClick r:id="" action="ppaction://media"/>
            <a:extLst>
              <a:ext uri="{FF2B5EF4-FFF2-40B4-BE49-F238E27FC236}">
                <a16:creationId xmlns:a16="http://schemas.microsoft.com/office/drawing/2014/main" id="{97E71817-429A-2C4F-2C1B-6BB2021EDF62}"/>
              </a:ext>
            </a:extLst>
          </p:cNvPr>
          <p:cNvPicPr>
            <a:picLocks noGrp="1" noRot="1" noChangeAspect="1"/>
          </p:cNvPicPr>
          <p:nvPr>
            <p:ph type="media" sz="quarter" idx="11"/>
            <a:videoFile r:link="rId1"/>
          </p:nvPr>
        </p:nvPicPr>
        <p:blipFill>
          <a:blip r:embed="rId5"/>
          <a:stretch>
            <a:fillRect/>
          </a:stretch>
        </p:blipFill>
        <p:spPr>
          <a:xfrm>
            <a:off x="403996" y="0"/>
            <a:ext cx="11384007" cy="6431964"/>
          </a:xfr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6096000" y="403210"/>
            <a:ext cx="5992179" cy="760567"/>
          </a:xfrm>
        </p:spPr>
        <p:txBody>
          <a:bodyPr/>
          <a:lstStyle/>
          <a:p>
            <a:r>
              <a:rPr lang="en-AU" noProof="0"/>
              <a:t>Reflection</a:t>
            </a:r>
          </a:p>
        </p:txBody>
      </p:sp>
      <p:sp>
        <p:nvSpPr>
          <p:cNvPr id="3" name="Text Placeholder 2">
            <a:extLst>
              <a:ext uri="{FF2B5EF4-FFF2-40B4-BE49-F238E27FC236}">
                <a16:creationId xmlns:a16="http://schemas.microsoft.com/office/drawing/2014/main" id="{15E1EA4A-9043-E36D-2FC1-4B199EE51B24}"/>
              </a:ext>
            </a:extLst>
          </p:cNvPr>
          <p:cNvSpPr>
            <a:spLocks noGrp="1"/>
          </p:cNvSpPr>
          <p:nvPr>
            <p:ph type="body" sz="quarter" idx="11"/>
          </p:nvPr>
        </p:nvSpPr>
        <p:spPr>
          <a:xfrm>
            <a:off x="446049" y="403210"/>
            <a:ext cx="5307723" cy="6051580"/>
          </a:xfrm>
        </p:spPr>
        <p:txBody>
          <a:bodyPr>
            <a:noAutofit/>
          </a:bodyPr>
          <a:lstStyle/>
          <a:p>
            <a:pPr lvl="1"/>
            <a:r>
              <a:rPr lang="en-US"/>
              <a:t>Interacting positively with</a:t>
            </a:r>
            <a:br>
              <a:rPr lang="en-US"/>
            </a:br>
            <a:r>
              <a:rPr lang="en-US"/>
              <a:t>all students requires:</a:t>
            </a:r>
          </a:p>
          <a:p>
            <a:pPr lvl="2">
              <a:spcAft>
                <a:spcPts val="600"/>
              </a:spcAft>
            </a:pPr>
            <a:r>
              <a:rPr lang="en-US" sz="1600"/>
              <a:t>always interacting with a calm tone, respect and politeness</a:t>
            </a:r>
          </a:p>
          <a:p>
            <a:pPr lvl="2">
              <a:spcAft>
                <a:spcPts val="600"/>
              </a:spcAft>
            </a:pPr>
            <a:r>
              <a:rPr lang="en-US" sz="1600"/>
              <a:t>frequently acknowledging and</a:t>
            </a:r>
            <a:br>
              <a:rPr lang="en-US" sz="1600"/>
            </a:br>
            <a:r>
              <a:rPr lang="en-US" sz="1600"/>
              <a:t>praising students</a:t>
            </a:r>
          </a:p>
          <a:p>
            <a:pPr lvl="2">
              <a:spcAft>
                <a:spcPts val="600"/>
              </a:spcAft>
            </a:pPr>
            <a:r>
              <a:rPr lang="en-US" sz="1600"/>
              <a:t>using positive non-verbal communication</a:t>
            </a:r>
          </a:p>
          <a:p>
            <a:pPr lvl="2">
              <a:spcAft>
                <a:spcPts val="600"/>
              </a:spcAft>
            </a:pPr>
            <a:r>
              <a:rPr lang="en-US" sz="1600"/>
              <a:t>positively framing communication</a:t>
            </a:r>
          </a:p>
          <a:p>
            <a:pPr lvl="2">
              <a:spcAft>
                <a:spcPts val="600"/>
              </a:spcAft>
            </a:pPr>
            <a:r>
              <a:rPr lang="en-US" sz="1600"/>
              <a:t>using students’ preferred names and pronouns</a:t>
            </a:r>
          </a:p>
          <a:p>
            <a:pPr lvl="2">
              <a:spcAft>
                <a:spcPts val="600"/>
              </a:spcAft>
            </a:pPr>
            <a:r>
              <a:rPr lang="en-US" sz="1600"/>
              <a:t>acknowledging and responding to students seeking teacher attention</a:t>
            </a:r>
          </a:p>
          <a:p>
            <a:pPr lvl="2">
              <a:spcAft>
                <a:spcPts val="600"/>
              </a:spcAft>
            </a:pPr>
            <a:r>
              <a:rPr lang="en-US" sz="1600"/>
              <a:t>responding to </a:t>
            </a:r>
            <a:r>
              <a:rPr lang="en-US" sz="1600" err="1"/>
              <a:t>behaviour</a:t>
            </a:r>
            <a:r>
              <a:rPr lang="en-US" sz="1600"/>
              <a:t> in a</a:t>
            </a:r>
            <a:br>
              <a:rPr lang="en-US" sz="1600"/>
            </a:br>
            <a:r>
              <a:rPr lang="en-US" sz="1600"/>
              <a:t>supportive way</a:t>
            </a:r>
          </a:p>
          <a:p>
            <a:pPr lvl="2">
              <a:spcAft>
                <a:spcPts val="600"/>
              </a:spcAft>
            </a:pPr>
            <a:r>
              <a:rPr lang="en-US" sz="1600"/>
              <a:t>inviting and responding to students’ perspectives on teaching and learning.</a:t>
            </a:r>
          </a:p>
        </p:txBody>
      </p:sp>
      <p:sp>
        <p:nvSpPr>
          <p:cNvPr id="2" name="Text Placeholder 1">
            <a:extLst>
              <a:ext uri="{FF2B5EF4-FFF2-40B4-BE49-F238E27FC236}">
                <a16:creationId xmlns:a16="http://schemas.microsoft.com/office/drawing/2014/main" id="{39B8907D-5827-E8E6-77D0-E48E5B48CCF5}"/>
              </a:ext>
            </a:extLst>
          </p:cNvPr>
          <p:cNvSpPr>
            <a:spLocks noGrp="1"/>
          </p:cNvSpPr>
          <p:nvPr>
            <p:ph type="body" sz="quarter" idx="10"/>
          </p:nvPr>
        </p:nvSpPr>
        <p:spPr>
          <a:xfrm>
            <a:off x="6096181" y="1321432"/>
            <a:ext cx="5733198" cy="4977961"/>
          </a:xfrm>
        </p:spPr>
        <p:txBody>
          <a:bodyPr/>
          <a:lstStyle/>
          <a:p>
            <a:r>
              <a:rPr lang="en-US"/>
              <a:t>Which of these elements are you demonstrating when you interact with students?</a:t>
            </a:r>
            <a:br>
              <a:rPr lang="en-US"/>
            </a:br>
            <a:br>
              <a:rPr lang="en-US"/>
            </a:br>
            <a:r>
              <a:rPr lang="en-US"/>
              <a:t>Are there any elements you’d particularly like to develop?</a:t>
            </a:r>
            <a:endParaRPr lang="en-US" sz="2400"/>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a:xfrm>
            <a:off x="631825" y="557215"/>
            <a:ext cx="10922000" cy="452432"/>
          </a:xfrm>
        </p:spPr>
        <p:txBody>
          <a:bodyPr wrap="square">
            <a:spAutoFit/>
          </a:bodyPr>
          <a:lstStyle/>
          <a:p>
            <a:r>
              <a:rPr lang="en-AU" sz="2600" noProof="0"/>
              <a:t>Planning interacting positively with all students</a:t>
            </a:r>
          </a:p>
        </p:txBody>
      </p:sp>
      <p:sp>
        <p:nvSpPr>
          <p:cNvPr id="25" name="Text Placeholder 24">
            <a:extLst>
              <a:ext uri="{FF2B5EF4-FFF2-40B4-BE49-F238E27FC236}">
                <a16:creationId xmlns:a16="http://schemas.microsoft.com/office/drawing/2014/main" id="{0928F54B-2183-7510-9EDC-750E3A42010D}"/>
              </a:ext>
            </a:extLst>
          </p:cNvPr>
          <p:cNvSpPr>
            <a:spLocks noGrp="1"/>
          </p:cNvSpPr>
          <p:nvPr>
            <p:ph type="body" sz="quarter" idx="10"/>
          </p:nvPr>
        </p:nvSpPr>
        <p:spPr>
          <a:xfrm>
            <a:off x="631825" y="1449388"/>
            <a:ext cx="10922000" cy="4630755"/>
          </a:xfrm>
        </p:spPr>
        <p:txBody>
          <a:bodyPr/>
          <a:lstStyle/>
          <a:p>
            <a:pPr fontAlgn="t"/>
            <a:r>
              <a:rPr lang="en-AU"/>
              <a:t>Think of one or 2 classroom examples that present an opportunity to interact positively with students.</a:t>
            </a:r>
            <a:endParaRPr lang="en-AU" b="1"/>
          </a:p>
          <a:p>
            <a:pPr fontAlgn="t"/>
            <a:r>
              <a:rPr lang="en-AU"/>
              <a:t>Plan your response, then </a:t>
            </a:r>
            <a:r>
              <a:rPr lang="en-AU" b="1"/>
              <a:t>rehearse what you would do and say</a:t>
            </a:r>
            <a:r>
              <a:rPr lang="en-AU"/>
              <a:t> with your partner.</a:t>
            </a:r>
          </a:p>
          <a:p>
            <a:pPr lvl="1"/>
            <a:r>
              <a:rPr lang="en-US"/>
              <a:t>Interacting positively with all students requires:</a:t>
            </a:r>
          </a:p>
          <a:p>
            <a:pPr lvl="2"/>
            <a:r>
              <a:rPr lang="en-US"/>
              <a:t>Always interacting with a calm tone, respect and politeness</a:t>
            </a:r>
          </a:p>
          <a:p>
            <a:pPr lvl="2"/>
            <a:r>
              <a:rPr lang="en-US"/>
              <a:t>Frequently acknowledging and praising students</a:t>
            </a:r>
          </a:p>
          <a:p>
            <a:pPr lvl="2"/>
            <a:r>
              <a:rPr lang="en-US"/>
              <a:t>Using positive non-verbal communication</a:t>
            </a:r>
          </a:p>
          <a:p>
            <a:pPr lvl="2"/>
            <a:r>
              <a:rPr lang="en-US"/>
              <a:t>Positively framing communication.</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E85B0-4A03-4E82-D50D-648610A40FCA}"/>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1BCC29EB-859A-0F16-4C5F-524AA3A0399E}"/>
              </a:ext>
            </a:extLst>
          </p:cNvPr>
          <p:cNvSpPr>
            <a:spLocks noGrp="1"/>
          </p:cNvSpPr>
          <p:nvPr>
            <p:ph type="title"/>
          </p:nvPr>
        </p:nvSpPr>
        <p:spPr/>
        <p:txBody>
          <a:bodyPr>
            <a:normAutofit/>
          </a:bodyPr>
          <a:lstStyle/>
          <a:p>
            <a:r>
              <a:rPr lang="en-AU" sz="2600"/>
              <a:t>Planning interacting positively with all students</a:t>
            </a:r>
          </a:p>
        </p:txBody>
      </p:sp>
      <p:sp>
        <p:nvSpPr>
          <p:cNvPr id="2" name="Text Placeholder 1">
            <a:extLst>
              <a:ext uri="{FF2B5EF4-FFF2-40B4-BE49-F238E27FC236}">
                <a16:creationId xmlns:a16="http://schemas.microsoft.com/office/drawing/2014/main" id="{8E3ACE06-8128-2739-C98F-1F513A143688}"/>
              </a:ext>
            </a:extLst>
          </p:cNvPr>
          <p:cNvSpPr>
            <a:spLocks noGrp="1"/>
          </p:cNvSpPr>
          <p:nvPr>
            <p:ph type="body" sz="quarter" idx="10"/>
          </p:nvPr>
        </p:nvSpPr>
        <p:spPr>
          <a:xfrm>
            <a:off x="631825" y="1449388"/>
            <a:ext cx="10922000" cy="4630755"/>
          </a:xfrm>
        </p:spPr>
        <p:txBody>
          <a:bodyPr/>
          <a:lstStyle/>
          <a:p>
            <a:pPr fontAlgn="t"/>
            <a:r>
              <a:rPr lang="en-AU"/>
              <a:t>Think of one or 2 classroom examples that present an opportunity to interact positively with students.</a:t>
            </a:r>
            <a:endParaRPr lang="en-AU" b="1"/>
          </a:p>
          <a:p>
            <a:pPr fontAlgn="t"/>
            <a:r>
              <a:rPr lang="en-AU"/>
              <a:t>Plan your response, then </a:t>
            </a:r>
            <a:r>
              <a:rPr lang="en-AU" b="1"/>
              <a:t>rehearse what you would do and say</a:t>
            </a:r>
            <a:r>
              <a:rPr lang="en-AU"/>
              <a:t> with your partner.</a:t>
            </a:r>
          </a:p>
          <a:p>
            <a:pPr lvl="1"/>
            <a:r>
              <a:rPr lang="en-US"/>
              <a:t>Interacting positively with all students requires:</a:t>
            </a:r>
          </a:p>
          <a:p>
            <a:pPr lvl="2"/>
            <a:r>
              <a:rPr lang="en-US"/>
              <a:t>Using students’ preferred names and pronouns</a:t>
            </a:r>
          </a:p>
          <a:p>
            <a:pPr lvl="2"/>
            <a:r>
              <a:rPr lang="en-US"/>
              <a:t>Acknowledging and responding to students seeking teacher attention</a:t>
            </a:r>
          </a:p>
          <a:p>
            <a:pPr lvl="2"/>
            <a:r>
              <a:rPr lang="en-US"/>
              <a:t>Responding to </a:t>
            </a:r>
            <a:r>
              <a:rPr lang="en-US" err="1"/>
              <a:t>behaviour</a:t>
            </a:r>
            <a:r>
              <a:rPr lang="en-US"/>
              <a:t> in a supportive way</a:t>
            </a:r>
          </a:p>
          <a:p>
            <a:pPr lvl="2"/>
            <a:r>
              <a:rPr lang="en-US"/>
              <a:t>Inviting and responding to students’ perspectives on teaching and learning.</a:t>
            </a:r>
          </a:p>
        </p:txBody>
      </p:sp>
    </p:spTree>
    <p:extLst>
      <p:ext uri="{BB962C8B-B14F-4D97-AF65-F5344CB8AC3E}">
        <p14:creationId xmlns:p14="http://schemas.microsoft.com/office/powerpoint/2010/main" val="2741560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noProof="0"/>
              <a:t>Reflection</a:t>
            </a:r>
          </a:p>
        </p:txBody>
      </p:sp>
      <p:sp>
        <p:nvSpPr>
          <p:cNvPr id="4" name="Text Placeholder 3">
            <a:extLst>
              <a:ext uri="{FF2B5EF4-FFF2-40B4-BE49-F238E27FC236}">
                <a16:creationId xmlns:a16="http://schemas.microsoft.com/office/drawing/2014/main" id="{585A63EF-599C-F10E-B843-FC9E54CD43B7}"/>
              </a:ext>
            </a:extLst>
          </p:cNvPr>
          <p:cNvSpPr>
            <a:spLocks noGrp="1"/>
          </p:cNvSpPr>
          <p:nvPr>
            <p:ph type="body" sz="quarter" idx="10"/>
          </p:nvPr>
        </p:nvSpPr>
        <p:spPr>
          <a:xfrm>
            <a:off x="631826" y="1476829"/>
            <a:ext cx="7392470" cy="4977961"/>
          </a:xfrm>
        </p:spPr>
        <p:txBody>
          <a:bodyPr/>
          <a:lstStyle/>
          <a:p>
            <a:pPr marL="342900" lvl="0" indent="-342900">
              <a:buFont typeface="Arial" panose="020B0604020202020204" pitchFamily="34" charset="0"/>
              <a:buChar char="•"/>
            </a:pPr>
            <a:r>
              <a:rPr lang="en-US"/>
              <a:t>What have you learned about interacting positively with all students that you will make sure to include in your own practice?</a:t>
            </a:r>
            <a:endParaRPr lang="en-AU" sz="1800"/>
          </a:p>
          <a:p>
            <a:pPr marL="342900" indent="-342900">
              <a:buFont typeface="Arial" panose="020B0604020202020204" pitchFamily="34" charset="0"/>
              <a:buChar char="•"/>
            </a:pPr>
            <a:r>
              <a:rPr lang="en-US"/>
              <a:t>What support would be helpful as you strengthen your positive interactions with students?</a:t>
            </a:r>
          </a:p>
        </p:txBody>
      </p:sp>
      <p:pic>
        <p:nvPicPr>
          <p:cNvPr id="2" name="Content Placeholder 31">
            <a:extLst>
              <a:ext uri="{FF2B5EF4-FFF2-40B4-BE49-F238E27FC236}">
                <a16:creationId xmlns:a16="http://schemas.microsoft.com/office/drawing/2014/main" id="{1B0B8F11-1E01-FD84-8C02-B5E028AB6FEF}"/>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3460369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827F8E33-36BF-03B0-5E6B-2C7F00B48F20}"/>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ngaged classroom PP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interating-positively" id="{1A1434BB-5189-40BE-9004-06F399352C52}" vid="{0F0A23AF-AABA-44B7-8B2B-4067E9E4E104}"/>
    </a:ext>
  </a:extLst>
</a:theme>
</file>

<file path=ppt/theme/theme2.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interating-positively" id="{1A1434BB-5189-40BE-9004-06F399352C52}" vid="{54595540-20A2-4E1E-B619-ECB339ECE3C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16FA8B-6997-4D3E-A3CF-6EC1B3602F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A04179C-63AD-4E53-83F9-1DA4DC6F44CA}">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2421</Words>
  <Application>Microsoft Office PowerPoint</Application>
  <PresentationFormat>Widescreen</PresentationFormat>
  <Paragraphs>217</Paragraphs>
  <Slides>15</Slides>
  <Notes>15</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Montserrat</vt:lpstr>
      <vt:lpstr>Montserrat Medium</vt:lpstr>
      <vt:lpstr>Calibri</vt:lpstr>
      <vt:lpstr>Arial</vt:lpstr>
      <vt:lpstr>Aptos</vt:lpstr>
      <vt:lpstr>Engaged classroom PPT</vt:lpstr>
      <vt:lpstr>EC_Practical Refinement</vt:lpstr>
      <vt:lpstr>Before using this slide deck, please read AERO's practice resource, A Whole-School Approach to Classroom Management: Facilitation Guide, and follow the instructions for preparing this slide deck.</vt:lpstr>
      <vt:lpstr>Interacting positively with all students:  Developing practice</vt:lpstr>
      <vt:lpstr>Acknowledgement of Country</vt:lpstr>
      <vt:lpstr>Purpose of this session</vt:lpstr>
      <vt:lpstr>Australian Professional Standards for Teachers</vt:lpstr>
      <vt:lpstr>PowerPoint Presentation</vt:lpstr>
      <vt:lpstr>Developing practice and skills</vt:lpstr>
      <vt:lpstr>Interacting positively with all students</vt:lpstr>
      <vt:lpstr>How we interact positively with all students</vt:lpstr>
      <vt:lpstr>PowerPoint Presentation</vt:lpstr>
      <vt:lpstr>Reflection</vt:lpstr>
      <vt:lpstr>Planning interacting positively with all students</vt:lpstr>
      <vt:lpstr>Planning interacting positively with all students</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2026-10-30T05:03:25Z</dcterms:created>
  <dcterms:modified xsi:type="dcterms:W3CDTF">2026-10-30T05:05:00Z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