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106" r:id="rId3"/>
  </p:sldMasterIdLst>
  <p:notesMasterIdLst>
    <p:notesMasterId r:id="rId20"/>
  </p:notesMasterIdLst>
  <p:handoutMasterIdLst>
    <p:handoutMasterId r:id="rId21"/>
  </p:handoutMasterIdLst>
  <p:sldIdLst>
    <p:sldId id="959" r:id="rId4"/>
    <p:sldId id="1300" r:id="rId5"/>
    <p:sldId id="4645" r:id="rId6"/>
    <p:sldId id="3685" r:id="rId7"/>
    <p:sldId id="4597" r:id="rId8"/>
    <p:sldId id="3686" r:id="rId9"/>
    <p:sldId id="4637" r:id="rId10"/>
    <p:sldId id="3728" r:id="rId11"/>
    <p:sldId id="3547" r:id="rId12"/>
    <p:sldId id="4650" r:id="rId13"/>
    <p:sldId id="3692" r:id="rId14"/>
    <p:sldId id="3693" r:id="rId15"/>
    <p:sldId id="4652" r:id="rId16"/>
    <p:sldId id="4653" r:id="rId17"/>
    <p:sldId id="4641" r:id="rId18"/>
    <p:sldId id="4654" r:id="rId19"/>
  </p:sldIdLst>
  <p:sldSz cx="12192000" cy="6858000"/>
  <p:notesSz cx="7315200" cy="9601200"/>
  <p:embeddedFontLst>
    <p:embeddedFont>
      <p:font typeface="Montserrat" panose="00000500000000000000" pitchFamily="2" charset="0"/>
      <p:regular r:id="rId22"/>
      <p:bold r:id="rId23"/>
      <p:italic r:id="rId24"/>
      <p:boldItalic r:id="rId25"/>
    </p:embeddedFont>
    <p:embeddedFont>
      <p:font typeface="Montserrat Medium" panose="00000600000000000000" pitchFamily="2" charset="0"/>
      <p:regular r:id="rId26"/>
      <p:italic r:id="rId27"/>
    </p:embeddedFont>
    <p:embeddedFont>
      <p:font typeface="Segoe UI" panose="020B0502040204020203"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45"/>
            <p14:sldId id="3685"/>
            <p14:sldId id="4597"/>
            <p14:sldId id="3686"/>
            <p14:sldId id="4637"/>
            <p14:sldId id="3728"/>
            <p14:sldId id="3547"/>
            <p14:sldId id="4650"/>
            <p14:sldId id="3692"/>
            <p14:sldId id="3693"/>
            <p14:sldId id="4652"/>
            <p14:sldId id="4653"/>
            <p14:sldId id="4641"/>
            <p14:sldId id="4654"/>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0101"/>
    <a:srgbClr val="DDF1F0"/>
    <a:srgbClr val="F2EAE0"/>
    <a:srgbClr val="006E7F"/>
    <a:srgbClr val="00838E"/>
    <a:srgbClr val="0B1412"/>
    <a:srgbClr val="021113"/>
    <a:srgbClr val="FEFEFE"/>
    <a:srgbClr val="F0F2F5"/>
    <a:srgbClr val="F8FA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106F8E-CE63-4D8E-9BE7-4FA7FBF6320B}" v="3" dt="2026-10-30T05:10:55.1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 y="122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5.fntdata"/><Relationship Id="rId21" Type="http://schemas.openxmlformats.org/officeDocument/2006/relationships/handoutMaster" Target="handoutMasters/handoutMaster1.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4.fntdata"/><Relationship Id="rId33" Type="http://schemas.openxmlformats.org/officeDocument/2006/relationships/presProps" Target="pres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3.fntdata"/><Relationship Id="rId32" Type="http://schemas.openxmlformats.org/officeDocument/2006/relationships/commentAuthors" Target="commentAuthors.xml"/><Relationship Id="rId37"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0.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393700"/>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714750"/>
            <a:ext cx="5852160" cy="5734049"/>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857999" y="9119474"/>
            <a:ext cx="455507"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defRPr sz="1200" kern="1200">
        <a:solidFill>
          <a:schemeClr val="tx1"/>
        </a:solidFill>
        <a:latin typeface="+mn-lt"/>
        <a:ea typeface="+mn-ea"/>
        <a:cs typeface="+mn-cs"/>
      </a:defRPr>
    </a:lvl1pPr>
    <a:lvl2pPr marL="180000" indent="-180000" algn="l" defTabSz="914400" rtl="0" eaLnBrk="1" latinLnBrk="0" hangingPunct="1">
      <a:lnSpc>
        <a:spcPct val="120000"/>
      </a:lnSpc>
      <a:buFont typeface="Arial" panose="020B0604020202020204" pitchFamily="34" charset="0"/>
      <a:buChar char="•"/>
      <a:defRPr sz="1200" kern="1200">
        <a:solidFill>
          <a:schemeClr val="tx1"/>
        </a:solidFill>
        <a:latin typeface="+mn-lt"/>
        <a:ea typeface="+mn-ea"/>
        <a:cs typeface="+mn-cs"/>
      </a:defRPr>
    </a:lvl2pPr>
    <a:lvl3pPr marL="360000" indent="-180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3pPr>
    <a:lvl4pPr marL="216000" indent="-216000" algn="l" defTabSz="914400" rtl="0" eaLnBrk="1" latinLnBrk="0" hangingPunct="1">
      <a:lnSpc>
        <a:spcPct val="120000"/>
      </a:lnSpc>
      <a:buFont typeface="+mj-lt"/>
      <a:buAutoNum type="arabicPeriod"/>
      <a:defRPr sz="1200" kern="1200">
        <a:solidFill>
          <a:schemeClr val="tx1"/>
        </a:solidFill>
        <a:latin typeface="+mn-lt"/>
        <a:ea typeface="+mn-ea"/>
        <a:cs typeface="+mn-cs"/>
      </a:defRPr>
    </a:lvl4pPr>
    <a:lvl5pPr marL="432000" indent="-216000" algn="l" defTabSz="914400" rtl="0" eaLnBrk="1" latinLnBrk="0" hangingPunct="1">
      <a:lnSpc>
        <a:spcPct val="120000"/>
      </a:lnSpc>
      <a:buFont typeface="+mj-lt"/>
      <a:buAutoNum type="alphaLcParen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a:t>If you’ve identified exiting the classroom as an area of practice you’d like to support teachers in your school to develop, you can use this slide deck to run a practice development session.</a:t>
            </a:r>
          </a:p>
          <a:p>
            <a:endParaRPr lang="en-AU"/>
          </a:p>
          <a:p>
            <a:r>
              <a:rPr lang="en-AU"/>
              <a:t>It includes a video of practice. To play the video, please enable external content if prompted when opening the slide deck.</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F1B36E04-FE4A-F290-F523-3DA47760D110}"/>
              </a:ext>
            </a:extLst>
          </p:cNvPr>
          <p:cNvSpPr>
            <a:spLocks noGrp="1" noRot="1" noChangeAspect="1"/>
          </p:cNvSpPr>
          <p:nvPr>
            <p:ph type="sldImg"/>
          </p:nvPr>
        </p:nvSpPr>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Before using these slides, you may want to build a shared understanding with staff about evidence-based classroom management using AERO’s professional learning resource, Evidence-Based Approaches for Effective Classroom Management. </a:t>
            </a:r>
          </a:p>
          <a:p>
            <a:pPr rtl="0" fontAlgn="base"/>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Send participants a link to the handbook: </a:t>
            </a:r>
            <a:r>
              <a:rPr lang="en-AU" sz="1200" b="0" i="0" u="sng" strike="noStrike" kern="1200">
                <a:solidFill>
                  <a:schemeClr val="tx1"/>
                </a:solidFill>
                <a:effectLst/>
                <a:latin typeface="+mn-lt"/>
                <a:ea typeface="+mn-ea"/>
                <a:cs typeface="+mn-cs"/>
                <a:hlinkClick r:id="rId3"/>
              </a:rPr>
              <a:t>https://www.edresearch.edu.au/classroom-management-handbook</a:t>
            </a:r>
            <a:r>
              <a:rPr lang="en-AU" sz="1200" b="0" i="0" u="sng" strike="noStrike" kern="1200">
                <a:solidFill>
                  <a:schemeClr val="tx1"/>
                </a:solidFill>
                <a:effectLst/>
                <a:latin typeface="+mn-lt"/>
                <a:ea typeface="+mn-ea"/>
                <a:cs typeface="+mn-cs"/>
              </a:rPr>
              <a:t>.</a:t>
            </a:r>
            <a:br>
              <a:rPr lang="en-AU" sz="1200" b="0" i="0" kern="1200">
                <a:solidFill>
                  <a:schemeClr val="tx1"/>
                </a:solidFill>
                <a:effectLst/>
                <a:latin typeface="+mn-lt"/>
                <a:ea typeface="+mn-ea"/>
                <a:cs typeface="+mn-cs"/>
              </a:rPr>
            </a:br>
            <a:r>
              <a:rPr lang="en-AU" sz="1200" b="0" i="0" kern="1200">
                <a:solidFill>
                  <a:schemeClr val="tx1"/>
                </a:solidFill>
                <a:effectLst/>
                <a:latin typeface="+mn-lt"/>
                <a:ea typeface="+mn-ea"/>
                <a:cs typeface="+mn-cs"/>
              </a:rPr>
              <a:t> </a:t>
            </a:r>
          </a:p>
          <a:p>
            <a:pPr rtl="0" fontAlgn="base"/>
            <a:r>
              <a:rPr lang="en-AU" sz="1200" b="1" i="0" kern="1200">
                <a:solidFill>
                  <a:schemeClr val="tx1"/>
                </a:solidFill>
                <a:effectLst/>
                <a:latin typeface="+mn-lt"/>
                <a:ea typeface="+mn-ea"/>
                <a:cs typeface="+mn-cs"/>
              </a:rPr>
              <a:t>Remember to delete the preparation section in each slide note once you’ve followed its instructions so that you can more easily see the facilitator notes.</a:t>
            </a:r>
            <a:r>
              <a:rPr lang="en-AU" sz="1200" b="0" i="0" kern="1200">
                <a:solidFill>
                  <a:schemeClr val="tx1"/>
                </a:solidFill>
                <a:effectLst/>
                <a:latin typeface="+mn-lt"/>
                <a:ea typeface="+mn-ea"/>
                <a:cs typeface="+mn-cs"/>
              </a:rPr>
              <a:t> </a:t>
            </a:r>
          </a:p>
        </p:txBody>
      </p:sp>
      <p:sp>
        <p:nvSpPr>
          <p:cNvPr id="6" name="Slide Number Placeholder 5"/>
          <p:cNvSpPr>
            <a:spLocks noGrp="1"/>
          </p:cNvSpPr>
          <p:nvPr>
            <p:ph type="sldNum" sz="quarter" idx="5"/>
          </p:nvPr>
        </p:nvSpPr>
        <p:spPr/>
        <p:txBody>
          <a:bodyPr/>
          <a:lstStyle/>
          <a:p>
            <a:fld id="{B36E7EC0-9BE3-5541-9D76-7DE32A6C9D42}" type="slidenum">
              <a:rPr lang="en-US" smtClean="0"/>
              <a:pPr/>
              <a:t>2</a:t>
            </a:fld>
            <a:endParaRPr lang="en-US"/>
          </a:p>
        </p:txBody>
      </p:sp>
      <p:sp>
        <p:nvSpPr>
          <p:cNvPr id="7" name="Slide Image Placeholder 6">
            <a:extLst>
              <a:ext uri="{FF2B5EF4-FFF2-40B4-BE49-F238E27FC236}">
                <a16:creationId xmlns:a16="http://schemas.microsoft.com/office/drawing/2014/main" id="{412330A8-6606-E631-40BA-0DC6E48412E5}"/>
              </a:ext>
            </a:extLst>
          </p:cNvPr>
          <p:cNvSpPr>
            <a:spLocks noGrp="1" noRot="1" noChangeAspect="1"/>
          </p:cNvSpPr>
          <p:nvPr>
            <p:ph type="sldImg"/>
          </p:nvPr>
        </p:nvSpPr>
        <p:spPr/>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0DF4F-4D8A-B790-3104-B60E866CC46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09DD9C7-F18F-7B6C-6D2A-44960AC1218A}"/>
              </a:ext>
            </a:extLst>
          </p:cNvPr>
          <p:cNvSpPr>
            <a:spLocks noGrp="1"/>
          </p:cNvSpPr>
          <p:nvPr>
            <p:ph type="body" idx="1"/>
          </p:nvPr>
        </p:nvSpPr>
        <p:spPr/>
        <p:txBody>
          <a:bodyPr/>
          <a:lstStyle/>
          <a:p>
            <a:r>
              <a:rPr lang="en-AU" b="1" noProof="0"/>
              <a:t>Preparation</a:t>
            </a:r>
          </a:p>
          <a:p>
            <a:pPr marL="0" lvl="3"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7C1DCE20-AD6F-3CB8-7E1B-616BD6FC8A99}"/>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D4B8BC1D-7A1F-C18C-43F9-5FD7271AD5B0}"/>
              </a:ext>
            </a:extLst>
          </p:cNvPr>
          <p:cNvSpPr>
            <a:spLocks noGrp="1" noRot="1" noChangeAspect="1"/>
          </p:cNvSpPr>
          <p:nvPr>
            <p:ph type="sldImg"/>
          </p:nvPr>
        </p:nvSpPr>
        <p:spPr/>
      </p:sp>
    </p:spTree>
    <p:extLst>
      <p:ext uri="{BB962C8B-B14F-4D97-AF65-F5344CB8AC3E}">
        <p14:creationId xmlns:p14="http://schemas.microsoft.com/office/powerpoint/2010/main" val="3849771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If time is available, you can plan to provide time at the start of the session (e.g., 10 minutes) for staff to review the pre-reading. However, this isn’t essential and you can run the session without staff doing this. </a:t>
            </a:r>
          </a:p>
          <a:p>
            <a:pPr marL="228600" indent="-228600" rtl="0" fontAlgn="base">
              <a:buFont typeface="+mj-lt"/>
              <a:buAutoNum type="arabicPeriod"/>
            </a:pPr>
            <a:r>
              <a:rPr lang="en-GB" sz="1200" kern="1200">
                <a:solidFill>
                  <a:schemeClr val="tx1"/>
                </a:solidFill>
                <a:effectLst/>
                <a:latin typeface="+mn-lt"/>
                <a:ea typeface="+mn-ea"/>
                <a:cs typeface="+mn-cs"/>
              </a:rPr>
              <a:t>Participants will work in pairs throughout the session. </a:t>
            </a:r>
            <a:r>
              <a:rPr lang="en-AU" sz="1200" b="0" i="0" kern="1200">
                <a:solidFill>
                  <a:schemeClr val="tx1"/>
                </a:solidFill>
                <a:effectLst/>
                <a:latin typeface="+mn-lt"/>
                <a:ea typeface="+mn-ea"/>
                <a:cs typeface="+mn-cs"/>
              </a:rPr>
              <a:t>You may want to consider pairing staff: </a:t>
            </a:r>
          </a:p>
          <a:p>
            <a:pPr marL="408600" lvl="1" indent="-228600" algn="l" rtl="0" fontAlgn="base">
              <a:lnSpc>
                <a:spcPts val="1425"/>
              </a:lnSpc>
              <a:buFont typeface="+mj-lt"/>
              <a:buAutoNum type="alphaLcParenR"/>
            </a:pPr>
            <a:r>
              <a:rPr lang="en-AU" sz="1200" b="0" i="0">
                <a:solidFill>
                  <a:srgbClr val="000000"/>
                </a:solidFill>
                <a:effectLst/>
                <a:latin typeface="Montserrat" panose="00000500000000000000" pitchFamily="2" charset="0"/>
              </a:rPr>
              <a:t>in similar classroom environments - e.g. similar year levels or learning areas </a:t>
            </a:r>
          </a:p>
          <a:p>
            <a:pPr marL="408600" lvl="1" indent="-228600" algn="l" rtl="0" fontAlgn="base">
              <a:lnSpc>
                <a:spcPts val="1425"/>
              </a:lnSpc>
              <a:buFont typeface="+mj-lt"/>
              <a:buAutoNum type="alphaLcParenR"/>
            </a:pPr>
            <a:r>
              <a:rPr lang="en-AU" sz="1200" b="0" i="0">
                <a:solidFill>
                  <a:srgbClr val="000000"/>
                </a:solidFill>
                <a:effectLst/>
                <a:latin typeface="Montserrat" panose="00000500000000000000" pitchFamily="2" charset="0"/>
              </a:rPr>
              <a:t>who work well together </a:t>
            </a:r>
          </a:p>
          <a:p>
            <a:pPr marL="408600" lvl="1" indent="-228600" algn="l" rtl="0" fontAlgn="base">
              <a:lnSpc>
                <a:spcPts val="1425"/>
              </a:lnSpc>
              <a:buFont typeface="+mj-lt"/>
              <a:buAutoNum type="alphaLcParenR"/>
            </a:pPr>
            <a:r>
              <a:rPr lang="en-AU" sz="1200" b="0" i="0">
                <a:solidFill>
                  <a:srgbClr val="000000"/>
                </a:solidFill>
                <a:effectLst/>
                <a:latin typeface="Montserrat" panose="00000500000000000000" pitchFamily="2" charset="0"/>
              </a:rPr>
              <a:t>with more effective classroom management practices with those with less. </a:t>
            </a:r>
          </a:p>
          <a:p>
            <a:pPr algn="l" rtl="0" fontAlgn="base">
              <a:lnSpc>
                <a:spcPts val="1425"/>
              </a:lnSpc>
              <a:buNone/>
            </a:pP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1" i="0">
                <a:solidFill>
                  <a:srgbClr val="000000"/>
                </a:solidFill>
                <a:effectLst/>
                <a:latin typeface="Montserrat" panose="00000500000000000000" pitchFamily="2" charset="0"/>
              </a:rPr>
              <a:t>Facilitator notes</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0" i="1">
                <a:solidFill>
                  <a:srgbClr val="000000"/>
                </a:solidFill>
                <a:effectLst/>
                <a:latin typeface="Montserrat" panose="00000500000000000000" pitchFamily="2" charset="0"/>
              </a:rPr>
              <a:t>Read out the purpose of this session from the slide.</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0" i="0">
                <a:solidFill>
                  <a:srgbClr val="000000"/>
                </a:solidFill>
                <a:effectLst/>
                <a:latin typeface="Montserrat" panose="00000500000000000000" pitchFamily="2" charset="0"/>
              </a:rPr>
              <a:t>Teaching requires a complex skillset, and it takes time to develop these skills. Rehearsing and receiving feedback in a safe, non-judgemental environment is an effective and evidence-based way to develop our practice. </a:t>
            </a:r>
            <a:endParaRPr lang="en-AU" b="0" i="0">
              <a:solidFill>
                <a:srgbClr val="000000"/>
              </a:solidFill>
              <a:effectLst/>
              <a:latin typeface="Segoe UI" panose="020B0502040204020203" pitchFamily="34" charset="0"/>
            </a:endParaRPr>
          </a:p>
          <a:p>
            <a:pPr algn="l" rtl="0" fontAlgn="base">
              <a:lnSpc>
                <a:spcPts val="1425"/>
              </a:lnSpc>
              <a:buNone/>
            </a:pP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425"/>
              </a:lnSpc>
              <a:buNone/>
            </a:pPr>
            <a:r>
              <a:rPr lang="en-AU" sz="1200" b="0" i="0">
                <a:solidFill>
                  <a:srgbClr val="000000"/>
                </a:solidFill>
                <a:effectLst/>
                <a:latin typeface="Montserrat" panose="00000500000000000000" pitchFamily="2" charset="0"/>
              </a:rPr>
              <a:t>In this session, we’ll: </a:t>
            </a:r>
            <a:endParaRPr lang="en-AU" b="0" i="0">
              <a:solidFill>
                <a:srgbClr val="000000"/>
              </a:solidFill>
              <a:effectLst/>
              <a:latin typeface="Segoe UI" panose="020B0502040204020203" pitchFamily="34" charset="0"/>
            </a:endParaRPr>
          </a:p>
          <a:p>
            <a:pPr marL="180000" lvl="1" indent="-180000" algn="l" rtl="0" fontAlgn="base">
              <a:lnSpc>
                <a:spcPts val="1425"/>
              </a:lnSpc>
            </a:pPr>
            <a:r>
              <a:rPr lang="en-AU" sz="1200" b="0" i="0">
                <a:solidFill>
                  <a:srgbClr val="000000"/>
                </a:solidFill>
                <a:effectLst/>
                <a:latin typeface="Montserrat" panose="00000500000000000000" pitchFamily="2" charset="0"/>
              </a:rPr>
              <a:t>discuss practical approaches to developing classroom management practices and skills</a:t>
            </a:r>
          </a:p>
          <a:p>
            <a:pPr marL="180000" lvl="1" indent="-180000" algn="l" rtl="0" fontAlgn="base">
              <a:lnSpc>
                <a:spcPts val="1425"/>
              </a:lnSpc>
            </a:pPr>
            <a:r>
              <a:rPr lang="en-AU" sz="1200" b="0" i="0">
                <a:solidFill>
                  <a:srgbClr val="000000"/>
                </a:solidFill>
                <a:effectLst/>
                <a:latin typeface="Montserrat" panose="00000500000000000000" pitchFamily="2" charset="0"/>
              </a:rPr>
              <a:t>review effective practice for exiting the classroom</a:t>
            </a:r>
          </a:p>
          <a:p>
            <a:pPr marL="180000" lvl="1" indent="-180000" algn="l" rtl="0" fontAlgn="base">
              <a:lnSpc>
                <a:spcPts val="1425"/>
              </a:lnSpc>
            </a:pPr>
            <a:r>
              <a:rPr lang="en-AU" sz="1200" b="0" i="1">
                <a:solidFill>
                  <a:srgbClr val="000000"/>
                </a:solidFill>
                <a:effectLst/>
                <a:latin typeface="Montserrat" panose="00000500000000000000" pitchFamily="2" charset="0"/>
              </a:rPr>
              <a:t>[optional] </a:t>
            </a:r>
            <a:r>
              <a:rPr lang="en-AU" sz="1200" b="0" i="0">
                <a:solidFill>
                  <a:srgbClr val="000000"/>
                </a:solidFill>
                <a:effectLst/>
                <a:latin typeface="Montserrat" panose="00000500000000000000" pitchFamily="2" charset="0"/>
              </a:rPr>
              <a:t>work on developing your exiting the classroom by planning and rehearsing in pairs.</a:t>
            </a:r>
          </a:p>
          <a:p>
            <a:pPr algn="l" rtl="0" fontAlgn="base">
              <a:lnSpc>
                <a:spcPts val="1425"/>
              </a:lnSpc>
              <a:buNone/>
            </a:pP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rtl="0" fontAlgn="base"/>
            <a:r>
              <a:rPr lang="en-AU" sz="1200" i="1" kern="1200">
                <a:solidFill>
                  <a:schemeClr val="tx1"/>
                </a:solidFill>
                <a:effectLst/>
                <a:latin typeface="+mn-lt"/>
                <a:ea typeface="+mn-ea"/>
                <a:cs typeface="+mn-cs"/>
              </a:rPr>
              <a:t>[Organise participants into pairs. Throughout this session, they’ll discuss and optionally rehearse with their partner.]</a:t>
            </a:r>
            <a:endParaRPr lang="en-AU" sz="1200" b="0" i="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63DD1360-3502-D10E-FF23-74734616C339}"/>
              </a:ext>
            </a:extLst>
          </p:cNvPr>
          <p:cNvSpPr>
            <a:spLocks noGrp="1" noRot="1" noChangeAspect="1"/>
          </p:cNvSpPr>
          <p:nvPr>
            <p:ph type="sldImg"/>
          </p:nvPr>
        </p:nvSpPr>
        <p:spPr/>
      </p:sp>
    </p:spTree>
    <p:extLst>
      <p:ext uri="{BB962C8B-B14F-4D97-AF65-F5344CB8AC3E}">
        <p14:creationId xmlns:p14="http://schemas.microsoft.com/office/powerpoint/2010/main" val="338253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08FF0FF8-3BCF-B185-3DC6-FCD4DF1C6B90}"/>
              </a:ext>
            </a:extLst>
          </p:cNvPr>
          <p:cNvSpPr>
            <a:spLocks noGrp="1" noRot="1" noChangeAspect="1"/>
          </p:cNvSpPr>
          <p:nvPr>
            <p:ph type="sldImg"/>
          </p:nvPr>
        </p:nvSpPr>
        <p:spPr/>
      </p:sp>
    </p:spTree>
    <p:extLst>
      <p:ext uri="{BB962C8B-B14F-4D97-AF65-F5344CB8AC3E}">
        <p14:creationId xmlns:p14="http://schemas.microsoft.com/office/powerpoint/2010/main" val="3024166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If you’d like to read more about exiting the classroom after today’s session, you can refer to Chapter 7 in the handbook previously sent to you. </a:t>
            </a: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3AFDCE9D-D0B8-F1BD-CBD1-4678EAE16A38}"/>
              </a:ext>
            </a:extLst>
          </p:cNvPr>
          <p:cNvSpPr>
            <a:spLocks noGrp="1" noRot="1" noChangeAspect="1"/>
          </p:cNvSpPr>
          <p:nvPr>
            <p:ph type="sldImg"/>
          </p:nvPr>
        </p:nvSpPr>
        <p:spPr/>
      </p:sp>
    </p:spTree>
    <p:extLst>
      <p:ext uri="{BB962C8B-B14F-4D97-AF65-F5344CB8AC3E}">
        <p14:creationId xmlns:p14="http://schemas.microsoft.com/office/powerpoint/2010/main" val="1991560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2BFDE-ACF9-6E99-7717-8F85C1BA291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953436F-A1B4-1B09-859E-D3488555A923}"/>
              </a:ext>
            </a:extLst>
          </p:cNvPr>
          <p:cNvSpPr>
            <a:spLocks noGrp="1"/>
          </p:cNvSpPr>
          <p:nvPr>
            <p:ph type="body" idx="1"/>
          </p:nvPr>
        </p:nvSpPr>
        <p:spPr/>
        <p:txBody>
          <a:bodyPr>
            <a:normAutofit/>
          </a:bodyPr>
          <a:lstStyle/>
          <a:p>
            <a:pPr>
              <a:lnSpc>
                <a:spcPct val="106000"/>
              </a:lnSpc>
              <a:spcAft>
                <a:spcPts val="800"/>
              </a:spcAft>
              <a:buNone/>
            </a:pPr>
            <a:r>
              <a:rPr lang="en-AU" sz="1200" b="1" kern="100">
                <a:solidFill>
                  <a:srgbClr val="000000"/>
                </a:solidFill>
                <a:effectLst/>
                <a:latin typeface="+mn-lt"/>
                <a:ea typeface="Aptos" panose="020B0004020202020204" pitchFamily="34" charset="0"/>
                <a:cs typeface="Calibri" panose="020F0502020204030204" pitchFamily="34" charset="0"/>
              </a:rPr>
              <a:t>Preparation</a:t>
            </a:r>
            <a:endParaRPr lang="en-AU" sz="1200">
              <a:effectLst/>
              <a:latin typeface="+mn-lt"/>
              <a:ea typeface="Times New Roman" panose="02020603050405020304" pitchFamily="18" charset="0"/>
            </a:endParaRPr>
          </a:p>
          <a:p>
            <a:pPr fontAlgn="t">
              <a:lnSpc>
                <a:spcPct val="120000"/>
              </a:lnSpc>
              <a:buNone/>
            </a:pPr>
            <a:r>
              <a:rPr lang="en-AU" sz="1200" kern="1200">
                <a:solidFill>
                  <a:srgbClr val="000000"/>
                </a:solidFill>
                <a:effectLst/>
                <a:latin typeface="+mn-lt"/>
                <a:ea typeface="+mn-ea"/>
                <a:cs typeface="+mn-cs"/>
              </a:rPr>
              <a:t>If you’re not including the rehearsal and feedback activity (slides 13/14), you can remove the instruction about rehearsal and feedback from the facilitator notes.</a:t>
            </a:r>
            <a:endParaRPr lang="en-AU" sz="1200">
              <a:effectLst/>
              <a:latin typeface="+mn-lt"/>
              <a:ea typeface="Times New Roman" panose="02020603050405020304" pitchFamily="18" charset="0"/>
            </a:endParaRPr>
          </a:p>
          <a:p>
            <a:pPr fontAlgn="t">
              <a:lnSpc>
                <a:spcPct val="120000"/>
              </a:lnSpc>
              <a:buNone/>
            </a:pPr>
            <a:r>
              <a:rPr lang="en-AU" sz="1200">
                <a:effectLst/>
                <a:latin typeface="+mn-lt"/>
                <a:ea typeface="Times New Roman" panose="02020603050405020304" pitchFamily="18" charset="0"/>
              </a:rPr>
              <a:t> </a:t>
            </a:r>
          </a:p>
          <a:p>
            <a:pPr>
              <a:lnSpc>
                <a:spcPct val="106000"/>
              </a:lnSpc>
              <a:spcAft>
                <a:spcPts val="800"/>
              </a:spcAft>
              <a:buNone/>
            </a:pPr>
            <a:r>
              <a:rPr lang="en-AU" sz="1200" b="1">
                <a:solidFill>
                  <a:srgbClr val="000000"/>
                </a:solidFill>
                <a:effectLst/>
                <a:latin typeface="+mn-lt"/>
                <a:ea typeface="Times New Roman" panose="02020603050405020304" pitchFamily="18" charset="0"/>
                <a:cs typeface="Calibri" panose="020F0502020204030204" pitchFamily="34" charset="0"/>
              </a:rPr>
              <a:t>Facilitator notes</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The 5 stages shown on this slide support teachers to develop their practices and skills.</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 </a:t>
            </a:r>
            <a:endParaRPr lang="en-AU" sz="1200">
              <a:effectLst/>
              <a:latin typeface="+mn-lt"/>
              <a:ea typeface="Times New Roman" panose="02020603050405020304" pitchFamily="18" charset="0"/>
            </a:endParaRPr>
          </a:p>
          <a:p>
            <a:pPr>
              <a:lnSpc>
                <a:spcPct val="106000"/>
              </a:lnSpc>
              <a:spcAft>
                <a:spcPts val="800"/>
              </a:spcAft>
              <a:buNone/>
            </a:pPr>
            <a:r>
              <a:rPr lang="en-AU" sz="1200" i="1">
                <a:solidFill>
                  <a:srgbClr val="000000"/>
                </a:solidFill>
                <a:effectLst/>
                <a:latin typeface="+mn-lt"/>
                <a:ea typeface="Times New Roman" panose="02020603050405020304" pitchFamily="18" charset="0"/>
                <a:cs typeface="Calibri" panose="020F0502020204030204" pitchFamily="34" charset="0"/>
              </a:rPr>
              <a:t>[Give participants time to read the slide.]</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 </a:t>
            </a:r>
            <a:endParaRPr lang="en-AU" sz="1200">
              <a:effectLst/>
              <a:latin typeface="+mn-lt"/>
              <a:ea typeface="Times New Roman" panose="02020603050405020304" pitchFamily="18" charset="0"/>
            </a:endParaRPr>
          </a:p>
          <a:p>
            <a:pPr>
              <a:lnSpc>
                <a:spcPct val="120000"/>
              </a:lnSpc>
              <a:buNone/>
            </a:pPr>
            <a:r>
              <a:rPr lang="en-AU" sz="1200">
                <a:solidFill>
                  <a:srgbClr val="000000"/>
                </a:solidFill>
                <a:effectLst/>
                <a:latin typeface="+mn-lt"/>
                <a:ea typeface="Times New Roman" panose="02020603050405020304" pitchFamily="18" charset="0"/>
                <a:cs typeface="Calibri" panose="020F0502020204030204" pitchFamily="34" charset="0"/>
              </a:rPr>
              <a:t>You may have heard the term ‘deliberate practice’ used to describe this approach to professional learning. </a:t>
            </a:r>
            <a:r>
              <a:rPr lang="en-AU" sz="1200" kern="1200">
                <a:solidFill>
                  <a:srgbClr val="000000"/>
                </a:solidFill>
                <a:effectLst/>
                <a:latin typeface="+mn-lt"/>
                <a:ea typeface="+mn-ea"/>
                <a:cs typeface="+mn-cs"/>
              </a:rPr>
              <a:t>Today’s session will focus on building knowledge and reflecting. You’ll also have the opportunity to rehearse and seek feedback. </a:t>
            </a:r>
            <a:r>
              <a:rPr lang="en-AU" sz="1200">
                <a:solidFill>
                  <a:srgbClr val="000000"/>
                </a:solidFill>
                <a:effectLst/>
                <a:latin typeface="+mn-lt"/>
                <a:ea typeface="Times New Roman" panose="02020603050405020304" pitchFamily="18" charset="0"/>
                <a:cs typeface="Calibri" panose="020F0502020204030204" pitchFamily="34" charset="0"/>
              </a:rPr>
              <a:t>After today’s session, you can practise in your classroom. </a:t>
            </a:r>
            <a:endParaRPr lang="en-AU" sz="1200">
              <a:effectLst/>
              <a:latin typeface="+mn-lt"/>
              <a:ea typeface="Times New Roman" panose="02020603050405020304" pitchFamily="18" charset="0"/>
            </a:endParaRPr>
          </a:p>
          <a:p>
            <a:pPr>
              <a:lnSpc>
                <a:spcPct val="106000"/>
              </a:lnSpc>
              <a:spcAft>
                <a:spcPts val="800"/>
              </a:spcAft>
              <a:buNone/>
            </a:pPr>
            <a:r>
              <a:rPr lang="en-AU" sz="1200">
                <a:solidFill>
                  <a:srgbClr val="000000"/>
                </a:solidFill>
                <a:effectLst/>
                <a:latin typeface="+mn-lt"/>
                <a:ea typeface="Times New Roman" panose="02020603050405020304" pitchFamily="18" charset="0"/>
                <a:cs typeface="Calibri" panose="020F0502020204030204" pitchFamily="34" charset="0"/>
              </a:rPr>
              <a:t> </a:t>
            </a:r>
            <a:endParaRPr lang="en-AU" sz="1200">
              <a:effectLst/>
              <a:latin typeface="+mn-lt"/>
              <a:ea typeface="Times New Roman" panose="02020603050405020304" pitchFamily="18" charset="0"/>
            </a:endParaRPr>
          </a:p>
          <a:p>
            <a:pPr>
              <a:buNone/>
            </a:pPr>
            <a:r>
              <a:rPr lang="en-GB" sz="1200" i="1">
                <a:solidFill>
                  <a:srgbClr val="000000"/>
                </a:solidFill>
                <a:effectLst/>
                <a:latin typeface="+mn-lt"/>
                <a:ea typeface="MS Mincho" panose="02020609040205080304" pitchFamily="49" charset="-128"/>
                <a:cs typeface="Calibri" panose="020F0502020204030204" pitchFamily="34" charset="0"/>
              </a:rPr>
              <a:t>[Outline any other support and/or mentoring available for participants following this session.]</a:t>
            </a:r>
            <a:endParaRPr lang="en-AU">
              <a:latin typeface="+mn-lt"/>
            </a:endParaRPr>
          </a:p>
        </p:txBody>
      </p:sp>
      <p:sp>
        <p:nvSpPr>
          <p:cNvPr id="6" name="Slide Number Placeholder 5">
            <a:extLst>
              <a:ext uri="{FF2B5EF4-FFF2-40B4-BE49-F238E27FC236}">
                <a16:creationId xmlns:a16="http://schemas.microsoft.com/office/drawing/2014/main" id="{03485A98-BA51-C2D4-A98E-2432EC8F2CDE}"/>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38CC2E50-4AF3-DC64-034F-7E0F2CC89F81}"/>
              </a:ext>
            </a:extLst>
          </p:cNvPr>
          <p:cNvSpPr>
            <a:spLocks noGrp="1" noRot="1" noChangeAspect="1"/>
          </p:cNvSpPr>
          <p:nvPr>
            <p:ph type="sldImg"/>
          </p:nvPr>
        </p:nvSpPr>
        <p:spPr/>
      </p:sp>
    </p:spTree>
    <p:extLst>
      <p:ext uri="{BB962C8B-B14F-4D97-AF65-F5344CB8AC3E}">
        <p14:creationId xmlns:p14="http://schemas.microsoft.com/office/powerpoint/2010/main" val="3345226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97933" y="3714749"/>
            <a:ext cx="6587067" cy="5886451"/>
          </a:xfrm>
        </p:spPr>
        <p:txBody>
          <a:bodyPr>
            <a:normAutofit fontScale="85000" lnSpcReduction="20000"/>
          </a:bodyPr>
          <a:lstStyle/>
          <a:p>
            <a:pPr algn="l" rtl="0" fontAlgn="base">
              <a:lnSpc>
                <a:spcPts val="1538"/>
              </a:lnSpc>
              <a:buNone/>
            </a:pPr>
            <a:r>
              <a:rPr lang="en-AU" sz="1200" b="1" i="0">
                <a:solidFill>
                  <a:srgbClr val="000000"/>
                </a:solidFill>
                <a:effectLst/>
                <a:latin typeface="Montserrat"/>
              </a:rPr>
              <a:t>Preparation </a:t>
            </a:r>
            <a:r>
              <a:rPr lang="en-AU" sz="1200" b="0" i="0">
                <a:solidFill>
                  <a:srgbClr val="000000"/>
                </a:solidFill>
                <a:effectLst/>
                <a:latin typeface="Montserrat"/>
              </a:rPr>
              <a:t> </a:t>
            </a:r>
            <a:endParaRPr lang="en-AU" b="0" i="0">
              <a:solidFill>
                <a:srgbClr val="000000"/>
              </a:solidFill>
              <a:effectLst/>
              <a:latin typeface="Montserrat"/>
            </a:endParaRPr>
          </a:p>
          <a:p>
            <a:pPr marL="0" indent="0" algn="l" rtl="0" fontAlgn="base">
              <a:lnSpc>
                <a:spcPts val="1538"/>
              </a:lnSpc>
              <a:buFont typeface="+mj-lt"/>
              <a:buNone/>
            </a:pPr>
            <a:r>
              <a:rPr lang="en-AU" sz="1200" b="0" i="0">
                <a:solidFill>
                  <a:srgbClr val="000000"/>
                </a:solidFill>
                <a:effectLst/>
                <a:latin typeface="Montserrat"/>
              </a:rPr>
              <a:t>Prepare to share your own experiences in relation to the questions on the slide. Being open about aspects of your own practice that you’ve refined, and what you still need to refine, will support participants to reflect and rehearse without feeling judged. </a:t>
            </a:r>
          </a:p>
          <a:p>
            <a:pPr algn="l" rtl="0" fontAlgn="base">
              <a:lnSpc>
                <a:spcPts val="1538"/>
              </a:lnSpc>
              <a:buNone/>
            </a:pPr>
            <a:r>
              <a:rPr lang="en-AU" sz="1200" b="0" i="0">
                <a:solidFill>
                  <a:srgbClr val="000000"/>
                </a:solidFill>
                <a:effectLst/>
                <a:latin typeface="Montserrat"/>
              </a:rPr>
              <a:t> </a:t>
            </a:r>
            <a:endParaRPr lang="en-AU" b="0" i="0">
              <a:solidFill>
                <a:srgbClr val="000000"/>
              </a:solidFill>
              <a:effectLst/>
              <a:latin typeface="Montserrat"/>
            </a:endParaRPr>
          </a:p>
          <a:p>
            <a:pPr algn="l" rtl="0" fontAlgn="base">
              <a:lnSpc>
                <a:spcPts val="1538"/>
              </a:lnSpc>
              <a:buNone/>
            </a:pPr>
            <a:r>
              <a:rPr lang="en-AU" sz="1200" b="1" i="0">
                <a:solidFill>
                  <a:srgbClr val="000000"/>
                </a:solidFill>
                <a:effectLst/>
                <a:latin typeface="Montserrat"/>
              </a:rPr>
              <a:t>Facilitator notes</a:t>
            </a:r>
            <a:r>
              <a:rPr lang="en-AU" sz="1200" b="0" i="0">
                <a:solidFill>
                  <a:srgbClr val="000000"/>
                </a:solidFill>
                <a:effectLst/>
                <a:latin typeface="Montserrat"/>
              </a:rPr>
              <a:t> </a:t>
            </a:r>
            <a:endParaRPr lang="en-AU" b="0" i="0">
              <a:solidFill>
                <a:srgbClr val="000000"/>
              </a:solidFill>
              <a:effectLst/>
              <a:latin typeface="Montserrat"/>
            </a:endParaRPr>
          </a:p>
          <a:p>
            <a:pPr algn="l" rtl="0" fontAlgn="base">
              <a:lnSpc>
                <a:spcPts val="1538"/>
              </a:lnSpc>
              <a:buNone/>
            </a:pPr>
            <a:r>
              <a:rPr lang="en-AU" sz="1200" b="0" i="0">
                <a:solidFill>
                  <a:srgbClr val="000000"/>
                </a:solidFill>
                <a:effectLst/>
                <a:latin typeface="Montserrat"/>
              </a:rPr>
              <a:t>Before you work on refining your practice, we’ll review some information about exiting the classroom.</a:t>
            </a:r>
            <a:endParaRPr lang="en-AU" b="0" i="0">
              <a:solidFill>
                <a:srgbClr val="000000"/>
              </a:solidFill>
              <a:effectLst/>
              <a:latin typeface="Montserrat"/>
            </a:endParaRPr>
          </a:p>
          <a:p>
            <a:endParaRPr lang="en-AU" b="0" noProof="0"/>
          </a:p>
          <a:p>
            <a:r>
              <a:rPr lang="en-AU" sz="1200" b="0" i="1" kern="1200">
                <a:solidFill>
                  <a:schemeClr val="tx1"/>
                </a:solidFill>
                <a:effectLst/>
                <a:latin typeface="+mn-lt"/>
                <a:ea typeface="+mn-ea"/>
                <a:cs typeface="+mn-cs"/>
              </a:rPr>
              <a:t>[ADVANCE THE PRESENTATION and give participants time to read the definition.]</a:t>
            </a:r>
          </a:p>
          <a:p>
            <a:pPr>
              <a:defRPr/>
            </a:pPr>
            <a:endParaRPr lang="en-AU" i="1">
              <a:solidFill>
                <a:srgbClr val="000000"/>
              </a:solidFill>
              <a:latin typeface="Montserrat"/>
            </a:endParaRPr>
          </a:p>
          <a:p>
            <a:pPr rtl="0" fontAlgn="base"/>
            <a:r>
              <a:rPr lang="en-AU" sz="1200" b="0" i="1" kern="1200">
                <a:solidFill>
                  <a:schemeClr val="tx1"/>
                </a:solidFill>
                <a:effectLst/>
                <a:latin typeface="+mn-lt"/>
                <a:ea typeface="+mn-ea"/>
                <a:cs typeface="+mn-cs"/>
              </a:rPr>
              <a:t>[ADVANCE THE PRESENTATION to reveal the questions.]</a:t>
            </a:r>
            <a:endParaRPr lang="en-AU" sz="1200" b="0" i="0" kern="1200">
              <a:solidFill>
                <a:schemeClr val="tx1"/>
              </a:solidFill>
              <a:effectLst/>
              <a:latin typeface="+mn-lt"/>
            </a:endParaRPr>
          </a:p>
          <a:p>
            <a:pPr rtl="0" fontAlgn="base"/>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AU" sz="1200" b="0" i="1" kern="1200">
                <a:solidFill>
                  <a:schemeClr val="tx1"/>
                </a:solidFill>
                <a:effectLst/>
                <a:latin typeface="+mn-lt"/>
                <a:ea typeface="+mn-ea"/>
                <a:cs typeface="+mn-cs"/>
              </a:rPr>
              <a:t>[Give participants a minute to reflect individually then conduct a whole-group discussion.</a:t>
            </a:r>
            <a:r>
              <a:rPr lang="en-AU" sz="1200" b="0" i="0" kern="1200">
                <a:solidFill>
                  <a:schemeClr val="tx1"/>
                </a:solidFill>
                <a:effectLst/>
                <a:latin typeface="+mn-lt"/>
                <a:ea typeface="+mn-ea"/>
                <a:cs typeface="+mn-cs"/>
              </a:rPr>
              <a:t>]</a:t>
            </a:r>
            <a:endParaRPr lang="en-AU" sz="1200" b="0" i="0" kern="1200">
              <a:solidFill>
                <a:schemeClr val="tx1"/>
              </a:solidFill>
              <a:effectLst/>
              <a:latin typeface="+mn-lt"/>
            </a:endParaRPr>
          </a:p>
          <a:p>
            <a:pPr rtl="0" fontAlgn="base"/>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AU" sz="1200" b="0" i="1" kern="1200">
                <a:solidFill>
                  <a:schemeClr val="tx1"/>
                </a:solidFill>
                <a:effectLst/>
                <a:latin typeface="+mn-lt"/>
                <a:ea typeface="+mn-ea"/>
                <a:cs typeface="+mn-cs"/>
              </a:rPr>
              <a:t>[ADVANCE THE PRESENTATION to reveal the ‘Why we use it’ section. </a:t>
            </a:r>
            <a:r>
              <a:rPr lang="en-US" sz="1200" b="0" i="1" kern="1200">
                <a:solidFill>
                  <a:schemeClr val="tx1"/>
                </a:solidFill>
                <a:effectLst/>
                <a:latin typeface="+mn-lt"/>
                <a:ea typeface="+mn-ea"/>
                <a:cs typeface="+mn-cs"/>
              </a:rPr>
              <a:t>Share the following points if they weren’t mentioned in the discussion:]</a:t>
            </a:r>
            <a:endParaRPr lang="en-AU" sz="1200" b="0" i="0" kern="1200">
              <a:solidFill>
                <a:schemeClr val="tx1"/>
              </a:solidFill>
              <a:effectLst/>
              <a:latin typeface="+mn-lt"/>
              <a:ea typeface="+mn-ea"/>
              <a:cs typeface="+mn-cs"/>
            </a:endParaRPr>
          </a:p>
          <a:p>
            <a:endParaRPr lang="en-AU" b="1" noProof="0"/>
          </a:p>
          <a:p>
            <a:r>
              <a:rPr lang="en-AU" b="1" noProof="0"/>
              <a:t>Safety</a:t>
            </a:r>
            <a:r>
              <a:rPr lang="en-AU" noProof="0"/>
              <a:t> is the number one priority of every school. An exit routine supports safety.</a:t>
            </a:r>
          </a:p>
          <a:p>
            <a:endParaRPr lang="en-AU" noProof="0"/>
          </a:p>
          <a:p>
            <a:r>
              <a:rPr lang="en-AU" noProof="0"/>
              <a:t>It also:</a:t>
            </a:r>
          </a:p>
          <a:p>
            <a:pPr marL="179705" lvl="1" indent="-179705"/>
            <a:r>
              <a:rPr lang="en-AU" noProof="0"/>
              <a:t>supports the effective operation of the school and classrooms, maximising learning time while keeping everyone safe</a:t>
            </a:r>
          </a:p>
          <a:p>
            <a:pPr marL="179705" lvl="1" indent="-179705"/>
            <a:r>
              <a:rPr lang="en-AU" noProof="0"/>
              <a:t>provides clear guidelines to students, ensures students don’t miss critical information and supports shared understanding and practice</a:t>
            </a:r>
          </a:p>
          <a:p>
            <a:pPr marL="179705" lvl="1" indent="-179705"/>
            <a:r>
              <a:rPr lang="en-AU" noProof="0"/>
              <a:t>builds positive connections with students, providing an opportunity to connect with students as they leave</a:t>
            </a:r>
          </a:p>
          <a:p>
            <a:pPr marL="179705" lvl="1" indent="-179705"/>
            <a:r>
              <a:rPr lang="en-AU" noProof="0"/>
              <a:t>provides predictability because routines don’t often change and are the same every day. People, including students, love predictability. They like to know what to expect and what’s expected of them, and they like to know that this is consistent. ‘Predictability’ doesn’t mean that our routines never change. We reflect on and refine our routines as the need arises and prepare our students when things need to change.</a:t>
            </a:r>
          </a:p>
          <a:p>
            <a:pPr marL="179705" lvl="1" indent="-179705"/>
            <a:r>
              <a:rPr lang="en-AU" noProof="0"/>
              <a:t>helps to manage cognitive load with a consistent and predictable routine, reducing wasted learning time and freeing up students’ working memory to focus on learning.</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CC190DB2-A350-E177-7D79-4372B145A910}"/>
              </a:ext>
            </a:extLst>
          </p:cNvPr>
          <p:cNvSpPr>
            <a:spLocks noGrp="1" noRot="1" noChangeAspect="1"/>
          </p:cNvSpPr>
          <p:nvPr>
            <p:ph type="sldImg"/>
          </p:nvPr>
        </p:nvSpPr>
        <p:spPr/>
      </p:sp>
    </p:spTree>
    <p:extLst>
      <p:ext uri="{BB962C8B-B14F-4D97-AF65-F5344CB8AC3E}">
        <p14:creationId xmlns:p14="http://schemas.microsoft.com/office/powerpoint/2010/main" val="2051348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Preparation</a:t>
            </a:r>
          </a:p>
          <a:p>
            <a:pPr marL="216000" lvl="3" indent="-216000"/>
            <a:r>
              <a:rPr lang="en-AU" noProof="0"/>
              <a:t>Edit the slide to reflect your context.</a:t>
            </a:r>
          </a:p>
          <a:p>
            <a:pPr marL="216000" lvl="3" indent="-216000"/>
            <a:r>
              <a:rPr lang="en-AU" noProof="0"/>
              <a:t>Add your school’s expectations for students in this routine.</a:t>
            </a:r>
          </a:p>
          <a:p>
            <a:pPr marL="216000" lvl="3" indent="-216000"/>
            <a:r>
              <a:rPr lang="en-AU" noProof="0"/>
              <a:t>Prepare to explain the actions listed on the slide, referring to Chapter 7 of the handbook and your school’s expectations.</a:t>
            </a:r>
          </a:p>
          <a:p>
            <a:pPr lvl="0"/>
            <a:endParaRPr lang="en-AU" b="1" noProof="0"/>
          </a:p>
          <a:p>
            <a:r>
              <a:rPr lang="en-AU" b="1" noProof="0"/>
              <a:t>Facilitator notes </a:t>
            </a:r>
          </a:p>
          <a:p>
            <a:r>
              <a:rPr lang="en-AU" i="1" noProof="0"/>
              <a:t>[Give participants time to read the slide. Invite questions or requests for clarification.]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7" name="Slide Image Placeholder 6">
            <a:extLst>
              <a:ext uri="{FF2B5EF4-FFF2-40B4-BE49-F238E27FC236}">
                <a16:creationId xmlns:a16="http://schemas.microsoft.com/office/drawing/2014/main" id="{8F4A78AD-F28F-B372-8318-F359C1FDEAE3}"/>
              </a:ext>
            </a:extLst>
          </p:cNvPr>
          <p:cNvSpPr>
            <a:spLocks noGrp="1" noRot="1" noChangeAspect="1"/>
          </p:cNvSpPr>
          <p:nvPr>
            <p:ph type="sldImg"/>
          </p:nvPr>
        </p:nvSpPr>
        <p:spPr/>
      </p:sp>
    </p:spTree>
    <p:extLst>
      <p:ext uri="{BB962C8B-B14F-4D97-AF65-F5344CB8AC3E}">
        <p14:creationId xmlns:p14="http://schemas.microsoft.com/office/powerpoint/2010/main" val="26492702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E65E0-E786-4FE3-067E-97FD2EB5658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386AFA6A-0099-BA86-486E-B367AD39E69C}"/>
              </a:ext>
            </a:extLst>
          </p:cNvPr>
          <p:cNvSpPr>
            <a:spLocks noGrp="1"/>
          </p:cNvSpPr>
          <p:nvPr>
            <p:ph type="body" idx="1"/>
          </p:nvPr>
        </p:nvSpPr>
        <p:spPr/>
        <p:txBody>
          <a:bodyPr/>
          <a:lstStyle/>
          <a:p>
            <a:pPr algn="l" rtl="0" fontAlgn="base">
              <a:lnSpc>
                <a:spcPts val="1538"/>
              </a:lnSpc>
              <a:buNone/>
            </a:pPr>
            <a:r>
              <a:rPr lang="en-AU" sz="1200" b="1" i="0">
                <a:solidFill>
                  <a:srgbClr val="000000"/>
                </a:solidFill>
                <a:effectLst/>
                <a:latin typeface="Montserrat" panose="00000500000000000000" pitchFamily="2" charset="0"/>
              </a:rPr>
              <a:t>Preparation</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marL="228600" lvl="1"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Edit the slide to reflect your context. </a:t>
            </a:r>
          </a:p>
          <a:p>
            <a:pPr marL="228600" lvl="1"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Add your school’s expectations for students in this routine. </a:t>
            </a:r>
          </a:p>
          <a:p>
            <a:pPr marL="228600" lvl="1"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Prepare to explain the actions listed on the slide, referring to Chapter 7 of the handbook and your school’s expectations. </a:t>
            </a:r>
          </a:p>
          <a:p>
            <a:pPr algn="l" rtl="0" fontAlgn="base">
              <a:lnSpc>
                <a:spcPts val="1538"/>
              </a:lnSpc>
              <a:buNone/>
            </a:pP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algn="l" rtl="0" fontAlgn="base">
              <a:lnSpc>
                <a:spcPts val="1538"/>
              </a:lnSpc>
              <a:buNone/>
            </a:pPr>
            <a:r>
              <a:rPr lang="en-AU" sz="1200" b="1" i="0">
                <a:solidFill>
                  <a:srgbClr val="000000"/>
                </a:solidFill>
                <a:effectLst/>
                <a:latin typeface="Montserrat" panose="00000500000000000000" pitchFamily="2" charset="0"/>
              </a:rPr>
              <a:t>Facilitator notes </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r>
              <a:rPr lang="en-AU" sz="1200" b="0" i="1" kern="1200">
                <a:solidFill>
                  <a:schemeClr val="tx1"/>
                </a:solidFill>
                <a:effectLst/>
                <a:latin typeface="+mn-lt"/>
                <a:ea typeface="+mn-ea"/>
                <a:cs typeface="+mn-cs"/>
              </a:rPr>
              <a:t>[Give participants time to read the slide. Invite questions or requests for clarification.</a:t>
            </a:r>
            <a:r>
              <a:rPr lang="en-AU" sz="1200" b="0" i="0" kern="1200">
                <a:solidFill>
                  <a:schemeClr val="tx1"/>
                </a:solidFill>
                <a:effectLst/>
                <a:latin typeface="+mn-lt"/>
                <a:ea typeface="+mn-ea"/>
                <a:cs typeface="+mn-cs"/>
              </a:rPr>
              <a:t>]</a:t>
            </a:r>
            <a:endParaRPr lang="en-AU" b="1"/>
          </a:p>
          <a:p>
            <a:endParaRPr lang="en-AU" i="1" noProof="0"/>
          </a:p>
        </p:txBody>
      </p:sp>
      <p:sp>
        <p:nvSpPr>
          <p:cNvPr id="6" name="Slide Number Placeholder 5">
            <a:extLst>
              <a:ext uri="{FF2B5EF4-FFF2-40B4-BE49-F238E27FC236}">
                <a16:creationId xmlns:a16="http://schemas.microsoft.com/office/drawing/2014/main" id="{6EF9CFDE-1D0F-CE9C-CDAC-E8AAB65BCD43}"/>
              </a:ext>
            </a:extLst>
          </p:cNvPr>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FFEB5D4E-29F0-3B40-E8D1-AE0F33F1A144}"/>
              </a:ext>
            </a:extLst>
          </p:cNvPr>
          <p:cNvSpPr>
            <a:spLocks noGrp="1" noRot="1" noChangeAspect="1"/>
          </p:cNvSpPr>
          <p:nvPr>
            <p:ph type="sldImg"/>
          </p:nvPr>
        </p:nvSpPr>
        <p:spPr/>
      </p:sp>
    </p:spTree>
    <p:extLst>
      <p:ext uri="{BB962C8B-B14F-4D97-AF65-F5344CB8AC3E}">
        <p14:creationId xmlns:p14="http://schemas.microsoft.com/office/powerpoint/2010/main" val="3794548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97933" y="3714750"/>
            <a:ext cx="6595534" cy="5886450"/>
          </a:xfrm>
        </p:spPr>
        <p:txBody>
          <a:bodyPr>
            <a:normAutofit/>
          </a:bodyPr>
          <a:lstStyle/>
          <a:p>
            <a:pPr rtl="0" fontAlgn="base"/>
            <a:r>
              <a:rPr lang="en-AU" sz="1200" b="1" i="0" kern="1200">
                <a:solidFill>
                  <a:schemeClr val="tx1"/>
                </a:solidFill>
                <a:effectLst/>
                <a:latin typeface="+mn-lt"/>
                <a:ea typeface="+mn-ea"/>
                <a:cs typeface="+mn-cs"/>
              </a:rPr>
              <a:t>Preparation</a:t>
            </a:r>
            <a:r>
              <a:rPr lang="en-AU" sz="1200" b="0" i="0" kern="1200">
                <a:solidFill>
                  <a:schemeClr val="tx1"/>
                </a:solidFill>
                <a:effectLst/>
                <a:latin typeface="+mn-lt"/>
                <a:ea typeface="+mn-ea"/>
                <a:cs typeface="+mn-cs"/>
              </a:rPr>
              <a:t> </a:t>
            </a:r>
          </a:p>
          <a:p>
            <a:pPr marL="228600" indent="-228600" rtl="0" fontAlgn="base">
              <a:buFont typeface="+mj-lt"/>
              <a:buAutoNum type="arabicPeriod"/>
            </a:pPr>
            <a:r>
              <a:rPr lang="en-AU" sz="1200" b="0" i="0" kern="1200">
                <a:solidFill>
                  <a:schemeClr val="tx1"/>
                </a:solidFill>
                <a:effectLst/>
                <a:latin typeface="+mn-lt"/>
                <a:ea typeface="+mn-ea"/>
                <a:cs typeface="+mn-cs"/>
              </a:rPr>
              <a:t>Select at least one example of practice from the video on this slide to show participants. Here are time codes for each example:</a:t>
            </a:r>
          </a:p>
          <a:p>
            <a:pPr lvl="4"/>
            <a:r>
              <a:rPr lang="en-US"/>
              <a:t>01:41 : lower secondary</a:t>
            </a:r>
          </a:p>
          <a:p>
            <a:pPr lvl="4"/>
            <a:r>
              <a:rPr lang="en-US"/>
              <a:t>05:36 : lower and upper secondary</a:t>
            </a:r>
          </a:p>
          <a:p>
            <a:pPr lvl="4"/>
            <a:r>
              <a:rPr lang="en-US"/>
              <a:t>10:05 : lower primary.</a:t>
            </a:r>
          </a:p>
          <a:p>
            <a:pPr marL="228600" indent="-228600" rtl="0" fontAlgn="base">
              <a:buFont typeface="+mj-lt"/>
              <a:buAutoNum type="arabicPeriod"/>
            </a:pPr>
            <a:r>
              <a:rPr lang="en-AU" sz="1200" b="0" i="0" kern="1200">
                <a:solidFill>
                  <a:schemeClr val="tx1"/>
                </a:solidFill>
                <a:effectLst/>
                <a:latin typeface="+mn-lt"/>
                <a:ea typeface="+mn-ea"/>
                <a:cs typeface="+mn-cs"/>
              </a:rPr>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 </a:t>
            </a:r>
          </a:p>
          <a:p>
            <a:pPr marL="228600" indent="-228600" rtl="0" fontAlgn="base">
              <a:buFont typeface="+mj-lt"/>
              <a:buAutoNum type="arabicPeriod"/>
            </a:pPr>
            <a:r>
              <a:rPr lang="en-AU" sz="1200" b="0" i="0" kern="1200">
                <a:solidFill>
                  <a:schemeClr val="tx1"/>
                </a:solidFill>
                <a:effectLst/>
                <a:latin typeface="+mn-lt"/>
                <a:ea typeface="+mn-ea"/>
                <a:cs typeface="+mn-cs"/>
              </a:rPr>
              <a:t>Prepare to share a reflection on the video, being clear that your own practice is still a work in progress. Identify elements of your own practice that you want to refine. This can help participants feel safe when rehearsing. </a:t>
            </a:r>
          </a:p>
          <a:p>
            <a:endParaRPr lang="en-AU" b="0" noProof="0"/>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While this video depicts other Australian schools and classrooms, the principles of effective practice apply in every context. Therefore, there’s much we can learn from it. </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[Mention any contextual factors in the video that might be distracting. Ask participants to focus on the teacher's words and actions rather than these</a:t>
            </a:r>
            <a:r>
              <a:rPr lang="en-AU" sz="1200" b="0" i="0" kern="1200">
                <a:solidFill>
                  <a:schemeClr val="tx1"/>
                </a:solidFill>
                <a:effectLst/>
                <a:latin typeface="+mn-lt"/>
                <a:ea typeface="+mn-ea"/>
                <a:cs typeface="+mn-cs"/>
              </a:rPr>
              <a:t>.</a:t>
            </a:r>
            <a:r>
              <a:rPr lang="en-AU" sz="1200" b="0" i="1" kern="1200">
                <a:solidFill>
                  <a:schemeClr val="tx1"/>
                </a:solidFill>
                <a:effectLst/>
                <a:latin typeface="+mn-lt"/>
                <a:ea typeface="+mn-ea"/>
                <a:cs typeface="+mn-cs"/>
              </a:rPr>
              <a:t>]</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[Play selected example(s) from the video.</a:t>
            </a:r>
            <a:r>
              <a:rPr lang="en-AU" sz="1200" b="0" i="0" kern="1200">
                <a:solidFill>
                  <a:schemeClr val="tx1"/>
                </a:solidFill>
                <a:effectLst/>
                <a:latin typeface="+mn-lt"/>
                <a:ea typeface="+mn-ea"/>
                <a:cs typeface="+mn-cs"/>
              </a:rPr>
              <a:t>]</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[Share your own reflection from watching the video, including elements demonstrated in the video that you can work on to refine your practice.]</a:t>
            </a:r>
            <a:endParaRPr lang="en-AU" sz="1200" b="0" i="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8" name="Slide Image Placeholder 7">
            <a:extLst>
              <a:ext uri="{FF2B5EF4-FFF2-40B4-BE49-F238E27FC236}">
                <a16:creationId xmlns:a16="http://schemas.microsoft.com/office/drawing/2014/main" id="{71300D27-7B05-56F6-9D40-98A920CDA2AE}"/>
              </a:ext>
            </a:extLst>
          </p:cNvPr>
          <p:cNvSpPr>
            <a:spLocks noGrp="1" noRot="1" noChangeAspect="1"/>
          </p:cNvSpPr>
          <p:nvPr>
            <p:ph type="sldImg"/>
          </p:nvPr>
        </p:nvSpPr>
        <p:spPr/>
      </p:sp>
    </p:spTree>
    <p:extLst>
      <p:ext uri="{BB962C8B-B14F-4D97-AF65-F5344CB8AC3E}">
        <p14:creationId xmlns:p14="http://schemas.microsoft.com/office/powerpoint/2010/main" val="1955935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endParaRPr lang="en-AU" sz="1200" b="0" i="0" kern="1200">
              <a:solidFill>
                <a:schemeClr val="tx1"/>
              </a:solidFill>
              <a:effectLst/>
              <a:latin typeface="+mn-lt"/>
            </a:endParaRPr>
          </a:p>
          <a:p>
            <a:pPr rtl="0" fontAlgn="base"/>
            <a:r>
              <a:rPr lang="en-AU" sz="1200" b="0" i="1" kern="1200">
                <a:solidFill>
                  <a:schemeClr val="tx1"/>
                </a:solidFill>
                <a:effectLst/>
                <a:latin typeface="+mn-lt"/>
                <a:ea typeface="+mn-ea"/>
                <a:cs typeface="+mn-cs"/>
              </a:rPr>
              <a:t>[Prompt participants to review the requirements for effective exit routines and then give them 5 minutes to share responses to the 2 reflection questions with a partner.]</a:t>
            </a:r>
            <a:endParaRPr lang="en-AU" sz="1200" b="0" i="0" kern="1200">
              <a:solidFill>
                <a:schemeClr val="tx1"/>
              </a:solidFill>
              <a:effectLst/>
              <a:latin typeface="+mn-lt"/>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12</a:t>
            </a:fld>
            <a:endParaRPr lang="en-US"/>
          </a:p>
        </p:txBody>
      </p:sp>
      <p:sp>
        <p:nvSpPr>
          <p:cNvPr id="7" name="Slide Image Placeholder 6">
            <a:extLst>
              <a:ext uri="{FF2B5EF4-FFF2-40B4-BE49-F238E27FC236}">
                <a16:creationId xmlns:a16="http://schemas.microsoft.com/office/drawing/2014/main" id="{26526782-53C1-ED36-17E4-A8FC94099112}"/>
              </a:ext>
            </a:extLst>
          </p:cNvPr>
          <p:cNvSpPr>
            <a:spLocks noGrp="1" noRot="1" noChangeAspect="1"/>
          </p:cNvSpPr>
          <p:nvPr>
            <p:ph type="sldImg"/>
          </p:nvPr>
        </p:nvSpPr>
        <p:spPr/>
      </p:sp>
    </p:spTree>
    <p:extLst>
      <p:ext uri="{BB962C8B-B14F-4D97-AF65-F5344CB8AC3E}">
        <p14:creationId xmlns:p14="http://schemas.microsoft.com/office/powerpoint/2010/main" val="2856278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6E9B0-52BD-EF10-92B9-3CD650595852}"/>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5CFAA16-32A3-C987-9D76-AC6C5A8E571B}"/>
              </a:ext>
            </a:extLst>
          </p:cNvPr>
          <p:cNvSpPr>
            <a:spLocks noGrp="1"/>
          </p:cNvSpPr>
          <p:nvPr>
            <p:ph type="body" idx="1"/>
          </p:nvPr>
        </p:nvSpPr>
        <p:spPr/>
        <p:txBody>
          <a:bodyPr>
            <a:normAutofit fontScale="85000" lnSpcReduction="20000"/>
          </a:bodyPr>
          <a:lstStyle/>
          <a:p>
            <a:pPr>
              <a:lnSpc>
                <a:spcPct val="107000"/>
              </a:lnSpc>
              <a:spcAft>
                <a:spcPts val="800"/>
              </a:spcAft>
              <a:buNone/>
            </a:pPr>
            <a:r>
              <a:rPr lang="en-AU" sz="1200" b="1" kern="100">
                <a:solidFill>
                  <a:schemeClr val="accent6"/>
                </a:solidFill>
                <a:effectLst/>
                <a:latin typeface="Montserrat"/>
                <a:ea typeface="Aptos" panose="020B0004020202020204" pitchFamily="34" charset="0"/>
                <a:cs typeface="Calibri" panose="020F0502020204030204" pitchFamily="34" charset="0"/>
              </a:rPr>
              <a:t>Preparation</a:t>
            </a:r>
            <a:endParaRPr lang="en-AU" sz="1100" kern="100">
              <a:solidFill>
                <a:schemeClr val="accent6"/>
              </a:solidFill>
              <a:effectLst/>
              <a:latin typeface="Montserrat"/>
              <a:ea typeface="Aptos" panose="020B0004020202020204" pitchFamily="34" charset="0"/>
              <a:cs typeface="Arial" panose="020B0604020202020204" pitchFamily="34" charset="0"/>
            </a:endParaRPr>
          </a:p>
          <a:p>
            <a:pPr>
              <a:lnSpc>
                <a:spcPct val="107000"/>
              </a:lnSpc>
              <a:spcAft>
                <a:spcPts val="800"/>
              </a:spcAft>
              <a:buNone/>
            </a:pPr>
            <a:r>
              <a:rPr lang="en-AU" sz="1200" i="0" kern="100">
                <a:solidFill>
                  <a:schemeClr val="accent6"/>
                </a:solidFill>
                <a:effectLst/>
                <a:latin typeface="Montserrat"/>
                <a:ea typeface="Aptos" panose="020B0004020202020204" pitchFamily="34" charset="0"/>
                <a:cs typeface="Calibri" panose="020F0502020204030204" pitchFamily="34" charset="0"/>
              </a:rPr>
              <a:t>Slides 13 and 14 can be used if you want to include further modelling and rehearsal in your session. If you prefer not to include further modelling and rehearsal, skip to slide 15.</a:t>
            </a:r>
            <a:endParaRPr lang="en-AU" sz="1100" i="0" kern="100">
              <a:solidFill>
                <a:schemeClr val="accent6"/>
              </a:solidFill>
              <a:effectLst/>
              <a:latin typeface="Montserrat"/>
              <a:ea typeface="Aptos" panose="020B0004020202020204" pitchFamily="34" charset="0"/>
              <a:cs typeface="Arial" panose="020B0604020202020204" pitchFamily="34" charset="0"/>
            </a:endParaRPr>
          </a:p>
          <a:p>
            <a:pPr>
              <a:lnSpc>
                <a:spcPct val="107000"/>
              </a:lnSpc>
              <a:spcAft>
                <a:spcPts val="800"/>
              </a:spcAft>
              <a:buNone/>
            </a:pPr>
            <a:r>
              <a:rPr lang="en-AU" sz="1200" i="1" kern="100">
                <a:solidFill>
                  <a:schemeClr val="accent6"/>
                </a:solidFill>
                <a:effectLst/>
                <a:latin typeface="Montserrat"/>
                <a:ea typeface="Aptos" panose="020B0004020202020204" pitchFamily="34" charset="0"/>
                <a:cs typeface="Calibri" panose="020F0502020204030204" pitchFamily="34" charset="0"/>
              </a:rPr>
              <a:t> </a:t>
            </a:r>
            <a:endParaRPr lang="en-AU" sz="1100" kern="100">
              <a:solidFill>
                <a:schemeClr val="accent6"/>
              </a:solidFill>
              <a:effectLst/>
              <a:latin typeface="Montserrat"/>
              <a:ea typeface="Aptos" panose="020B0004020202020204" pitchFamily="34" charset="0"/>
              <a:cs typeface="Arial" panose="020B0604020202020204" pitchFamily="34" charset="0"/>
            </a:endParaRPr>
          </a:p>
          <a:p>
            <a:pPr marL="342900" lvl="0" indent="-342900">
              <a:lnSpc>
                <a:spcPct val="107000"/>
              </a:lnSpc>
              <a:buFont typeface="+mj-lt"/>
              <a:buAutoNum type="arabicPeriod"/>
            </a:pPr>
            <a:r>
              <a:rPr lang="en-AU" sz="1200" kern="100">
                <a:solidFill>
                  <a:schemeClr val="accent6"/>
                </a:solidFill>
                <a:effectLst/>
                <a:latin typeface="Montserrat"/>
                <a:ea typeface="Aptos" panose="020B0004020202020204" pitchFamily="34" charset="0"/>
                <a:cs typeface="Calibri" panose="020F0502020204030204" pitchFamily="34" charset="0"/>
              </a:rPr>
              <a:t>You'll need a member of staff to model rehearsal with you. Before the session, write down how you end a lesson and have students leave the classroom. Plan what you would do and say for each step.</a:t>
            </a:r>
            <a:endParaRPr lang="en-AU" sz="1100" kern="100">
              <a:solidFill>
                <a:schemeClr val="accent6"/>
              </a:solidFill>
              <a:effectLst/>
              <a:latin typeface="Montserrat"/>
              <a:ea typeface="Aptos" panose="020B0004020202020204" pitchFamily="34" charset="0"/>
              <a:cs typeface="Arial" panose="020B0604020202020204" pitchFamily="34" charset="0"/>
            </a:endParaRPr>
          </a:p>
          <a:p>
            <a:pPr marL="342900" lvl="0" indent="-342900">
              <a:lnSpc>
                <a:spcPct val="107000"/>
              </a:lnSpc>
              <a:spcAft>
                <a:spcPts val="800"/>
              </a:spcAft>
              <a:buFont typeface="+mj-lt"/>
              <a:buAutoNum type="arabicPeriod"/>
            </a:pPr>
            <a:r>
              <a:rPr lang="en-AU" sz="1200" kern="100">
                <a:solidFill>
                  <a:schemeClr val="accent6"/>
                </a:solidFill>
                <a:effectLst/>
                <a:latin typeface="Montserrat"/>
                <a:ea typeface="Aptos" panose="020B0004020202020204" pitchFamily="34" charset="0"/>
                <a:cs typeface="Calibri" panose="020F0502020204030204" pitchFamily="34" charset="0"/>
              </a:rPr>
              <a:t>Ensure all participants can see a digital or hard copy version of your plan.</a:t>
            </a:r>
          </a:p>
          <a:p>
            <a:pPr marL="342900" marR="0" lvl="0" indent="-342900" algn="l" defTabSz="914400" rtl="0" eaLnBrk="1" fontAlgn="auto" latinLnBrk="0" hangingPunct="1">
              <a:lnSpc>
                <a:spcPct val="120000"/>
              </a:lnSpc>
              <a:spcBef>
                <a:spcPts val="0"/>
              </a:spcBef>
              <a:spcAft>
                <a:spcPts val="800"/>
              </a:spcAft>
              <a:buClrTx/>
              <a:buSzTx/>
              <a:buFont typeface="+mj-lt"/>
              <a:buAutoNum type="arabicPeriod"/>
              <a:tabLst/>
              <a:defRPr/>
            </a:pPr>
            <a:r>
              <a:rPr lang="en-AU" sz="1200" kern="1200">
                <a:solidFill>
                  <a:schemeClr val="accent6"/>
                </a:solidFill>
                <a:effectLst/>
                <a:latin typeface="+mn-lt"/>
                <a:ea typeface="+mn-ea"/>
                <a:cs typeface="+mn-cs"/>
              </a:rPr>
              <a:t>When modelling the rehearsal, demonstrate how one person takes the role of the teacher and the other takes the role of the student. After the rehearsal, model how partners discuss what worked well and identify any adjustments.</a:t>
            </a:r>
          </a:p>
          <a:p>
            <a:pPr marL="0" lvl="0" indent="0">
              <a:lnSpc>
                <a:spcPct val="107000"/>
              </a:lnSpc>
              <a:spcAft>
                <a:spcPts val="800"/>
              </a:spcAft>
              <a:buFont typeface="+mj-lt"/>
              <a:buNone/>
            </a:pPr>
            <a:endParaRPr lang="en-AU" sz="1100" kern="100">
              <a:solidFill>
                <a:schemeClr val="accent6"/>
              </a:solidFill>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buNone/>
            </a:pPr>
            <a:r>
              <a:rPr lang="en-AU" sz="1200" b="1" kern="100">
                <a:solidFill>
                  <a:schemeClr val="accent6"/>
                </a:solidFill>
                <a:effectLst/>
                <a:latin typeface="Montserrat"/>
                <a:ea typeface="Aptos" panose="020B0004020202020204" pitchFamily="34" charset="0"/>
                <a:cs typeface="Calibri" panose="020F0502020204030204" pitchFamily="34" charset="0"/>
              </a:rPr>
              <a:t>Facilitator notes</a:t>
            </a:r>
            <a:br>
              <a:rPr lang="en-AU" sz="1200" kern="100">
                <a:solidFill>
                  <a:schemeClr val="accent6"/>
                </a:solidFill>
                <a:effectLst/>
                <a:latin typeface="Montserrat" panose="00000500000000000000" pitchFamily="2" charset="0"/>
                <a:ea typeface="Aptos" panose="020B0004020202020204" pitchFamily="34" charset="0"/>
                <a:cs typeface="Calibri" panose="020F0502020204030204" pitchFamily="34" charset="0"/>
              </a:rPr>
            </a:br>
            <a:r>
              <a:rPr lang="en-AU" sz="1200" u="none" kern="100">
                <a:solidFill>
                  <a:schemeClr val="accent6"/>
                </a:solidFill>
                <a:effectLst/>
                <a:latin typeface="Montserrat"/>
                <a:ea typeface="Aptos" panose="020B0004020202020204" pitchFamily="34" charset="0"/>
                <a:cs typeface="Calibri" panose="020F0502020204030204" pitchFamily="34" charset="0"/>
              </a:rPr>
              <a:t>You'll</a:t>
            </a:r>
            <a:r>
              <a:rPr lang="en-AU" sz="1200" kern="100">
                <a:solidFill>
                  <a:schemeClr val="accent6"/>
                </a:solidFill>
                <a:effectLst/>
                <a:latin typeface="Montserrat"/>
                <a:ea typeface="Aptos" panose="020B0004020202020204" pitchFamily="34" charset="0"/>
                <a:cs typeface="Calibri" panose="020F0502020204030204" pitchFamily="34" charset="0"/>
              </a:rPr>
              <a:t> work on developing the first </a:t>
            </a:r>
            <a:r>
              <a:rPr lang="en-AU" sz="1300" kern="100">
                <a:solidFill>
                  <a:schemeClr val="accent6"/>
                </a:solidFill>
                <a:latin typeface="Montserrat"/>
                <a:cs typeface="Calibri" panose="020F0502020204030204" pitchFamily="34" charset="0"/>
              </a:rPr>
              <a:t>4 </a:t>
            </a:r>
            <a:r>
              <a:rPr lang="en-AU" sz="1200" kern="100">
                <a:solidFill>
                  <a:schemeClr val="accent6"/>
                </a:solidFill>
                <a:effectLst/>
                <a:latin typeface="Montserrat"/>
                <a:ea typeface="Aptos" panose="020B0004020202020204" pitchFamily="34" charset="0"/>
                <a:cs typeface="Calibri" panose="020F0502020204030204" pitchFamily="34" charset="0"/>
              </a:rPr>
              <a:t>steps of an exit routine through a process of planning and rehearsing. You’re going to plan by writing down what you will do and say before rehearsing with your partner. </a:t>
            </a:r>
            <a:endParaRPr lang="en-AU" sz="1100" kern="100">
              <a:solidFill>
                <a:schemeClr val="accent6"/>
              </a:solidFill>
              <a:effectLst/>
              <a:latin typeface="Montserrat"/>
              <a:ea typeface="Aptos" panose="020B0004020202020204" pitchFamily="34" charset="0"/>
              <a:cs typeface="Arial" panose="020B0604020202020204" pitchFamily="34" charset="0"/>
            </a:endParaRPr>
          </a:p>
          <a:p>
            <a:pPr>
              <a:lnSpc>
                <a:spcPct val="107000"/>
              </a:lnSpc>
              <a:spcAft>
                <a:spcPts val="800"/>
              </a:spcAft>
              <a:buNone/>
            </a:pPr>
            <a:br>
              <a:rPr lang="en-AU" sz="1200" kern="100">
                <a:solidFill>
                  <a:schemeClr val="accent6"/>
                </a:solidFill>
                <a:effectLst/>
                <a:latin typeface="Montserrat" panose="00000500000000000000" pitchFamily="2" charset="0"/>
                <a:ea typeface="Aptos" panose="020B0004020202020204" pitchFamily="34" charset="0"/>
                <a:cs typeface="Calibri" panose="020F0502020204030204" pitchFamily="34" charset="0"/>
              </a:rPr>
            </a:br>
            <a:r>
              <a:rPr lang="en-AU" sz="1200" i="1" kern="100">
                <a:solidFill>
                  <a:schemeClr val="accent6"/>
                </a:solidFill>
                <a:effectLst/>
                <a:latin typeface="Montserrat"/>
                <a:ea typeface="Aptos" panose="020B0004020202020204" pitchFamily="34" charset="0"/>
                <a:cs typeface="Calibri" panose="020F0502020204030204" pitchFamily="34" charset="0"/>
              </a:rPr>
              <a:t>[Display your plan and demonstrate rehearsal.]</a:t>
            </a:r>
            <a:endParaRPr lang="en-AU" sz="1100" kern="100">
              <a:solidFill>
                <a:schemeClr val="accent6"/>
              </a:solidFill>
              <a:effectLst/>
              <a:latin typeface="Montserrat"/>
              <a:ea typeface="Aptos" panose="020B0004020202020204" pitchFamily="34" charset="0"/>
              <a:cs typeface="Arial" panose="020B0604020202020204" pitchFamily="34" charset="0"/>
            </a:endParaRPr>
          </a:p>
          <a:p>
            <a:pPr>
              <a:lnSpc>
                <a:spcPct val="107000"/>
              </a:lnSpc>
              <a:spcAft>
                <a:spcPts val="800"/>
              </a:spcAft>
              <a:buNone/>
            </a:pPr>
            <a:br>
              <a:rPr lang="en-AU" sz="1200" kern="100">
                <a:solidFill>
                  <a:schemeClr val="accent6"/>
                </a:solidFill>
                <a:effectLst/>
                <a:latin typeface="Montserrat" panose="00000500000000000000" pitchFamily="2" charset="0"/>
                <a:ea typeface="Aptos" panose="020B0004020202020204" pitchFamily="34" charset="0"/>
                <a:cs typeface="Calibri" panose="020F0502020204030204" pitchFamily="34" charset="0"/>
              </a:rPr>
            </a:br>
            <a:r>
              <a:rPr lang="en-AU" sz="1200" kern="100">
                <a:solidFill>
                  <a:schemeClr val="accent6"/>
                </a:solidFill>
                <a:effectLst/>
                <a:latin typeface="Montserrat"/>
                <a:ea typeface="Aptos" panose="020B0004020202020204" pitchFamily="34" charset="0"/>
                <a:cs typeface="Calibri" panose="020F0502020204030204" pitchFamily="34" charset="0"/>
              </a:rPr>
              <a:t>Work with your partner so that you can support each other. Once you’ve written your plan, share it with your partner before rehearsing what you’ll do and say.</a:t>
            </a:r>
          </a:p>
          <a:p>
            <a:pPr>
              <a:lnSpc>
                <a:spcPct val="107000"/>
              </a:lnSpc>
              <a:spcAft>
                <a:spcPts val="800"/>
              </a:spcAft>
              <a:buNone/>
            </a:pPr>
            <a:endParaRPr lang="en-AU" sz="1200" kern="100">
              <a:solidFill>
                <a:schemeClr val="accent6"/>
              </a:solidFill>
              <a:effectLst/>
              <a:latin typeface="Montserrat"/>
              <a:ea typeface="Aptos" panose="020B0004020202020204" pitchFamily="34" charset="0"/>
              <a:cs typeface="Calibri" panose="020F0502020204030204" pitchFamily="34" charset="0"/>
            </a:endParaRPr>
          </a:p>
          <a:p>
            <a:pPr marL="0" marR="0" lvl="0" indent="0" algn="l" defTabSz="914400" rtl="0" eaLnBrk="1" fontAlgn="auto" latinLnBrk="0" hangingPunct="1">
              <a:lnSpc>
                <a:spcPct val="120000"/>
              </a:lnSpc>
              <a:spcBef>
                <a:spcPts val="0"/>
              </a:spcBef>
              <a:spcAft>
                <a:spcPts val="800"/>
              </a:spcAft>
              <a:buClrTx/>
              <a:buSzTx/>
              <a:buFontTx/>
              <a:buNone/>
              <a:tabLst/>
              <a:defRPr/>
            </a:pPr>
            <a:r>
              <a:rPr lang="en-AU" sz="1200" kern="1200">
                <a:solidFill>
                  <a:schemeClr val="accent6"/>
                </a:solidFill>
                <a:effectLst/>
                <a:latin typeface="+mn-lt"/>
                <a:ea typeface="+mn-ea"/>
                <a:cs typeface="+mn-cs"/>
              </a:rPr>
              <a:t>Your partner will play the role of the student while you rehearse your routine. After the rehearsal, discuss what worked well and adjust your response if needed.</a:t>
            </a:r>
            <a:endParaRPr lang="en-AU" sz="1100" kern="100">
              <a:solidFill>
                <a:schemeClr val="accent6"/>
              </a:solidFill>
              <a:effectLst/>
              <a:latin typeface="Montserrat"/>
              <a:ea typeface="Aptos" panose="020B0004020202020204" pitchFamily="34" charset="0"/>
              <a:cs typeface="Arial" panose="020B0604020202020204" pitchFamily="34" charset="0"/>
            </a:endParaRPr>
          </a:p>
          <a:p>
            <a:pPr>
              <a:lnSpc>
                <a:spcPct val="120000"/>
              </a:lnSpc>
              <a:spcAft>
                <a:spcPts val="800"/>
              </a:spcAft>
              <a:buNone/>
            </a:pPr>
            <a:br>
              <a:rPr lang="en-AU" sz="1200" kern="100">
                <a:solidFill>
                  <a:schemeClr val="accent6"/>
                </a:solidFill>
                <a:effectLst/>
                <a:latin typeface="Montserrat" panose="00000500000000000000" pitchFamily="2" charset="0"/>
                <a:ea typeface="Aptos" panose="020B0004020202020204" pitchFamily="34" charset="0"/>
                <a:cs typeface="Calibri" panose="020F0502020204030204" pitchFamily="34" charset="0"/>
              </a:rPr>
            </a:br>
            <a:r>
              <a:rPr lang="en-AU" sz="1200" i="1" kern="100">
                <a:solidFill>
                  <a:schemeClr val="accent6"/>
                </a:solidFill>
                <a:effectLst/>
                <a:latin typeface="Montserrat"/>
                <a:ea typeface="Aptos" panose="020B0004020202020204" pitchFamily="34" charset="0"/>
                <a:cs typeface="Calibri" panose="020F0502020204030204" pitchFamily="34" charset="0"/>
              </a:rPr>
              <a:t>[Give participants 5 minutes to write their plan, </a:t>
            </a:r>
            <a:r>
              <a:rPr lang="en-US" sz="1200" i="1" kern="1200">
                <a:solidFill>
                  <a:schemeClr val="accent6"/>
                </a:solidFill>
                <a:effectLst/>
                <a:latin typeface="+mn-lt"/>
                <a:ea typeface="+mn-ea"/>
                <a:cs typeface="+mn-cs"/>
              </a:rPr>
              <a:t>then 10 minutes to rehearse with their partner and discuss feedback. Prompt participants to switch roles halfway through.]</a:t>
            </a:r>
          </a:p>
          <a:p>
            <a:pPr>
              <a:lnSpc>
                <a:spcPct val="120000"/>
              </a:lnSpc>
              <a:spcAft>
                <a:spcPts val="800"/>
              </a:spcAft>
              <a:buNone/>
            </a:pPr>
            <a:br>
              <a:rPr lang="en-AU" sz="1200" i="1" kern="100">
                <a:solidFill>
                  <a:schemeClr val="accent6"/>
                </a:solidFill>
                <a:effectLst/>
                <a:latin typeface="Montserrat" panose="00000500000000000000" pitchFamily="2" charset="0"/>
                <a:ea typeface="Aptos" panose="020B0004020202020204" pitchFamily="34" charset="0"/>
                <a:cs typeface="Calibri" panose="020F0502020204030204" pitchFamily="34" charset="0"/>
              </a:rPr>
            </a:br>
            <a:r>
              <a:rPr lang="en-AU" sz="1200" i="1" kern="100">
                <a:solidFill>
                  <a:schemeClr val="accent6"/>
                </a:solidFill>
                <a:effectLst/>
                <a:latin typeface="Montserrat"/>
                <a:ea typeface="Aptos" panose="020B0004020202020204" pitchFamily="34" charset="0"/>
                <a:cs typeface="Calibri" panose="020F0502020204030204" pitchFamily="34" charset="0"/>
              </a:rPr>
              <a:t>[Move from group to group, offering support and feedback. If groups need more guidance, point them to Chapter 7 in the handbook: </a:t>
            </a:r>
            <a:r>
              <a:rPr lang="en-AU" sz="1200" i="1" u="sng" kern="100">
                <a:solidFill>
                  <a:schemeClr val="accent6"/>
                </a:solidFill>
                <a:effectLst/>
                <a:latin typeface="Montserrat"/>
                <a:ea typeface="Aptos" panose="020B000402020202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https://www.edresearch.edu.au/classroom-management-handbook</a:t>
            </a:r>
            <a:r>
              <a:rPr lang="en-AU" sz="1200" i="1" kern="100">
                <a:solidFill>
                  <a:schemeClr val="accent6"/>
                </a:solidFill>
                <a:effectLst/>
                <a:latin typeface="Montserrat"/>
                <a:ea typeface="Aptos" panose="020B0004020202020204" pitchFamily="34" charset="0"/>
                <a:cs typeface="Calibri" panose="020F0502020204030204" pitchFamily="34" charset="0"/>
              </a:rPr>
              <a:t>.]</a:t>
            </a:r>
            <a:endParaRPr lang="en-AU" sz="1100" kern="100">
              <a:solidFill>
                <a:schemeClr val="accent6"/>
              </a:solidFill>
              <a:effectLst/>
              <a:latin typeface="Montserrat"/>
              <a:ea typeface="Aptos" panose="020B0004020202020204" pitchFamily="34" charset="0"/>
              <a:cs typeface="Arial" panose="020B0604020202020204" pitchFamily="34" charset="0"/>
            </a:endParaRPr>
          </a:p>
        </p:txBody>
      </p:sp>
      <p:sp>
        <p:nvSpPr>
          <p:cNvPr id="4" name="Slide Number Placeholder 5">
            <a:extLst>
              <a:ext uri="{FF2B5EF4-FFF2-40B4-BE49-F238E27FC236}">
                <a16:creationId xmlns:a16="http://schemas.microsoft.com/office/drawing/2014/main" id="{BF6693E3-528A-C473-9F8E-B5BBA4BD1562}"/>
              </a:ext>
            </a:extLst>
          </p:cNvPr>
          <p:cNvSpPr>
            <a:spLocks noGrp="1"/>
          </p:cNvSpPr>
          <p:nvPr>
            <p:ph type="sldNum" sz="quarter" idx="5"/>
          </p:nvPr>
        </p:nvSpPr>
        <p:spPr/>
        <p:txBody>
          <a:bodyPr/>
          <a:lstStyle/>
          <a:p>
            <a:fld id="{B36E7EC0-9BE3-5541-9D76-7DE32A6C9D42}" type="slidenum">
              <a:rPr lang="en-US"/>
              <a:pPr/>
              <a:t>13</a:t>
            </a:fld>
            <a:endParaRPr lang="en-US"/>
          </a:p>
        </p:txBody>
      </p:sp>
      <p:sp>
        <p:nvSpPr>
          <p:cNvPr id="8" name="Slide Image Placeholder 7">
            <a:extLst>
              <a:ext uri="{FF2B5EF4-FFF2-40B4-BE49-F238E27FC236}">
                <a16:creationId xmlns:a16="http://schemas.microsoft.com/office/drawing/2014/main" id="{FD10C079-FF65-82D9-3A3B-928E35CDA5D1}"/>
              </a:ext>
            </a:extLst>
          </p:cNvPr>
          <p:cNvSpPr>
            <a:spLocks noGrp="1" noRot="1" noChangeAspect="1"/>
          </p:cNvSpPr>
          <p:nvPr>
            <p:ph type="sldImg"/>
          </p:nvPr>
        </p:nvSpPr>
        <p:spPr/>
      </p:sp>
    </p:spTree>
    <p:extLst>
      <p:ext uri="{BB962C8B-B14F-4D97-AF65-F5344CB8AC3E}">
        <p14:creationId xmlns:p14="http://schemas.microsoft.com/office/powerpoint/2010/main" val="2951303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36FAA-FC8F-11F9-4847-0E5D65E7B9AA}"/>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7D3B0CF-8167-5D6D-BD8F-76B1DD4BAF6B}"/>
              </a:ext>
            </a:extLst>
          </p:cNvPr>
          <p:cNvSpPr>
            <a:spLocks noGrp="1"/>
          </p:cNvSpPr>
          <p:nvPr>
            <p:ph type="body" idx="1"/>
          </p:nvPr>
        </p:nvSpPr>
        <p:spPr/>
        <p:txBody>
          <a:bodyPr>
            <a:normAutofit/>
          </a:bodyPr>
          <a:lstStyle/>
          <a:p>
            <a:r>
              <a:rPr lang="en-AU" sz="1200" b="1" kern="1200">
                <a:solidFill>
                  <a:schemeClr val="tx1"/>
                </a:solidFill>
                <a:effectLst/>
                <a:latin typeface="+mn-lt"/>
                <a:ea typeface="+mn-ea"/>
                <a:cs typeface="+mn-cs"/>
              </a:rPr>
              <a:t>Preparation</a:t>
            </a:r>
            <a:endParaRPr lang="en-AU" sz="1200" kern="1200">
              <a:solidFill>
                <a:schemeClr val="tx1"/>
              </a:solidFill>
              <a:effectLst/>
              <a:latin typeface="+mn-lt"/>
              <a:ea typeface="+mn-ea"/>
              <a:cs typeface="+mn-cs"/>
            </a:endParaRPr>
          </a:p>
          <a:p>
            <a:r>
              <a:rPr lang="en-AU" sz="1200" i="0" kern="1200">
                <a:solidFill>
                  <a:schemeClr val="tx1"/>
                </a:solidFill>
                <a:effectLst/>
                <a:latin typeface="+mn-lt"/>
                <a:ea typeface="+mn-ea"/>
                <a:cs typeface="+mn-cs"/>
              </a:rPr>
              <a:t>Slides 13 and 14 can be used if you want to include further modelling and rehearsal in your session. If you prefer not to include further modelling and rehearsal, skip to slide 15.</a:t>
            </a:r>
          </a:p>
          <a:p>
            <a:r>
              <a:rPr lang="en-AU" sz="1200" b="1" kern="1200">
                <a:solidFill>
                  <a:schemeClr val="tx1"/>
                </a:solidFill>
                <a:effectLst/>
                <a:latin typeface="+mn-lt"/>
                <a:ea typeface="+mn-ea"/>
                <a:cs typeface="+mn-cs"/>
              </a:rPr>
              <a:t> </a:t>
            </a:r>
            <a:endParaRPr lang="en-AU" sz="1200" kern="1200">
              <a:solidFill>
                <a:schemeClr val="tx1"/>
              </a:solidFill>
              <a:effectLst/>
              <a:latin typeface="+mn-lt"/>
              <a:ea typeface="+mn-ea"/>
              <a:cs typeface="+mn-cs"/>
            </a:endParaRPr>
          </a:p>
          <a:p>
            <a:r>
              <a:rPr lang="en-AU" sz="1200" b="1" kern="1200">
                <a:solidFill>
                  <a:schemeClr val="tx1"/>
                </a:solidFill>
                <a:effectLst/>
                <a:latin typeface="+mn-lt"/>
                <a:ea typeface="+mn-ea"/>
                <a:cs typeface="+mn-cs"/>
              </a:rPr>
              <a:t>Facilitator notes</a:t>
            </a:r>
            <a:br>
              <a:rPr lang="en-AU" sz="1200" kern="1200">
                <a:solidFill>
                  <a:schemeClr val="tx1"/>
                </a:solidFill>
                <a:effectLst/>
                <a:latin typeface="+mn-lt"/>
                <a:ea typeface="+mn-ea"/>
                <a:cs typeface="+mn-cs"/>
              </a:rPr>
            </a:br>
            <a:r>
              <a:rPr lang="en-AU" sz="1200" kern="1200">
                <a:solidFill>
                  <a:schemeClr val="tx1"/>
                </a:solidFill>
                <a:effectLst/>
                <a:latin typeface="+mn-lt"/>
                <a:ea typeface="+mn-ea"/>
                <a:cs typeface="+mn-cs"/>
              </a:rPr>
              <a:t>You've worked on developing the first 4 steps of an exit routine. You’ll now do the same for the last 4 steps of an exit routine.  </a:t>
            </a:r>
          </a:p>
          <a:p>
            <a:endParaRPr lang="en-AU" sz="1200" kern="1200">
              <a:solidFill>
                <a:schemeClr val="tx1"/>
              </a:solidFill>
              <a:effectLst/>
              <a:latin typeface="+mn-lt"/>
              <a:ea typeface="+mn-ea"/>
              <a:cs typeface="+mn-cs"/>
            </a:endParaRPr>
          </a:p>
          <a:p>
            <a:r>
              <a:rPr lang="en-AU" sz="1200" kern="1200">
                <a:solidFill>
                  <a:schemeClr val="tx1"/>
                </a:solidFill>
                <a:effectLst/>
                <a:latin typeface="+mn-lt"/>
                <a:ea typeface="+mn-ea"/>
                <a:cs typeface="+mn-cs"/>
              </a:rPr>
              <a:t>Again, write down your plan before sharing and rehearsing with your partner.</a:t>
            </a:r>
            <a:br>
              <a:rPr lang="en-AU" sz="1200" kern="1200">
                <a:solidFill>
                  <a:schemeClr val="tx1"/>
                </a:solidFill>
                <a:effectLst/>
                <a:latin typeface="+mn-lt"/>
                <a:ea typeface="+mn-ea"/>
                <a:cs typeface="+mn-cs"/>
              </a:rPr>
            </a:br>
            <a:endParaRPr lang="en-AU" sz="1200" kern="1200">
              <a:solidFill>
                <a:schemeClr val="tx1"/>
              </a:solidFill>
              <a:effectLst/>
              <a:latin typeface="+mn-lt"/>
              <a:ea typeface="+mn-ea"/>
              <a:cs typeface="+mn-cs"/>
            </a:endParaRPr>
          </a:p>
          <a:p>
            <a:r>
              <a:rPr lang="en-AU" sz="1200" i="1" kern="1200">
                <a:solidFill>
                  <a:schemeClr val="tx1"/>
                </a:solidFill>
                <a:effectLst/>
                <a:latin typeface="+mn-lt"/>
                <a:ea typeface="+mn-ea"/>
                <a:cs typeface="+mn-cs"/>
              </a:rPr>
              <a:t>[Give participants 5 minutes to write their plan, </a:t>
            </a:r>
            <a:r>
              <a:rPr lang="en-US" sz="1200" i="1" kern="1200">
                <a:solidFill>
                  <a:schemeClr val="tx1"/>
                </a:solidFill>
                <a:effectLst/>
                <a:latin typeface="+mn-lt"/>
                <a:ea typeface="+mn-ea"/>
                <a:cs typeface="+mn-cs"/>
              </a:rPr>
              <a:t>then 10 minutes to rehearse with their partner and discuss feedback. Prompt participants to switch roles halfway through.]</a:t>
            </a:r>
          </a:p>
          <a:p>
            <a:br>
              <a:rPr lang="en-AU" sz="1200" i="1" kern="1200">
                <a:solidFill>
                  <a:schemeClr val="tx1"/>
                </a:solidFill>
                <a:effectLst/>
                <a:latin typeface="+mn-lt"/>
                <a:ea typeface="+mn-ea"/>
                <a:cs typeface="+mn-cs"/>
              </a:rPr>
            </a:br>
            <a:r>
              <a:rPr lang="en-AU" sz="1200" i="1" kern="1200">
                <a:solidFill>
                  <a:schemeClr val="tx1"/>
                </a:solidFill>
                <a:effectLst/>
                <a:latin typeface="+mn-lt"/>
                <a:ea typeface="+mn-ea"/>
                <a:cs typeface="+mn-cs"/>
              </a:rPr>
              <a:t>[Move from group to group, offering support and feedback.]</a:t>
            </a:r>
            <a:endParaRPr lang="en-AU" sz="1200" kern="120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D72A4939-4A1E-4F2E-33DD-31229731EA20}"/>
              </a:ext>
            </a:extLst>
          </p:cNvPr>
          <p:cNvSpPr>
            <a:spLocks noGrp="1"/>
          </p:cNvSpPr>
          <p:nvPr>
            <p:ph type="sldNum" sz="quarter" idx="5"/>
          </p:nvPr>
        </p:nvSpPr>
        <p:spPr/>
        <p:txBody>
          <a:bodyPr/>
          <a:lstStyle/>
          <a:p>
            <a:fld id="{B36E7EC0-9BE3-5541-9D76-7DE32A6C9D42}" type="slidenum">
              <a:rPr lang="en-US"/>
              <a:pPr/>
              <a:t>14</a:t>
            </a:fld>
            <a:endParaRPr lang="en-US"/>
          </a:p>
        </p:txBody>
      </p:sp>
      <p:sp>
        <p:nvSpPr>
          <p:cNvPr id="8" name="Slide Image Placeholder 7">
            <a:extLst>
              <a:ext uri="{FF2B5EF4-FFF2-40B4-BE49-F238E27FC236}">
                <a16:creationId xmlns:a16="http://schemas.microsoft.com/office/drawing/2014/main" id="{A30F13CA-9F51-9421-210B-8C4D62A2A2BC}"/>
              </a:ext>
            </a:extLst>
          </p:cNvPr>
          <p:cNvSpPr>
            <a:spLocks noGrp="1" noRot="1" noChangeAspect="1"/>
          </p:cNvSpPr>
          <p:nvPr>
            <p:ph type="sldImg"/>
          </p:nvPr>
        </p:nvSpPr>
        <p:spPr/>
      </p:sp>
    </p:spTree>
    <p:extLst>
      <p:ext uri="{BB962C8B-B14F-4D97-AF65-F5344CB8AC3E}">
        <p14:creationId xmlns:p14="http://schemas.microsoft.com/office/powerpoint/2010/main" val="2062281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pPr algn="l" rtl="0" fontAlgn="base">
              <a:lnSpc>
                <a:spcPts val="1538"/>
              </a:lnSpc>
              <a:buNone/>
            </a:pPr>
            <a:r>
              <a:rPr lang="en-AU" sz="1200" b="1" i="0">
                <a:solidFill>
                  <a:srgbClr val="000000"/>
                </a:solidFill>
                <a:effectLst/>
                <a:latin typeface="Montserrat" panose="00000500000000000000" pitchFamily="2" charset="0"/>
              </a:rPr>
              <a:t>Preparation</a:t>
            </a:r>
            <a:r>
              <a:rPr lang="en-AU" sz="1200" b="0" i="0">
                <a:solidFill>
                  <a:srgbClr val="000000"/>
                </a:solidFill>
                <a:effectLst/>
                <a:latin typeface="Montserrat" panose="00000500000000000000" pitchFamily="2" charset="0"/>
              </a:rPr>
              <a:t> </a:t>
            </a:r>
            <a:endParaRPr lang="en-AU" b="0" i="0">
              <a:solidFill>
                <a:srgbClr val="000000"/>
              </a:solidFill>
              <a:effectLst/>
              <a:latin typeface="Segoe UI" panose="020B0502040204020203" pitchFamily="34" charset="0"/>
            </a:endParaRPr>
          </a:p>
          <a:p>
            <a:pPr marL="22860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Outline to participants the follow-up support available after the session, and when participants practise exiting the classroom routines. For example, you can tell them: </a:t>
            </a:r>
          </a:p>
          <a:p>
            <a:pPr lvl="4"/>
            <a:r>
              <a:rPr lang="en-AU" sz="1200" b="0" i="0">
                <a:solidFill>
                  <a:srgbClr val="000000"/>
                </a:solidFill>
                <a:effectLst/>
                <a:latin typeface="Montserrat" panose="00000500000000000000" pitchFamily="2" charset="0"/>
              </a:rPr>
              <a:t>Who can observe, mentioning AERO’s classroom management observation tool: </a:t>
            </a:r>
            <a:r>
              <a:rPr lang="en-AU" noProof="0"/>
              <a:t>https://www.edresearch.edu.au/guides-resources/practice-resources/students-exiting-classroom-classroom-management-observation-tool</a:t>
            </a:r>
          </a:p>
          <a:p>
            <a:pPr marL="408600" lvl="1" indent="-228600" algn="l" rtl="0" fontAlgn="base">
              <a:lnSpc>
                <a:spcPts val="1538"/>
              </a:lnSpc>
              <a:buFont typeface="+mj-lt"/>
              <a:buAutoNum type="alphaLcParenR" startAt="2"/>
            </a:pPr>
            <a:r>
              <a:rPr lang="en-AU" sz="1200" b="0" i="0">
                <a:solidFill>
                  <a:srgbClr val="000000"/>
                </a:solidFill>
                <a:effectLst/>
                <a:latin typeface="Montserrat" panose="00000500000000000000" pitchFamily="2" charset="0"/>
              </a:rPr>
              <a:t>Who they can talk to and seek advice from.  </a:t>
            </a:r>
          </a:p>
          <a:p>
            <a:pPr marL="408600" marR="0" lvl="1" indent="-228600" algn="l" defTabSz="914400" rtl="0" eaLnBrk="1" fontAlgn="base" latinLnBrk="0" hangingPunct="1">
              <a:lnSpc>
                <a:spcPts val="1538"/>
              </a:lnSpc>
              <a:spcBef>
                <a:spcPts val="0"/>
              </a:spcBef>
              <a:spcAft>
                <a:spcPts val="0"/>
              </a:spcAft>
              <a:buClrTx/>
              <a:buSzTx/>
              <a:buFont typeface="+mj-lt"/>
              <a:buAutoNum type="alphaLcParenR" startAt="3"/>
              <a:tabLst/>
              <a:defRPr/>
            </a:pPr>
            <a:r>
              <a:rPr lang="en-AU" sz="1200" b="0" i="0">
                <a:solidFill>
                  <a:srgbClr val="000000"/>
                </a:solidFill>
                <a:effectLst/>
                <a:latin typeface="Montserrat" panose="00000500000000000000" pitchFamily="2" charset="0"/>
              </a:rPr>
              <a:t>About the checklists in the handbook and AERO’s video examples of practice: </a:t>
            </a:r>
            <a:r>
              <a:rPr lang="en-AU" noProof="0"/>
              <a:t>https://www.edresearch.edu.au/guides-resources/videos/exiting-classroom-classroom-management-practice</a:t>
            </a:r>
            <a:endParaRPr lang="en-AU" sz="1200" b="0" i="0">
              <a:solidFill>
                <a:srgbClr val="000000"/>
              </a:solidFill>
              <a:effectLst/>
              <a:latin typeface="Montserrat" panose="00000500000000000000" pitchFamily="2" charset="0"/>
            </a:endParaRPr>
          </a:p>
          <a:p>
            <a:pPr marL="22860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To guide future sessions and identify additional support needs, prepare ways to collect participants' responses to the questions on this slide (anonymously, if preferred), such as sticky notes or an online survey.  </a:t>
            </a:r>
          </a:p>
          <a:p>
            <a:pPr marL="228600" indent="-228600" algn="l" rtl="0" fontAlgn="base">
              <a:lnSpc>
                <a:spcPts val="1538"/>
              </a:lnSpc>
              <a:buFont typeface="+mj-lt"/>
              <a:buAutoNum type="arabicPeriod"/>
            </a:pPr>
            <a:r>
              <a:rPr lang="en-AU" sz="1200" b="0" i="0">
                <a:solidFill>
                  <a:srgbClr val="000000"/>
                </a:solidFill>
                <a:effectLst/>
                <a:latin typeface="Montserrat" panose="00000500000000000000" pitchFamily="2" charset="0"/>
              </a:rPr>
              <a:t>Prepare an email, to be sent after the session, reminding participants of the support available to them, including hyperlinks to relevant resources. </a:t>
            </a:r>
          </a:p>
          <a:p>
            <a:endParaRPr lang="en-AU" b="1" noProof="0"/>
          </a:p>
          <a:p>
            <a:pPr rtl="0" fontAlgn="base"/>
            <a:r>
              <a:rPr lang="en-AU" sz="1200" b="1" i="0" kern="1200">
                <a:solidFill>
                  <a:schemeClr val="tx1"/>
                </a:solidFill>
                <a:effectLst/>
                <a:latin typeface="+mn-lt"/>
                <a:ea typeface="+mn-ea"/>
                <a:cs typeface="+mn-cs"/>
              </a:rPr>
              <a:t>Facilitator notes</a:t>
            </a:r>
            <a:r>
              <a:rPr lang="en-AU" sz="1200" b="0" i="0" kern="1200">
                <a:solidFill>
                  <a:schemeClr val="tx1"/>
                </a:solidFill>
                <a:effectLst/>
                <a:latin typeface="+mn-lt"/>
                <a:ea typeface="+mn-ea"/>
                <a:cs typeface="+mn-cs"/>
              </a:rPr>
              <a:t> </a:t>
            </a:r>
          </a:p>
          <a:p>
            <a:pPr rtl="0" fontAlgn="base"/>
            <a:r>
              <a:rPr lang="en-US" sz="1200" b="0" i="1" kern="1200">
                <a:solidFill>
                  <a:schemeClr val="tx1"/>
                </a:solidFill>
                <a:effectLst/>
                <a:latin typeface="+mn-lt"/>
                <a:ea typeface="+mn-ea"/>
                <a:cs typeface="+mn-cs"/>
              </a:rPr>
              <a:t>[Remind participants of the support available to them after the session as they continue to develop their exit routine.]</a:t>
            </a:r>
            <a:endParaRPr lang="en-AU" sz="1200" b="0" i="0" kern="1200">
              <a:solidFill>
                <a:schemeClr val="tx1"/>
              </a:solidFill>
              <a:effectLst/>
              <a:latin typeface="+mn-lt"/>
              <a:ea typeface="+mn-ea"/>
              <a:cs typeface="+mn-cs"/>
            </a:endParaRP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[Give participants a few minutes to discuss the reflection questions. Then invite participants to share learning with the whole group.]</a:t>
            </a:r>
          </a:p>
          <a:p>
            <a:pPr rtl="0" fontAlgn="base"/>
            <a:r>
              <a:rPr lang="en-AU" sz="1200" b="0" i="0" kern="1200">
                <a:solidFill>
                  <a:schemeClr val="tx1"/>
                </a:solidFill>
                <a:effectLst/>
                <a:latin typeface="+mn-lt"/>
                <a:ea typeface="+mn-ea"/>
                <a:cs typeface="+mn-cs"/>
              </a:rPr>
              <a:t> </a:t>
            </a:r>
          </a:p>
          <a:p>
            <a:pPr rtl="0" fontAlgn="base"/>
            <a:r>
              <a:rPr lang="en-AU" sz="1200" b="0" i="1" kern="1200">
                <a:solidFill>
                  <a:schemeClr val="tx1"/>
                </a:solidFill>
                <a:effectLst/>
                <a:latin typeface="+mn-lt"/>
                <a:ea typeface="+mn-ea"/>
                <a:cs typeface="+mn-cs"/>
              </a:rPr>
              <a:t>[Wrap up and thank participants for attending the session.]</a:t>
            </a:r>
          </a:p>
        </p:txBody>
      </p:sp>
      <p:sp>
        <p:nvSpPr>
          <p:cNvPr id="6" name="Slide Number Placeholder 5"/>
          <p:cNvSpPr>
            <a:spLocks noGrp="1"/>
          </p:cNvSpPr>
          <p:nvPr>
            <p:ph type="sldNum" sz="quarter" idx="5"/>
          </p:nvPr>
        </p:nvSpPr>
        <p:spPr/>
        <p:txBody>
          <a:bodyPr/>
          <a:lstStyle/>
          <a:p>
            <a:fld id="{B36E7EC0-9BE3-5541-9D76-7DE32A6C9D42}" type="slidenum">
              <a:rPr lang="en-US" smtClean="0"/>
              <a:pPr/>
              <a:t>15</a:t>
            </a:fld>
            <a:endParaRPr lang="en-US"/>
          </a:p>
        </p:txBody>
      </p:sp>
      <p:sp>
        <p:nvSpPr>
          <p:cNvPr id="10" name="Slide Image Placeholder 9">
            <a:extLst>
              <a:ext uri="{FF2B5EF4-FFF2-40B4-BE49-F238E27FC236}">
                <a16:creationId xmlns:a16="http://schemas.microsoft.com/office/drawing/2014/main" id="{9A65E8EA-500C-1477-6CF6-ABEAECD6D5B1}"/>
              </a:ext>
            </a:extLst>
          </p:cNvPr>
          <p:cNvSpPr>
            <a:spLocks noGrp="1" noRot="1" noChangeAspect="1"/>
          </p:cNvSpPr>
          <p:nvPr>
            <p:ph type="sldImg"/>
          </p:nvPr>
        </p:nvSpPr>
        <p:spPr/>
      </p:sp>
    </p:spTree>
    <p:extLst>
      <p:ext uri="{BB962C8B-B14F-4D97-AF65-F5344CB8AC3E}">
        <p14:creationId xmlns:p14="http://schemas.microsoft.com/office/powerpoint/2010/main" val="3099311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16</a:t>
            </a:fld>
            <a:endParaRPr lang="en-AU" noProof="0"/>
          </a:p>
        </p:txBody>
      </p:sp>
      <p:sp>
        <p:nvSpPr>
          <p:cNvPr id="9" name="Slide Image Placeholder 8">
            <a:extLst>
              <a:ext uri="{FF2B5EF4-FFF2-40B4-BE49-F238E27FC236}">
                <a16:creationId xmlns:a16="http://schemas.microsoft.com/office/drawing/2014/main" id="{FAF2DC88-6382-8314-4B5B-2BB53387CDA0}"/>
              </a:ext>
            </a:extLst>
          </p:cNvPr>
          <p:cNvSpPr>
            <a:spLocks noGrp="1" noRot="1" noChangeAspect="1"/>
          </p:cNvSpPr>
          <p:nvPr>
            <p:ph type="sldImg"/>
          </p:nvPr>
        </p:nvSpPr>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664128883"/>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306322907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AU" sz="1800" b="0" i="0" spc="0" baseline="0" noProof="0">
              <a:solidFill>
                <a:schemeClr val="accent1"/>
              </a:solidFill>
              <a:latin typeface="Montserrat Medium" pitchFamily="2" charset="77"/>
            </a:endParaRPr>
          </a:p>
        </p:txBody>
      </p:sp>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637410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37572377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288000" indent="-28800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150807127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30381994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7702517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288000" indent="-28800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50983942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70691878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288000" indent="-28800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154444329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180478749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27267751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Tree>
    <p:extLst>
      <p:ext uri="{BB962C8B-B14F-4D97-AF65-F5344CB8AC3E}">
        <p14:creationId xmlns:p14="http://schemas.microsoft.com/office/powerpoint/2010/main" val="868845580"/>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115026053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430683709"/>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424618131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08858308"/>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61684566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5FAEE1-D31E-AD43-8380-78EF771C6312}"/>
              </a:ext>
            </a:extLst>
          </p:cNvPr>
          <p:cNvSpPr txBox="1"/>
          <p:nvPr/>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15" name="TextBox 14">
            <a:extLst>
              <a:ext uri="{FF2B5EF4-FFF2-40B4-BE49-F238E27FC236}">
                <a16:creationId xmlns:a16="http://schemas.microsoft.com/office/drawing/2014/main" id="{46A106D2-2836-B842-AE3C-6461B28C06C5}"/>
              </a:ext>
            </a:extLst>
          </p:cNvPr>
          <p:cNvSpPr txBox="1"/>
          <p:nvPr/>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2" name="TextBox 1">
            <a:extLst>
              <a:ext uri="{FF2B5EF4-FFF2-40B4-BE49-F238E27FC236}">
                <a16:creationId xmlns:a16="http://schemas.microsoft.com/office/drawing/2014/main" id="{8C067372-9DFA-3F6A-55ED-A49991AD03F6}"/>
              </a:ext>
            </a:extLst>
          </p:cNvPr>
          <p:cNvSpPr txBox="1"/>
          <p:nvPr userDrawn="1"/>
        </p:nvSpPr>
        <p:spPr>
          <a:xfrm>
            <a:off x="5340096" y="2103120"/>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
        <p:nvSpPr>
          <p:cNvPr id="4" name="TextBox 3">
            <a:extLst>
              <a:ext uri="{FF2B5EF4-FFF2-40B4-BE49-F238E27FC236}">
                <a16:creationId xmlns:a16="http://schemas.microsoft.com/office/drawing/2014/main" id="{A609F062-A4B6-2556-529D-F1BF79A886EA}"/>
              </a:ext>
            </a:extLst>
          </p:cNvPr>
          <p:cNvSpPr txBox="1"/>
          <p:nvPr userDrawn="1"/>
        </p:nvSpPr>
        <p:spPr>
          <a:xfrm>
            <a:off x="1161288" y="2039112"/>
            <a:ext cx="0" cy="0"/>
          </a:xfrm>
          <a:prstGeom prst="rect">
            <a:avLst/>
          </a:prstGeom>
        </p:spPr>
        <p:txBody>
          <a:bodyPr vert="horz" wrap="none" lIns="91440" tIns="45720" rIns="91440" bIns="45720" rtlCol="0" anchor="ctr">
            <a:noAutofit/>
          </a:bodyPr>
          <a:lstStyle/>
          <a:p>
            <a:pPr algn="l"/>
            <a:endParaRPr lang="en-US" sz="1800" b="0" i="0" spc="0" baseline="0">
              <a:solidFill>
                <a:schemeClr val="accent1"/>
              </a:solidFill>
              <a:latin typeface="Montserrat Medium" pitchFamily="2" charset="77"/>
            </a:endParaRPr>
          </a:p>
        </p:txBody>
      </p:sp>
    </p:spTree>
    <p:extLst>
      <p:ext uri="{BB962C8B-B14F-4D97-AF65-F5344CB8AC3E}">
        <p14:creationId xmlns:p14="http://schemas.microsoft.com/office/powerpoint/2010/main" val="1476950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682245913"/>
      </p:ext>
    </p:extLst>
  </p:cSld>
  <p:clrMap bg1="lt1" tx1="dk1" bg2="lt2" tx2="dk2" accent1="accent1" accent2="accent2" accent3="accent3" accent4="accent4" accent5="accent5" accent6="accent6" hlink="hlink" folHlink="folHlink"/>
  <p:sldLayoutIdLst>
    <p:sldLayoutId id="2147484107"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31" r:id="rId10"/>
    <p:sldLayoutId id="2147484116" r:id="rId11"/>
    <p:sldLayoutId id="2147484117" r:id="rId12"/>
    <p:sldLayoutId id="2147484118" r:id="rId13"/>
    <p:sldLayoutId id="2147484119" r:id="rId14"/>
    <p:sldLayoutId id="2147484120" r:id="rId15"/>
    <p:sldLayoutId id="2147484121" r:id="rId16"/>
    <p:sldLayoutId id="2147484122" r:id="rId17"/>
    <p:sldLayoutId id="2147484123" r:id="rId18"/>
    <p:sldLayoutId id="2147484124"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3" orient="horz" pos="2160" userDrawn="1">
          <p15:clr>
            <a:srgbClr val="F26B43"/>
          </p15:clr>
        </p15:guide>
        <p15:guide id="4"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school-children-lining-up-outside-school-with-their-teacher-gm904531442-249445169?clarity=false"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1.xml"/><Relationship Id="rId1" Type="http://schemas.openxmlformats.org/officeDocument/2006/relationships/video" Target="https://www.youtube.com/embed/2rsn5RX1-0o?feature=oembed" TargetMode="External"/><Relationship Id="rId5" Type="http://schemas.openxmlformats.org/officeDocument/2006/relationships/image" Target="../media/image6.jpeg"/><Relationship Id="rId4" Type="http://schemas.openxmlformats.org/officeDocument/2006/relationships/hyperlink" Target="https://www.edresearch.edu.au/guides-resources/videos/exiting-classroom-classroom-management-practice"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5E3369-1C7E-8266-DAB8-5E1F5B0B222E}"/>
              </a:ext>
            </a:extLst>
          </p:cNvPr>
          <p:cNvSpPr>
            <a:spLocks noGrp="1"/>
          </p:cNvSpPr>
          <p:nvPr>
            <p:ph type="title"/>
          </p:nvPr>
        </p:nvSpPr>
        <p:spPr>
          <a:xfrm>
            <a:off x="613228" y="479195"/>
            <a:ext cx="9910121" cy="2120068"/>
          </a:xfrm>
        </p:spPr>
        <p:txBody>
          <a:bodyPr/>
          <a:lstStyle/>
          <a:p>
            <a:r>
              <a:rPr lang="en-US"/>
              <a:t>Before using this slide deck, please read AERO's practice resource, </a:t>
            </a:r>
            <a:r>
              <a:rPr lang="en-US" b="1">
                <a:hlinkClick r:id="rId3"/>
              </a:rPr>
              <a:t>A Whole-School Approach to Classroom Management: Facilitation Guide</a:t>
            </a:r>
            <a:r>
              <a:rPr lang="en-US"/>
              <a:t>, and follow the instructions for preparing this slide deck.</a:t>
            </a:r>
            <a:endParaRPr lang="en-AU"/>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A4AD4A-D11D-7D51-8F16-5347017C9C9E}"/>
              </a:ext>
            </a:extLst>
          </p:cNvPr>
          <p:cNvSpPr>
            <a:spLocks noGrp="1"/>
          </p:cNvSpPr>
          <p:nvPr>
            <p:ph type="title"/>
          </p:nvPr>
        </p:nvSpPr>
        <p:spPr/>
        <p:txBody>
          <a:bodyPr>
            <a:normAutofit/>
          </a:bodyPr>
          <a:lstStyle/>
          <a:p>
            <a:r>
              <a:rPr lang="en-AU" sz="5400" b="1">
                <a:latin typeface="Montserrat" panose="00000500000000000000" pitchFamily="2" charset="0"/>
              </a:rPr>
              <a:t>Exiting the classroom: </a:t>
            </a:r>
            <a:br>
              <a:rPr lang="en-AU" sz="5400" b="1">
                <a:latin typeface="Montserrat" panose="00000500000000000000" pitchFamily="2" charset="0"/>
              </a:rPr>
            </a:br>
            <a:r>
              <a:rPr lang="en-AU" sz="5400" b="1">
                <a:latin typeface="Montserrat" panose="00000500000000000000" pitchFamily="2" charset="0"/>
              </a:rPr>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C6A-EAB5-8DF1-E110-160FEE59FC9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31052A-641B-40DA-6AB9-8247F484E84F}"/>
              </a:ext>
            </a:extLst>
          </p:cNvPr>
          <p:cNvSpPr>
            <a:spLocks noGrp="1"/>
          </p:cNvSpPr>
          <p:nvPr>
            <p:ph type="title"/>
          </p:nvPr>
        </p:nvSpPr>
        <p:spPr/>
        <p:txBody>
          <a:bodyPr/>
          <a:lstStyle/>
          <a:p>
            <a:r>
              <a:rPr lang="en-AU"/>
              <a:t>Acknowledgement of Country</a:t>
            </a:r>
          </a:p>
        </p:txBody>
      </p:sp>
      <p:sp>
        <p:nvSpPr>
          <p:cNvPr id="2" name="Text Placeholder 1">
            <a:extLst>
              <a:ext uri="{FF2B5EF4-FFF2-40B4-BE49-F238E27FC236}">
                <a16:creationId xmlns:a16="http://schemas.microsoft.com/office/drawing/2014/main" id="{D6E89F66-ADAF-787E-DF4B-A2A2F8867EDD}"/>
              </a:ext>
            </a:extLst>
          </p:cNvPr>
          <p:cNvSpPr>
            <a:spLocks noGrp="1"/>
          </p:cNvSpPr>
          <p:nvPr>
            <p:ph type="body" sz="quarter" idx="14"/>
          </p:nvPr>
        </p:nvSpPr>
        <p:spPr/>
        <p:txBody>
          <a:bodyPr/>
          <a:lstStyle/>
          <a:p>
            <a:endParaRPr lang="en-AU"/>
          </a:p>
        </p:txBody>
      </p:sp>
    </p:spTree>
    <p:extLst>
      <p:ext uri="{BB962C8B-B14F-4D97-AF65-F5344CB8AC3E}">
        <p14:creationId xmlns:p14="http://schemas.microsoft.com/office/powerpoint/2010/main" val="171201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E1E93-FC76-3EAA-40BE-A6E1FA5EADFA}"/>
              </a:ext>
            </a:extLst>
          </p:cNvPr>
          <p:cNvSpPr>
            <a:spLocks noGrp="1"/>
          </p:cNvSpPr>
          <p:nvPr>
            <p:ph type="title"/>
          </p:nvPr>
        </p:nvSpPr>
        <p:spPr/>
        <p:txBody>
          <a:bodyPr>
            <a:normAutofit/>
          </a:bodyPr>
          <a:lstStyle/>
          <a:p>
            <a:r>
              <a:rPr lang="en-AU"/>
              <a:t>Purpose of this session</a:t>
            </a:r>
          </a:p>
        </p:txBody>
      </p:sp>
      <p:sp>
        <p:nvSpPr>
          <p:cNvPr id="8" name="Text Placeholder 7">
            <a:extLst>
              <a:ext uri="{FF2B5EF4-FFF2-40B4-BE49-F238E27FC236}">
                <a16:creationId xmlns:a16="http://schemas.microsoft.com/office/drawing/2014/main" id="{5696DD44-3F50-00CD-A064-320736FCBB07}"/>
              </a:ext>
            </a:extLst>
          </p:cNvPr>
          <p:cNvSpPr>
            <a:spLocks noGrp="1"/>
          </p:cNvSpPr>
          <p:nvPr>
            <p:ph type="body" sz="quarter" idx="12"/>
          </p:nvPr>
        </p:nvSpPr>
        <p:spPr/>
        <p:txBody>
          <a:bodyPr/>
          <a:lstStyle/>
          <a:p>
            <a:r>
              <a:rPr lang="en-US"/>
              <a:t>To develop your understanding and use of exiting the classroom routines.</a:t>
            </a:r>
          </a:p>
        </p:txBody>
      </p:sp>
      <p:pic>
        <p:nvPicPr>
          <p:cNvPr id="11" name="Picture Placeholder 10">
            <a:extLst>
              <a:ext uri="{FF2B5EF4-FFF2-40B4-BE49-F238E27FC236}">
                <a16:creationId xmlns:a16="http://schemas.microsoft.com/office/drawing/2014/main" id="{80F49AE5-B26C-AC5C-C89A-6CD1B1734F8C}"/>
              </a:ext>
              <a:ext uri="{C183D7F6-B498-43B3-948B-1728B52AA6E4}">
                <adec:decorative xmlns:adec="http://schemas.microsoft.com/office/drawing/2017/decorative" val="1"/>
              </a:ext>
            </a:extLst>
          </p:cNvPr>
          <p:cNvPicPr>
            <a:picLocks noGrp="1" noChangeAspect="1"/>
          </p:cNvPicPr>
          <p:nvPr>
            <p:ph type="pic" sz="quarter" idx="11"/>
          </p:nvPr>
        </p:nvPicPr>
        <p:blipFill>
          <a:blip r:embed="rId3"/>
          <a:srcRect l="37079" r="9091"/>
          <a:stretch>
            <a:fillRect/>
          </a:stretch>
        </p:blipFill>
        <p:spPr>
          <a:xfrm>
            <a:off x="6795436" y="0"/>
            <a:ext cx="5396564" cy="6858000"/>
          </a:xfrm>
        </p:spPr>
      </p:pic>
      <p:sp>
        <p:nvSpPr>
          <p:cNvPr id="9" name="Text Placeholder 8">
            <a:extLst>
              <a:ext uri="{FF2B5EF4-FFF2-40B4-BE49-F238E27FC236}">
                <a16:creationId xmlns:a16="http://schemas.microsoft.com/office/drawing/2014/main" id="{B0A2E6FD-3433-4B31-DC37-E046F91548E6}"/>
              </a:ext>
              <a:ext uri="{C183D7F6-B498-43B3-948B-1728B52AA6E4}">
                <adec:decorative xmlns:adec="http://schemas.microsoft.com/office/drawing/2017/decorative" val="1"/>
              </a:ext>
            </a:extLst>
          </p:cNvPr>
          <p:cNvSpPr>
            <a:spLocks noGrp="1"/>
          </p:cNvSpPr>
          <p:nvPr>
            <p:ph type="body" sz="quarter" idx="13"/>
          </p:nvPr>
        </p:nvSpPr>
        <p:spPr/>
        <p:txBody>
          <a:bodyPr>
            <a:normAutofit/>
          </a:bodyPr>
          <a:lstStyle/>
          <a:p>
            <a:r>
              <a:rPr lang="en-US" u="sng">
                <a:hlinkClick r:id="rId4">
                  <a:extLst>
                    <a:ext uri="{A12FA001-AC4F-418D-AE19-62706E023703}">
                      <ahyp:hlinkClr xmlns:ahyp="http://schemas.microsoft.com/office/drawing/2018/hyperlinkcolor" val="tx"/>
                    </a:ext>
                  </a:extLst>
                </a:hlinkClick>
              </a:rPr>
              <a:t>Image credit: iStock.com/</a:t>
            </a:r>
            <a:r>
              <a:rPr lang="en-US" u="sng" err="1">
                <a:hlinkClick r:id="rId4">
                  <a:extLst>
                    <a:ext uri="{A12FA001-AC4F-418D-AE19-62706E023703}">
                      <ahyp:hlinkClr xmlns:ahyp="http://schemas.microsoft.com/office/drawing/2018/hyperlinkcolor" val="tx"/>
                    </a:ext>
                  </a:extLst>
                </a:hlinkClick>
              </a:rPr>
              <a:t>JohnnyGreig</a:t>
            </a:r>
            <a:endParaRPr lang="en-US" u="sng"/>
          </a:p>
        </p:txBody>
      </p:sp>
    </p:spTree>
    <p:extLst>
      <p:ext uri="{BB962C8B-B14F-4D97-AF65-F5344CB8AC3E}">
        <p14:creationId xmlns:p14="http://schemas.microsoft.com/office/powerpoint/2010/main" val="613960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F2FAAE6-5F73-AB27-DD15-803EA411D66C}"/>
              </a:ext>
            </a:extLst>
          </p:cNvPr>
          <p:cNvSpPr>
            <a:spLocks noGrp="1"/>
          </p:cNvSpPr>
          <p:nvPr>
            <p:ph type="title"/>
          </p:nvPr>
        </p:nvSpPr>
        <p:spPr/>
        <p:txBody>
          <a:bodyPr>
            <a:normAutofit/>
          </a:bodyPr>
          <a:lstStyle/>
          <a:p>
            <a:r>
              <a:rPr lang="en-AU"/>
              <a:t>Australian Professional Standards for Teachers</a:t>
            </a:r>
          </a:p>
        </p:txBody>
      </p:sp>
      <p:sp>
        <p:nvSpPr>
          <p:cNvPr id="2" name="Text Placeholder 1">
            <a:extLst>
              <a:ext uri="{FF2B5EF4-FFF2-40B4-BE49-F238E27FC236}">
                <a16:creationId xmlns:a16="http://schemas.microsoft.com/office/drawing/2014/main" id="{3EBAB56A-4BC4-F72D-F29A-2CA41B1337E9}"/>
              </a:ext>
            </a:extLst>
          </p:cNvPr>
          <p:cNvSpPr>
            <a:spLocks noGrp="1"/>
          </p:cNvSpPr>
          <p:nvPr>
            <p:ph type="body" sz="quarter" idx="10"/>
          </p:nvPr>
        </p:nvSpPr>
        <p:spPr>
          <a:xfrm>
            <a:off x="631825" y="1449388"/>
            <a:ext cx="10922000" cy="476925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2970836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40173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A4B19-EA0D-15EA-D464-F577CB67B6E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B35FCA8D-6F78-2EFE-387D-F4F7A5446B49}"/>
              </a:ext>
            </a:extLst>
          </p:cNvPr>
          <p:cNvSpPr>
            <a:spLocks noGrp="1"/>
          </p:cNvSpPr>
          <p:nvPr>
            <p:ph type="title"/>
          </p:nvPr>
        </p:nvSpPr>
        <p:spPr/>
        <p:txBody>
          <a:bodyPr>
            <a:normAutofit/>
          </a:bodyPr>
          <a:lstStyle/>
          <a:p>
            <a:r>
              <a:rPr lang="en-AU"/>
              <a:t>Developing practices and skills</a:t>
            </a:r>
          </a:p>
        </p:txBody>
      </p:sp>
      <p:sp>
        <p:nvSpPr>
          <p:cNvPr id="2" name="Text Placeholder 1">
            <a:extLst>
              <a:ext uri="{FF2B5EF4-FFF2-40B4-BE49-F238E27FC236}">
                <a16:creationId xmlns:a16="http://schemas.microsoft.com/office/drawing/2014/main" id="{86EA389A-B19E-881C-DD13-EAA61F1D9F13}"/>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3" name="Text Placeholder 2">
            <a:extLst>
              <a:ext uri="{FF2B5EF4-FFF2-40B4-BE49-F238E27FC236}">
                <a16:creationId xmlns:a16="http://schemas.microsoft.com/office/drawing/2014/main" id="{A9BA78F5-6385-8EBB-54AB-60B6DE4B20CF}"/>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6" name="Text Placeholder 5">
            <a:extLst>
              <a:ext uri="{FF2B5EF4-FFF2-40B4-BE49-F238E27FC236}">
                <a16:creationId xmlns:a16="http://schemas.microsoft.com/office/drawing/2014/main" id="{8E70A481-98EC-5C7B-5C1E-F47D0BD736FD}"/>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14308C5F-FDF9-1CCD-7393-11AB93CAA11D}"/>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A474AF3A-50B1-DB57-CCBC-4AE089152FAF}"/>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2256528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704BDC49-DF91-5502-AEE9-59F53F2B8111}"/>
              </a:ext>
            </a:extLst>
          </p:cNvPr>
          <p:cNvSpPr>
            <a:spLocks noGrp="1"/>
          </p:cNvSpPr>
          <p:nvPr>
            <p:ph type="title"/>
          </p:nvPr>
        </p:nvSpPr>
        <p:spPr/>
        <p:txBody>
          <a:bodyPr>
            <a:normAutofit/>
          </a:bodyPr>
          <a:lstStyle/>
          <a:p>
            <a:r>
              <a:rPr lang="en-AU"/>
              <a:t>An exit routine</a:t>
            </a:r>
          </a:p>
        </p:txBody>
      </p:sp>
      <p:sp>
        <p:nvSpPr>
          <p:cNvPr id="3" name="Picture Placeholder 15">
            <a:extLst>
              <a:ext uri="{FF2B5EF4-FFF2-40B4-BE49-F238E27FC236}">
                <a16:creationId xmlns:a16="http://schemas.microsoft.com/office/drawing/2014/main" id="{6777B5AC-49B5-480A-F484-E2A2ABB708B4}"/>
              </a:ext>
            </a:extLst>
          </p:cNvPr>
          <p:cNvSpPr txBox="1">
            <a:spLocks/>
          </p:cNvSpPr>
          <p:nvPr/>
        </p:nvSpPr>
        <p:spPr>
          <a:xfrm>
            <a:off x="634999" y="1485303"/>
            <a:ext cx="6971270" cy="542623"/>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000">
                <a:solidFill>
                  <a:schemeClr val="accent1"/>
                </a:solidFill>
                <a:latin typeface="Montserrat"/>
              </a:rPr>
              <a:t>What it is</a:t>
            </a:r>
          </a:p>
        </p:txBody>
      </p:sp>
      <p:sp>
        <p:nvSpPr>
          <p:cNvPr id="7" name="TextBox 6">
            <a:extLst>
              <a:ext uri="{FF2B5EF4-FFF2-40B4-BE49-F238E27FC236}">
                <a16:creationId xmlns:a16="http://schemas.microsoft.com/office/drawing/2014/main" id="{195B132D-F746-2870-2B89-4EC9E8950008}"/>
              </a:ext>
            </a:extLst>
          </p:cNvPr>
          <p:cNvSpPr txBox="1"/>
          <p:nvPr/>
        </p:nvSpPr>
        <p:spPr>
          <a:xfrm>
            <a:off x="634999" y="1979825"/>
            <a:ext cx="6971270" cy="980934"/>
          </a:xfrm>
          <a:prstGeom prst="rect">
            <a:avLst/>
          </a:prstGeom>
        </p:spPr>
        <p:txBody>
          <a:bodyPr vert="horz" wrap="square" lIns="91440" tIns="0" rIns="91440" bIns="45720"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a:lnSpc>
                <a:spcPct val="120000"/>
              </a:lnSpc>
              <a:spcAft>
                <a:spcPts val="1200"/>
              </a:spcAft>
            </a:pPr>
            <a:r>
              <a:rPr lang="en-US">
                <a:solidFill>
                  <a:srgbClr val="010101"/>
                </a:solidFill>
                <a:latin typeface="Montserrat" panose="00000500000000000000" pitchFamily="2" charset="0"/>
              </a:rPr>
              <a:t>A sequence of teacher and student actions for leaving the classroom, taught and </a:t>
            </a:r>
            <a:r>
              <a:rPr lang="en-US" err="1">
                <a:solidFill>
                  <a:srgbClr val="010101"/>
                </a:solidFill>
                <a:latin typeface="Montserrat" panose="00000500000000000000" pitchFamily="2" charset="0"/>
              </a:rPr>
              <a:t>practised</a:t>
            </a:r>
            <a:r>
              <a:rPr lang="en-US">
                <a:solidFill>
                  <a:srgbClr val="010101"/>
                </a:solidFill>
                <a:latin typeface="Montserrat" panose="00000500000000000000" pitchFamily="2" charset="0"/>
              </a:rPr>
              <a:t> to become automatic.</a:t>
            </a:r>
            <a:endParaRPr lang="en-AU">
              <a:solidFill>
                <a:srgbClr val="010101"/>
              </a:solidFill>
              <a:highlight>
                <a:srgbClr val="FFFF00"/>
              </a:highlight>
              <a:latin typeface="Montserrat" panose="00000500000000000000" pitchFamily="2" charset="0"/>
            </a:endParaRPr>
          </a:p>
        </p:txBody>
      </p:sp>
      <p:sp>
        <p:nvSpPr>
          <p:cNvPr id="5" name="Picture Placeholder 15">
            <a:extLst>
              <a:ext uri="{FF2B5EF4-FFF2-40B4-BE49-F238E27FC236}">
                <a16:creationId xmlns:a16="http://schemas.microsoft.com/office/drawing/2014/main" id="{F59A625C-74ED-684C-5B9A-136C96829727}"/>
              </a:ext>
            </a:extLst>
          </p:cNvPr>
          <p:cNvSpPr txBox="1">
            <a:spLocks/>
          </p:cNvSpPr>
          <p:nvPr/>
        </p:nvSpPr>
        <p:spPr>
          <a:xfrm>
            <a:off x="634999" y="2981334"/>
            <a:ext cx="6971270" cy="542623"/>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spcAft>
                <a:spcPts val="600"/>
              </a:spcAft>
              <a:buFontTx/>
              <a:buNone/>
              <a:defRPr sz="1800" b="1" i="0" kern="1200" baseline="0">
                <a:solidFill>
                  <a:schemeClr val="tx1"/>
                </a:solidFill>
                <a:latin typeface="Montserrat Medium" pitchFamily="2" charset="77"/>
                <a:ea typeface="+mn-ea"/>
                <a:cs typeface="+mn-cs"/>
              </a:defRPr>
            </a:lvl1pPr>
            <a:lvl2pPr marL="0" indent="-180000" algn="l" defTabSz="914400" rtl="0" eaLnBrk="1" latinLnBrk="0" hangingPunct="1">
              <a:lnSpc>
                <a:spcPct val="150000"/>
              </a:lnSpc>
              <a:spcBef>
                <a:spcPts val="500"/>
              </a:spcBef>
              <a:spcAft>
                <a:spcPts val="600"/>
              </a:spcAft>
              <a:buClr>
                <a:schemeClr val="accent1"/>
              </a:buClr>
              <a:buFont typeface="Arial" panose="020B0604020202020204" pitchFamily="34" charset="0"/>
              <a:buChar char="•"/>
              <a:defRPr sz="1800" kern="1200" baseline="0">
                <a:solidFill>
                  <a:schemeClr val="tx1"/>
                </a:solidFill>
                <a:latin typeface="Montserrat Medium" pitchFamily="2" charset="77"/>
                <a:ea typeface="+mn-ea"/>
                <a:cs typeface="+mn-cs"/>
              </a:defRPr>
            </a:lvl2pPr>
            <a:lvl3pPr marL="360000" indent="-216000" algn="l" defTabSz="914400" rtl="0" eaLnBrk="1" latinLnBrk="0" hangingPunct="1">
              <a:lnSpc>
                <a:spcPct val="150000"/>
              </a:lnSpc>
              <a:spcBef>
                <a:spcPts val="500"/>
              </a:spcBef>
              <a:spcAft>
                <a:spcPts val="600"/>
              </a:spcAft>
              <a:buClr>
                <a:schemeClr val="accent1"/>
              </a:buClr>
              <a:buFont typeface="Helvetica" pitchFamily="2" charset="0"/>
              <a:buChar char="−"/>
              <a:defRPr sz="1600" kern="1200" baseline="0">
                <a:solidFill>
                  <a:schemeClr val="tx1"/>
                </a:solidFill>
                <a:latin typeface="Montserrat Medium" pitchFamily="2" charset="77"/>
                <a:ea typeface="+mn-ea"/>
                <a:cs typeface="+mn-cs"/>
              </a:defRPr>
            </a:lvl3pPr>
            <a:lvl4pPr marL="540000" indent="-180000" algn="l" defTabSz="914400" rtl="0" eaLnBrk="1" latinLnBrk="0" hangingPunct="1">
              <a:lnSpc>
                <a:spcPct val="150000"/>
              </a:lnSpc>
              <a:spcBef>
                <a:spcPts val="500"/>
              </a:spcBef>
              <a:spcAft>
                <a:spcPts val="600"/>
              </a:spcAft>
              <a:buClr>
                <a:schemeClr val="accent1"/>
              </a:buClr>
              <a:buSzPct val="50000"/>
              <a:buFont typeface="Lucida Grande" panose="020B0600040502020204" pitchFamily="34" charset="0"/>
              <a:buChar char="►"/>
              <a:defRPr sz="1400" kern="1200" baseline="0">
                <a:solidFill>
                  <a:schemeClr val="tx1"/>
                </a:solidFill>
                <a:latin typeface="Montserrat Medium" pitchFamily="2" charset="77"/>
                <a:ea typeface="+mn-ea"/>
                <a:cs typeface="+mn-cs"/>
              </a:defRPr>
            </a:lvl4pPr>
            <a:lvl5pPr marL="720000" indent="-162000" algn="l" defTabSz="914400" rtl="0" eaLnBrk="1" latinLnBrk="0" hangingPunct="1">
              <a:lnSpc>
                <a:spcPct val="150000"/>
              </a:lnSpc>
              <a:spcBef>
                <a:spcPts val="500"/>
              </a:spcBef>
              <a:spcAft>
                <a:spcPts val="600"/>
              </a:spcAft>
              <a:buClr>
                <a:schemeClr val="accent1"/>
              </a:buClr>
              <a:buSzPct val="100000"/>
              <a:buFont typeface="Courier New" panose="02070309020205020404" pitchFamily="49" charset="0"/>
              <a:buChar char="o"/>
              <a:defRPr sz="1050" kern="1200" baseline="0">
                <a:solidFill>
                  <a:schemeClr val="tx1"/>
                </a:solidFill>
                <a:latin typeface="Montserrat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0"/>
              </a:spcBef>
              <a:spcAft>
                <a:spcPts val="1000"/>
              </a:spcAft>
              <a:defRPr/>
            </a:pPr>
            <a:r>
              <a:rPr lang="en-AU" sz="2000">
                <a:solidFill>
                  <a:schemeClr val="accent1"/>
                </a:solidFill>
                <a:latin typeface="Montserrat"/>
              </a:rPr>
              <a:t>Why we use it</a:t>
            </a:r>
          </a:p>
        </p:txBody>
      </p:sp>
      <p:sp>
        <p:nvSpPr>
          <p:cNvPr id="8" name="TextBox 7">
            <a:extLst>
              <a:ext uri="{FF2B5EF4-FFF2-40B4-BE49-F238E27FC236}">
                <a16:creationId xmlns:a16="http://schemas.microsoft.com/office/drawing/2014/main" id="{50BA42D2-AB37-770A-9C42-E19AF67E2652}"/>
              </a:ext>
            </a:extLst>
          </p:cNvPr>
          <p:cNvSpPr txBox="1"/>
          <p:nvPr/>
        </p:nvSpPr>
        <p:spPr>
          <a:xfrm>
            <a:off x="634998" y="3544532"/>
            <a:ext cx="6971271" cy="3029523"/>
          </a:xfrm>
          <a:prstGeom prst="rect">
            <a:avLst/>
          </a:prstGeom>
        </p:spPr>
        <p:txBody>
          <a:bodyPr vert="horz" wrap="square" lIns="91440" tIns="0" rIns="91440" bIns="45720" rtlCol="0" anchor="t" anchorCtr="0">
            <a:noAutofit/>
          </a:bodyPr>
          <a:lstStyle>
            <a:defPPr>
              <a:defRPr lang="en-US"/>
            </a:defPPr>
            <a:lvl1pPr>
              <a:spcAft>
                <a:spcPts val="600"/>
              </a:spcAft>
              <a:defRPr b="0" i="0" spc="0" baseline="0">
                <a:solidFill>
                  <a:schemeClr val="bg1"/>
                </a:solidFill>
                <a:latin typeface="Montserrat Medium" pitchFamily="2" charset="77"/>
              </a:defRPr>
            </a:lvl1pPr>
          </a:lstStyle>
          <a:p>
            <a:pPr marL="342900" lvl="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Safety</a:t>
            </a:r>
          </a:p>
          <a:p>
            <a:pPr marL="34290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Maximise learning time</a:t>
            </a:r>
          </a:p>
          <a:p>
            <a:pPr marL="34290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Clarity</a:t>
            </a:r>
          </a:p>
          <a:p>
            <a:pPr marL="34290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Ensure students don’t miss critical information</a:t>
            </a:r>
          </a:p>
          <a:p>
            <a:pPr marL="34290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Shared understanding and practice</a:t>
            </a:r>
          </a:p>
          <a:p>
            <a:pPr marL="34290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Build positive connections with students</a:t>
            </a:r>
          </a:p>
          <a:p>
            <a:pPr marL="34290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Predictability</a:t>
            </a:r>
            <a:endParaRPr lang="en-AU">
              <a:solidFill>
                <a:srgbClr val="010101"/>
              </a:solidFill>
            </a:endParaRPr>
          </a:p>
          <a:p>
            <a:pPr marL="342900" lvl="0" indent="-342900">
              <a:lnSpc>
                <a:spcPct val="110000"/>
              </a:lnSpc>
              <a:buFont typeface="Arial" panose="020B0604020202020204" pitchFamily="34" charset="0"/>
              <a:buChar char="•"/>
              <a:defRPr/>
            </a:pPr>
            <a:r>
              <a:rPr lang="en-AU">
                <a:solidFill>
                  <a:srgbClr val="010101"/>
                </a:solidFill>
                <a:latin typeface="Montserrat" panose="00000500000000000000" pitchFamily="2" charset="0"/>
              </a:rPr>
              <a:t>Reduce cognitive load.</a:t>
            </a:r>
          </a:p>
        </p:txBody>
      </p:sp>
      <p:sp>
        <p:nvSpPr>
          <p:cNvPr id="9" name="Rectangle: Top Corners One Rounded and One Snipped 8">
            <a:extLst>
              <a:ext uri="{FF2B5EF4-FFF2-40B4-BE49-F238E27FC236}">
                <a16:creationId xmlns:a16="http://schemas.microsoft.com/office/drawing/2014/main" id="{D73632C8-74C4-0D4B-106D-98F960743FD5}"/>
              </a:ext>
              <a:ext uri="{C183D7F6-B498-43B3-948B-1728B52AA6E4}">
                <adec:decorative xmlns:adec="http://schemas.microsoft.com/office/drawing/2017/decorative" val="1"/>
              </a:ext>
            </a:extLst>
          </p:cNvPr>
          <p:cNvSpPr/>
          <p:nvPr/>
        </p:nvSpPr>
        <p:spPr>
          <a:xfrm>
            <a:off x="7933765" y="1530417"/>
            <a:ext cx="4258234" cy="5327582"/>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sp>
        <p:nvSpPr>
          <p:cNvPr id="4" name="Rectangle 3">
            <a:extLst>
              <a:ext uri="{FF2B5EF4-FFF2-40B4-BE49-F238E27FC236}">
                <a16:creationId xmlns:a16="http://schemas.microsoft.com/office/drawing/2014/main" id="{6CC06162-73B3-9A0A-419B-41CA6069E680}"/>
              </a:ext>
            </a:extLst>
          </p:cNvPr>
          <p:cNvSpPr/>
          <p:nvPr/>
        </p:nvSpPr>
        <p:spPr>
          <a:xfrm>
            <a:off x="8270632" y="2049407"/>
            <a:ext cx="3722446" cy="2854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t"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20000"/>
              </a:lnSpc>
              <a:spcAft>
                <a:spcPts val="1400"/>
              </a:spcAft>
              <a:defRPr/>
            </a:pPr>
            <a:r>
              <a:rPr lang="en-AU" sz="2000">
                <a:ea typeface="+mn-lt"/>
                <a:cs typeface="+mn-lt"/>
              </a:rPr>
              <a:t>What does your exit routine currently look like? </a:t>
            </a:r>
            <a:br>
              <a:rPr lang="en-AU" sz="2000">
                <a:ea typeface="+mn-lt"/>
                <a:cs typeface="+mn-lt"/>
              </a:rPr>
            </a:br>
            <a:endParaRPr lang="en-AU" sz="2000">
              <a:ea typeface="+mn-lt"/>
              <a:cs typeface="+mn-lt"/>
            </a:endParaRPr>
          </a:p>
          <a:p>
            <a:pPr>
              <a:lnSpc>
                <a:spcPct val="120000"/>
              </a:lnSpc>
              <a:spcAft>
                <a:spcPts val="1400"/>
              </a:spcAft>
              <a:defRPr/>
            </a:pPr>
            <a:r>
              <a:rPr lang="en-US" sz="2000">
                <a:ea typeface="+mn-lt"/>
                <a:cs typeface="+mn-lt"/>
              </a:rPr>
              <a:t>How could your exit routine better support student learning?</a:t>
            </a:r>
            <a:endParaRPr lang="en-AU" sz="2000">
              <a:ea typeface="+mn-lt"/>
              <a:cs typeface="+mn-lt"/>
            </a:endParaRPr>
          </a:p>
        </p:txBody>
      </p:sp>
      <p:pic>
        <p:nvPicPr>
          <p:cNvPr id="2" name="Content Placeholder 31">
            <a:extLst>
              <a:ext uri="{FF2B5EF4-FFF2-40B4-BE49-F238E27FC236}">
                <a16:creationId xmlns:a16="http://schemas.microsoft.com/office/drawing/2014/main" id="{01E0486A-4A9D-9721-3E37-2B3E2AD87739}"/>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9847484" y="4904383"/>
            <a:ext cx="2001332" cy="1953616"/>
          </a:xfrm>
          <a:prstGeom prst="rect">
            <a:avLst/>
          </a:prstGeom>
        </p:spPr>
      </p:pic>
    </p:spTree>
    <p:extLst>
      <p:ext uri="{BB962C8B-B14F-4D97-AF65-F5344CB8AC3E}">
        <p14:creationId xmlns:p14="http://schemas.microsoft.com/office/powerpoint/2010/main" val="41905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40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8" grpId="0"/>
      <p:bldP spid="9"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AD5D-B0D9-5B25-9462-E2C8B9D49152}"/>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F4B96B77-5A62-2398-55C0-B9258634E9B5}"/>
              </a:ext>
            </a:extLst>
          </p:cNvPr>
          <p:cNvSpPr>
            <a:spLocks noGrp="1"/>
          </p:cNvSpPr>
          <p:nvPr>
            <p:ph type="title"/>
          </p:nvPr>
        </p:nvSpPr>
        <p:spPr>
          <a:xfrm>
            <a:off x="631595" y="403210"/>
            <a:ext cx="10922000" cy="760567"/>
          </a:xfrm>
        </p:spPr>
        <p:txBody>
          <a:bodyPr>
            <a:normAutofit/>
          </a:bodyPr>
          <a:lstStyle/>
          <a:p>
            <a:r>
              <a:rPr lang="en-US"/>
              <a:t>Our exit routine: Ending the lesson</a:t>
            </a:r>
            <a:endParaRPr lang="en-AU"/>
          </a:p>
        </p:txBody>
      </p:sp>
      <p:sp>
        <p:nvSpPr>
          <p:cNvPr id="5" name="Text Placeholder 4">
            <a:extLst>
              <a:ext uri="{FF2B5EF4-FFF2-40B4-BE49-F238E27FC236}">
                <a16:creationId xmlns:a16="http://schemas.microsoft.com/office/drawing/2014/main" id="{30F51A94-4058-466A-79AF-72C981D2673F}"/>
              </a:ext>
            </a:extLst>
          </p:cNvPr>
          <p:cNvSpPr>
            <a:spLocks noGrp="1"/>
          </p:cNvSpPr>
          <p:nvPr>
            <p:ph type="body" sz="quarter" idx="10"/>
          </p:nvPr>
        </p:nvSpPr>
        <p:spPr>
          <a:xfrm>
            <a:off x="631825" y="1449388"/>
            <a:ext cx="5162583" cy="5005402"/>
          </a:xfrm>
        </p:spPr>
        <p:txBody>
          <a:bodyPr/>
          <a:lstStyle/>
          <a:p>
            <a:pPr lvl="1"/>
            <a:r>
              <a:rPr lang="en-AU" sz="2000"/>
              <a:t>What teachers do:</a:t>
            </a:r>
          </a:p>
          <a:p>
            <a:pPr lvl="4"/>
            <a:r>
              <a:rPr lang="en-US" sz="1800"/>
              <a:t>Wrap up the final learning task. </a:t>
            </a:r>
          </a:p>
          <a:p>
            <a:pPr lvl="4"/>
            <a:r>
              <a:rPr lang="en-US" sz="1800"/>
              <a:t>Gain all students’ attention. </a:t>
            </a:r>
          </a:p>
          <a:p>
            <a:pPr lvl="4"/>
            <a:r>
              <a:rPr lang="en-US" sz="1800"/>
              <a:t>Remind all students of the expectations for preparing to leave the classroom.</a:t>
            </a:r>
          </a:p>
          <a:p>
            <a:pPr lvl="4"/>
            <a:r>
              <a:rPr lang="en-US" sz="1800"/>
              <a:t>Monitor, provide support and reinforce the </a:t>
            </a:r>
            <a:r>
              <a:rPr lang="en-US" sz="1800" err="1"/>
              <a:t>behaviour</a:t>
            </a:r>
            <a:r>
              <a:rPr lang="en-US" sz="1800"/>
              <a:t> expectations while students prepare to leave the classroom.</a:t>
            </a:r>
          </a:p>
        </p:txBody>
      </p:sp>
      <p:sp>
        <p:nvSpPr>
          <p:cNvPr id="6" name="Text Placeholder 5">
            <a:extLst>
              <a:ext uri="{FF2B5EF4-FFF2-40B4-BE49-F238E27FC236}">
                <a16:creationId xmlns:a16="http://schemas.microsoft.com/office/drawing/2014/main" id="{0FE100DA-9124-C7BD-CF13-B361C1B848CA}"/>
              </a:ext>
            </a:extLst>
          </p:cNvPr>
          <p:cNvSpPr>
            <a:spLocks noGrp="1"/>
          </p:cNvSpPr>
          <p:nvPr>
            <p:ph type="body" sz="quarter" idx="11"/>
          </p:nvPr>
        </p:nvSpPr>
        <p:spPr>
          <a:xfrm>
            <a:off x="6391012" y="1449388"/>
            <a:ext cx="5162583" cy="5005402"/>
          </a:xfrm>
        </p:spPr>
        <p:txBody>
          <a:bodyPr/>
          <a:lstStyle/>
          <a:p>
            <a:pPr lvl="1"/>
            <a:r>
              <a:rPr lang="en-AU" sz="2000"/>
              <a:t>What students do:</a:t>
            </a:r>
          </a:p>
          <a:p>
            <a:pPr lvl="4"/>
            <a:r>
              <a:rPr lang="en-US" sz="1800"/>
              <a:t>[Enter your school’s expectations</a:t>
            </a:r>
            <a:br>
              <a:rPr lang="en-US" sz="1800"/>
            </a:br>
            <a:r>
              <a:rPr lang="en-US" sz="1800"/>
              <a:t>for students.]</a:t>
            </a:r>
          </a:p>
          <a:p>
            <a:pPr lvl="4"/>
            <a:r>
              <a:rPr lang="en-US" sz="1800"/>
              <a:t>[Enter your school’s expectations</a:t>
            </a:r>
            <a:br>
              <a:rPr lang="en-US" sz="1800"/>
            </a:br>
            <a:r>
              <a:rPr lang="en-US" sz="1800"/>
              <a:t>for students.]</a:t>
            </a:r>
          </a:p>
          <a:p>
            <a:pPr lvl="4"/>
            <a:r>
              <a:rPr lang="en-US" sz="1800"/>
              <a:t>[Enter your school’s expectations</a:t>
            </a:r>
            <a:br>
              <a:rPr lang="en-US" sz="1800"/>
            </a:br>
            <a:r>
              <a:rPr lang="en-US" sz="1800"/>
              <a:t>for students.]</a:t>
            </a:r>
          </a:p>
          <a:p>
            <a:pPr lvl="4"/>
            <a:r>
              <a:rPr lang="en-US" sz="1800"/>
              <a:t>[Enter your school’s expectations</a:t>
            </a:r>
            <a:br>
              <a:rPr lang="en-US" sz="1800"/>
            </a:br>
            <a:r>
              <a:rPr lang="en-US" sz="1800"/>
              <a:t>for students.]</a:t>
            </a:r>
          </a:p>
        </p:txBody>
      </p:sp>
    </p:spTree>
    <p:extLst>
      <p:ext uri="{BB962C8B-B14F-4D97-AF65-F5344CB8AC3E}">
        <p14:creationId xmlns:p14="http://schemas.microsoft.com/office/powerpoint/2010/main" val="336928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9140F-55B7-73B7-6461-FB0365EA6568}"/>
            </a:ext>
          </a:extLst>
        </p:cNvPr>
        <p:cNvGrpSpPr/>
        <p:nvPr/>
      </p:nvGrpSpPr>
      <p:grpSpPr>
        <a:xfrm>
          <a:off x="0" y="0"/>
          <a:ext cx="0" cy="0"/>
          <a:chOff x="0" y="0"/>
          <a:chExt cx="0" cy="0"/>
        </a:xfrm>
      </p:grpSpPr>
      <p:sp>
        <p:nvSpPr>
          <p:cNvPr id="24" name="Title 6">
            <a:extLst>
              <a:ext uri="{FF2B5EF4-FFF2-40B4-BE49-F238E27FC236}">
                <a16:creationId xmlns:a16="http://schemas.microsoft.com/office/drawing/2014/main" id="{090CB1EB-9BA3-391D-9C7A-A709E966C11A}"/>
              </a:ext>
            </a:extLst>
          </p:cNvPr>
          <p:cNvSpPr>
            <a:spLocks noGrp="1"/>
          </p:cNvSpPr>
          <p:nvPr>
            <p:ph type="title"/>
          </p:nvPr>
        </p:nvSpPr>
        <p:spPr>
          <a:xfrm>
            <a:off x="631595" y="403210"/>
            <a:ext cx="10922000" cy="760567"/>
          </a:xfrm>
        </p:spPr>
        <p:txBody>
          <a:bodyPr>
            <a:normAutofit/>
          </a:bodyPr>
          <a:lstStyle/>
          <a:p>
            <a:r>
              <a:rPr lang="en-US"/>
              <a:t>Our exit routine: Students leaving the classroom</a:t>
            </a:r>
            <a:endParaRPr lang="en-AU"/>
          </a:p>
        </p:txBody>
      </p:sp>
      <p:sp>
        <p:nvSpPr>
          <p:cNvPr id="5" name="Text Placeholder 4">
            <a:extLst>
              <a:ext uri="{FF2B5EF4-FFF2-40B4-BE49-F238E27FC236}">
                <a16:creationId xmlns:a16="http://schemas.microsoft.com/office/drawing/2014/main" id="{5CB1FE8A-09F3-D7CE-C7CA-D750EC3051F4}"/>
              </a:ext>
            </a:extLst>
          </p:cNvPr>
          <p:cNvSpPr>
            <a:spLocks noGrp="1"/>
          </p:cNvSpPr>
          <p:nvPr>
            <p:ph type="body" sz="quarter" idx="10"/>
          </p:nvPr>
        </p:nvSpPr>
        <p:spPr/>
        <p:txBody>
          <a:bodyPr/>
          <a:lstStyle/>
          <a:p>
            <a:pPr lvl="1"/>
            <a:r>
              <a:rPr lang="en-AU" sz="2000"/>
              <a:t>What teachers do:</a:t>
            </a:r>
          </a:p>
          <a:p>
            <a:pPr lvl="4">
              <a:buFont typeface="+mj-lt"/>
              <a:buAutoNum type="arabicPeriod" startAt="5"/>
            </a:pPr>
            <a:r>
              <a:rPr lang="en-US" sz="1800"/>
              <a:t>Position yourself to see all students</a:t>
            </a:r>
            <a:br>
              <a:rPr lang="en-US" sz="1800"/>
            </a:br>
            <a:r>
              <a:rPr lang="en-US" sz="1800"/>
              <a:t>as they leave the classroom. </a:t>
            </a:r>
          </a:p>
          <a:p>
            <a:pPr lvl="4">
              <a:buAutoNum type="arabicPeriod" startAt="5"/>
            </a:pPr>
            <a:r>
              <a:rPr lang="en-US" sz="1800"/>
              <a:t>Gain all students’ attention. </a:t>
            </a:r>
          </a:p>
          <a:p>
            <a:pPr lvl="4">
              <a:buAutoNum type="arabicPeriod" startAt="5"/>
            </a:pPr>
            <a:r>
              <a:rPr lang="en-US" sz="1800"/>
              <a:t>Remind all students of the expectations for leaving the classroom. </a:t>
            </a:r>
          </a:p>
          <a:p>
            <a:pPr lvl="4">
              <a:buAutoNum type="arabicPeriod" startAt="5"/>
            </a:pPr>
            <a:r>
              <a:rPr lang="en-US" sz="1800"/>
              <a:t>Dismiss students and monitor, provide support and reinforce the  </a:t>
            </a:r>
            <a:r>
              <a:rPr lang="en-US" sz="1800" err="1"/>
              <a:t>behaviour</a:t>
            </a:r>
            <a:r>
              <a:rPr lang="en-US" sz="1800"/>
              <a:t> expectations as they leave, including outside the classroom.</a:t>
            </a:r>
          </a:p>
        </p:txBody>
      </p:sp>
      <p:sp>
        <p:nvSpPr>
          <p:cNvPr id="6" name="Text Placeholder 5">
            <a:extLst>
              <a:ext uri="{FF2B5EF4-FFF2-40B4-BE49-F238E27FC236}">
                <a16:creationId xmlns:a16="http://schemas.microsoft.com/office/drawing/2014/main" id="{2BF3D955-F4A7-B31D-B474-25320246FBB2}"/>
              </a:ext>
            </a:extLst>
          </p:cNvPr>
          <p:cNvSpPr>
            <a:spLocks noGrp="1"/>
          </p:cNvSpPr>
          <p:nvPr>
            <p:ph type="body" sz="quarter" idx="11"/>
          </p:nvPr>
        </p:nvSpPr>
        <p:spPr/>
        <p:txBody>
          <a:bodyPr/>
          <a:lstStyle/>
          <a:p>
            <a:pPr lvl="1"/>
            <a:r>
              <a:rPr lang="en-AU" sz="2000"/>
              <a:t>What students do:</a:t>
            </a:r>
          </a:p>
          <a:p>
            <a:pPr lvl="4">
              <a:buFont typeface="+mj-lt"/>
              <a:buAutoNum type="arabicPeriod" startAt="5"/>
            </a:pPr>
            <a:r>
              <a:rPr lang="en-US" sz="1800"/>
              <a:t>[Enter your school’s expectations</a:t>
            </a:r>
            <a:br>
              <a:rPr lang="en-US" sz="1800"/>
            </a:br>
            <a:r>
              <a:rPr lang="en-US" sz="1800"/>
              <a:t>for students.]</a:t>
            </a:r>
          </a:p>
          <a:p>
            <a:pPr lvl="4">
              <a:buAutoNum type="arabicPeriod" startAt="5"/>
            </a:pPr>
            <a:r>
              <a:rPr lang="en-US" sz="1800"/>
              <a:t>[Enter your school’s expectations</a:t>
            </a:r>
            <a:br>
              <a:rPr lang="en-US" sz="1800"/>
            </a:br>
            <a:r>
              <a:rPr lang="en-US" sz="1800"/>
              <a:t>for students.]</a:t>
            </a:r>
          </a:p>
          <a:p>
            <a:pPr lvl="4">
              <a:buAutoNum type="arabicPeriod" startAt="5"/>
            </a:pPr>
            <a:r>
              <a:rPr lang="en-US" sz="1800"/>
              <a:t>[Enter your school’s expectations</a:t>
            </a:r>
            <a:br>
              <a:rPr lang="en-US" sz="1800"/>
            </a:br>
            <a:r>
              <a:rPr lang="en-US" sz="1800"/>
              <a:t>for students.]</a:t>
            </a:r>
          </a:p>
          <a:p>
            <a:pPr lvl="4">
              <a:buAutoNum type="arabicPeriod" startAt="5"/>
            </a:pPr>
            <a:r>
              <a:rPr lang="en-US" sz="1800"/>
              <a:t>[Enter your school’s expectations</a:t>
            </a:r>
            <a:br>
              <a:rPr lang="en-US" sz="1800"/>
            </a:br>
            <a:r>
              <a:rPr lang="en-US" sz="1800"/>
              <a:t>for students.]</a:t>
            </a:r>
          </a:p>
        </p:txBody>
      </p:sp>
    </p:spTree>
    <p:extLst>
      <p:ext uri="{BB962C8B-B14F-4D97-AF65-F5344CB8AC3E}">
        <p14:creationId xmlns:p14="http://schemas.microsoft.com/office/powerpoint/2010/main" val="28450283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A88129A-0FB2-13E4-8718-4F801D0A5236}"/>
              </a:ext>
            </a:extLst>
          </p:cNvPr>
          <p:cNvSpPr>
            <a:spLocks noGrp="1"/>
          </p:cNvSpPr>
          <p:nvPr>
            <p:ph type="body" sz="quarter" idx="10"/>
          </p:nvPr>
        </p:nvSpPr>
        <p:spPr>
          <a:xfrm>
            <a:off x="631825" y="6431964"/>
            <a:ext cx="10922000" cy="330603"/>
          </a:xfrm>
        </p:spPr>
        <p:txBody>
          <a:bodyPr/>
          <a:lstStyle/>
          <a:p>
            <a:r>
              <a:rPr lang="en-US" u="sng">
                <a:hlinkClick r:id="rId4">
                  <a:extLst>
                    <a:ext uri="{A12FA001-AC4F-418D-AE19-62706E023703}">
                      <ahyp:hlinkClr xmlns:ahyp="http://schemas.microsoft.com/office/drawing/2018/hyperlinkcolor" val="tx"/>
                    </a:ext>
                  </a:extLst>
                </a:hlinkClick>
              </a:rPr>
              <a:t>AERO video example of practice: Exiting the classroom</a:t>
            </a:r>
            <a:endParaRPr lang="en-US" u="sng"/>
          </a:p>
        </p:txBody>
      </p:sp>
      <p:pic>
        <p:nvPicPr>
          <p:cNvPr id="7" name="Online Media 6" title="Exiting the classroom: Classroom management practice">
            <a:hlinkClick r:id="" action="ppaction://media"/>
            <a:extLst>
              <a:ext uri="{FF2B5EF4-FFF2-40B4-BE49-F238E27FC236}">
                <a16:creationId xmlns:a16="http://schemas.microsoft.com/office/drawing/2014/main" id="{C806162A-C6A0-C2F0-6DFD-2B4E2513C092}"/>
              </a:ext>
            </a:extLst>
          </p:cNvPr>
          <p:cNvPicPr>
            <a:picLocks noGrp="1" noRot="1" noChangeAspect="1"/>
          </p:cNvPicPr>
          <p:nvPr>
            <p:ph type="media" sz="quarter" idx="11"/>
            <a:videoFile r:link="rId1"/>
          </p:nvPr>
        </p:nvPicPr>
        <p:blipFill>
          <a:blip r:embed="rId5"/>
          <a:srcRect t="398"/>
          <a:stretch>
            <a:fillRect/>
          </a:stretch>
        </p:blipFill>
        <p:spPr>
          <a:xfrm>
            <a:off x="454025" y="25400"/>
            <a:ext cx="11277600" cy="6346825"/>
          </a:xfrm>
          <a:prstGeom prst="rect">
            <a:avLst/>
          </a:prstGeom>
        </p:spPr>
      </p:pic>
    </p:spTree>
    <p:extLst>
      <p:ext uri="{BB962C8B-B14F-4D97-AF65-F5344CB8AC3E}">
        <p14:creationId xmlns:p14="http://schemas.microsoft.com/office/powerpoint/2010/main" val="204807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1FAF863-FA8A-C5DF-FDED-ADCFECD539A3}"/>
              </a:ext>
            </a:extLst>
          </p:cNvPr>
          <p:cNvSpPr>
            <a:spLocks noGrp="1"/>
          </p:cNvSpPr>
          <p:nvPr>
            <p:ph type="title"/>
          </p:nvPr>
        </p:nvSpPr>
        <p:spPr>
          <a:xfrm>
            <a:off x="6706930" y="351477"/>
            <a:ext cx="5284736" cy="760567"/>
          </a:xfrm>
        </p:spPr>
        <p:txBody>
          <a:bodyPr/>
          <a:lstStyle/>
          <a:p>
            <a:r>
              <a:rPr lang="en-AU"/>
              <a:t>Reflection</a:t>
            </a:r>
          </a:p>
        </p:txBody>
      </p:sp>
      <p:sp>
        <p:nvSpPr>
          <p:cNvPr id="3" name="Text Placeholder 2">
            <a:extLst>
              <a:ext uri="{FF2B5EF4-FFF2-40B4-BE49-F238E27FC236}">
                <a16:creationId xmlns:a16="http://schemas.microsoft.com/office/drawing/2014/main" id="{B798A193-135B-06C3-7D54-899F7E55C298}"/>
              </a:ext>
            </a:extLst>
          </p:cNvPr>
          <p:cNvSpPr>
            <a:spLocks noGrp="1"/>
          </p:cNvSpPr>
          <p:nvPr>
            <p:ph type="body" sz="quarter" idx="11"/>
          </p:nvPr>
        </p:nvSpPr>
        <p:spPr>
          <a:xfrm>
            <a:off x="476514" y="403210"/>
            <a:ext cx="5008557" cy="6051580"/>
          </a:xfrm>
        </p:spPr>
        <p:txBody>
          <a:bodyPr tIns="180000"/>
          <a:lstStyle/>
          <a:p>
            <a:pPr lvl="1">
              <a:lnSpc>
                <a:spcPct val="100000"/>
              </a:lnSpc>
              <a:spcAft>
                <a:spcPts val="600"/>
              </a:spcAft>
            </a:pPr>
            <a:r>
              <a:rPr lang="en-US" sz="1600"/>
              <a:t>An effective exit routine requires the following steps:</a:t>
            </a:r>
          </a:p>
          <a:p>
            <a:pPr>
              <a:spcBef>
                <a:spcPts val="600"/>
              </a:spcBef>
              <a:spcAft>
                <a:spcPts val="600"/>
              </a:spcAft>
            </a:pPr>
            <a:r>
              <a:rPr lang="en-US" sz="1400" b="1"/>
              <a:t>End the lesson: </a:t>
            </a:r>
          </a:p>
          <a:p>
            <a:pPr lvl="4">
              <a:spcBef>
                <a:spcPts val="0"/>
              </a:spcBef>
              <a:spcAft>
                <a:spcPts val="600"/>
              </a:spcAft>
            </a:pPr>
            <a:r>
              <a:rPr lang="en-US" sz="1400"/>
              <a:t>Wrap up the final learning task. </a:t>
            </a:r>
          </a:p>
          <a:p>
            <a:pPr lvl="4">
              <a:spcBef>
                <a:spcPts val="0"/>
              </a:spcBef>
              <a:spcAft>
                <a:spcPts val="600"/>
              </a:spcAft>
            </a:pPr>
            <a:r>
              <a:rPr lang="en-US" sz="1400"/>
              <a:t>Gain all students’ attention. </a:t>
            </a:r>
          </a:p>
          <a:p>
            <a:pPr lvl="4">
              <a:spcBef>
                <a:spcPts val="0"/>
              </a:spcBef>
              <a:spcAft>
                <a:spcPts val="600"/>
              </a:spcAft>
            </a:pPr>
            <a:r>
              <a:rPr lang="en-US" sz="1400"/>
              <a:t>Remind all students of the expectations for preparing to leave the classroom.</a:t>
            </a:r>
          </a:p>
          <a:p>
            <a:pPr lvl="4">
              <a:spcBef>
                <a:spcPts val="0"/>
              </a:spcBef>
              <a:spcAft>
                <a:spcPts val="600"/>
              </a:spcAft>
            </a:pPr>
            <a:r>
              <a:rPr lang="en-US" sz="1400"/>
              <a:t>Monitor, provide support and reinforce the </a:t>
            </a:r>
            <a:r>
              <a:rPr lang="en-US" sz="1400" err="1"/>
              <a:t>behaviour</a:t>
            </a:r>
            <a:r>
              <a:rPr lang="en-US" sz="1400"/>
              <a:t> expectations while students prepare to leave the classroom.</a:t>
            </a:r>
          </a:p>
          <a:p>
            <a:pPr>
              <a:spcBef>
                <a:spcPts val="0"/>
              </a:spcBef>
              <a:spcAft>
                <a:spcPts val="600"/>
              </a:spcAft>
            </a:pPr>
            <a:r>
              <a:rPr lang="en-US" sz="1400" b="1"/>
              <a:t>Have students leave the classroom:</a:t>
            </a:r>
          </a:p>
          <a:p>
            <a:pPr lvl="4">
              <a:spcBef>
                <a:spcPts val="0"/>
              </a:spcBef>
              <a:spcAft>
                <a:spcPts val="600"/>
              </a:spcAft>
              <a:buFont typeface="+mj-lt"/>
              <a:buAutoNum type="arabicPeriod" startAt="5"/>
            </a:pPr>
            <a:r>
              <a:rPr lang="en-US" sz="1400"/>
              <a:t>Position yourself to see all students as they leave the classroom. </a:t>
            </a:r>
          </a:p>
          <a:p>
            <a:pPr lvl="4">
              <a:spcBef>
                <a:spcPts val="0"/>
              </a:spcBef>
              <a:spcAft>
                <a:spcPts val="600"/>
              </a:spcAft>
              <a:buAutoNum type="arabicPeriod" startAt="5"/>
            </a:pPr>
            <a:r>
              <a:rPr lang="en-US" sz="1400"/>
              <a:t>Gain all students’ attention. </a:t>
            </a:r>
          </a:p>
          <a:p>
            <a:pPr lvl="4">
              <a:spcBef>
                <a:spcPts val="0"/>
              </a:spcBef>
              <a:spcAft>
                <a:spcPts val="600"/>
              </a:spcAft>
              <a:buAutoNum type="arabicPeriod" startAt="5"/>
            </a:pPr>
            <a:r>
              <a:rPr lang="en-US" sz="1400"/>
              <a:t>Remind all students of the expectations for leaving the classroom. </a:t>
            </a:r>
          </a:p>
          <a:p>
            <a:pPr lvl="4">
              <a:spcBef>
                <a:spcPts val="0"/>
              </a:spcBef>
              <a:spcAft>
                <a:spcPts val="600"/>
              </a:spcAft>
              <a:buAutoNum type="arabicPeriod" startAt="5"/>
            </a:pPr>
            <a:r>
              <a:rPr lang="en-US" sz="1400"/>
              <a:t>Dismiss students and monitor, provide support and reinforce the  </a:t>
            </a:r>
            <a:r>
              <a:rPr lang="en-US" sz="1400" err="1"/>
              <a:t>behaviour</a:t>
            </a:r>
            <a:r>
              <a:rPr lang="en-US" sz="1400"/>
              <a:t> expectations as they leave, including outside the classroom.</a:t>
            </a:r>
          </a:p>
        </p:txBody>
      </p:sp>
      <p:sp>
        <p:nvSpPr>
          <p:cNvPr id="2" name="Text Placeholder 1">
            <a:extLst>
              <a:ext uri="{FF2B5EF4-FFF2-40B4-BE49-F238E27FC236}">
                <a16:creationId xmlns:a16="http://schemas.microsoft.com/office/drawing/2014/main" id="{1D023984-7C4F-0664-A9A0-87CE797AEB65}"/>
              </a:ext>
            </a:extLst>
          </p:cNvPr>
          <p:cNvSpPr>
            <a:spLocks noGrp="1"/>
          </p:cNvSpPr>
          <p:nvPr>
            <p:ph type="body" sz="quarter" idx="10"/>
          </p:nvPr>
        </p:nvSpPr>
        <p:spPr>
          <a:xfrm>
            <a:off x="6397194" y="1148278"/>
            <a:ext cx="5594471" cy="4977961"/>
          </a:xfrm>
        </p:spPr>
        <p:txBody>
          <a:bodyPr vert="horz" lIns="91440" tIns="45720" rIns="91440" bIns="45720" rtlCol="0" anchor="t">
            <a:noAutofit/>
          </a:bodyPr>
          <a:lstStyle/>
          <a:p>
            <a:pPr marL="287655" lvl="2" indent="-287655"/>
            <a:r>
              <a:rPr lang="en-US">
                <a:latin typeface="Montserrat"/>
              </a:rPr>
              <a:t>Which</a:t>
            </a:r>
            <a:r>
              <a:rPr lang="en-US">
                <a:solidFill>
                  <a:srgbClr val="FFFFFF"/>
                </a:solidFill>
                <a:latin typeface="Montserrat"/>
              </a:rPr>
              <a:t> of these elements are you demonstrating when you exit the classroom?</a:t>
            </a:r>
          </a:p>
          <a:p>
            <a:pPr marL="287655" lvl="2" indent="-287655"/>
            <a:endParaRPr lang="en-US">
              <a:solidFill>
                <a:srgbClr val="FFFFFF"/>
              </a:solidFill>
            </a:endParaRPr>
          </a:p>
          <a:p>
            <a:pPr marL="287655" lvl="2" indent="-287655"/>
            <a:r>
              <a:rPr lang="en-US">
                <a:solidFill>
                  <a:srgbClr val="FFFFFF"/>
                </a:solidFill>
                <a:latin typeface="Montserrat"/>
              </a:rPr>
              <a:t>Are there any elements you’d particularly like to develop?</a:t>
            </a:r>
          </a:p>
        </p:txBody>
      </p:sp>
    </p:spTree>
    <p:extLst>
      <p:ext uri="{BB962C8B-B14F-4D97-AF65-F5344CB8AC3E}">
        <p14:creationId xmlns:p14="http://schemas.microsoft.com/office/powerpoint/2010/main" val="1055400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90FBA-B11F-1913-2A7A-97D1E5307B70}"/>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EEBDA016-5BB6-B326-9ED3-598A7FC1AE17}"/>
              </a:ext>
            </a:extLst>
          </p:cNvPr>
          <p:cNvSpPr>
            <a:spLocks noGrp="1"/>
          </p:cNvSpPr>
          <p:nvPr>
            <p:ph type="title"/>
          </p:nvPr>
        </p:nvSpPr>
        <p:spPr>
          <a:xfrm>
            <a:off x="631595" y="403210"/>
            <a:ext cx="10922000" cy="760567"/>
          </a:xfrm>
        </p:spPr>
        <p:txBody>
          <a:bodyPr>
            <a:normAutofit/>
          </a:bodyPr>
          <a:lstStyle/>
          <a:p>
            <a:r>
              <a:rPr lang="en-AU"/>
              <a:t>Planning an exit routine</a:t>
            </a:r>
          </a:p>
        </p:txBody>
      </p:sp>
      <p:sp>
        <p:nvSpPr>
          <p:cNvPr id="7" name="Text Placeholder 6">
            <a:extLst>
              <a:ext uri="{FF2B5EF4-FFF2-40B4-BE49-F238E27FC236}">
                <a16:creationId xmlns:a16="http://schemas.microsoft.com/office/drawing/2014/main" id="{7BE888D6-148C-7423-169F-3DA27D1DEFFD}"/>
              </a:ext>
            </a:extLst>
          </p:cNvPr>
          <p:cNvSpPr>
            <a:spLocks noGrp="1"/>
          </p:cNvSpPr>
          <p:nvPr>
            <p:ph type="body" sz="quarter" idx="10"/>
          </p:nvPr>
        </p:nvSpPr>
        <p:spPr>
          <a:xfrm>
            <a:off x="631825" y="1449388"/>
            <a:ext cx="11061412" cy="5003165"/>
          </a:xfrm>
        </p:spPr>
        <p:txBody>
          <a:bodyPr/>
          <a:lstStyle/>
          <a:p>
            <a:pPr fontAlgn="t"/>
            <a:r>
              <a:rPr lang="en-AU"/>
              <a:t>Think about how you end a lesson.</a:t>
            </a:r>
          </a:p>
          <a:p>
            <a:pPr fontAlgn="t"/>
            <a:r>
              <a:rPr lang="en-AU"/>
              <a:t>Plan your routine, then </a:t>
            </a:r>
            <a:r>
              <a:rPr lang="en-AU" b="1"/>
              <a:t>rehearse what you would do and say</a:t>
            </a:r>
            <a:r>
              <a:rPr lang="en-AU"/>
              <a:t> with your partner.</a:t>
            </a:r>
          </a:p>
          <a:p>
            <a:r>
              <a:rPr lang="en-US" sz="2000" b="1">
                <a:solidFill>
                  <a:schemeClr val="accent1"/>
                </a:solidFill>
              </a:rPr>
              <a:t>An effective exit routine requires the following steps:</a:t>
            </a:r>
          </a:p>
          <a:p>
            <a:r>
              <a:rPr lang="en-US" b="1"/>
              <a:t>End the lesson: </a:t>
            </a:r>
          </a:p>
          <a:p>
            <a:pPr lvl="4">
              <a:spcAft>
                <a:spcPts val="600"/>
              </a:spcAft>
            </a:pPr>
            <a:r>
              <a:rPr lang="en-US"/>
              <a:t>Wrap up the final learning task. </a:t>
            </a:r>
          </a:p>
          <a:p>
            <a:pPr lvl="4">
              <a:spcAft>
                <a:spcPts val="600"/>
              </a:spcAft>
            </a:pPr>
            <a:r>
              <a:rPr lang="en-US"/>
              <a:t>Gain all students’ attention. </a:t>
            </a:r>
          </a:p>
          <a:p>
            <a:pPr lvl="4">
              <a:spcAft>
                <a:spcPts val="600"/>
              </a:spcAft>
            </a:pPr>
            <a:r>
              <a:rPr lang="en-US"/>
              <a:t>Remind all students of the expectations for preparing to leave the classroom.</a:t>
            </a:r>
          </a:p>
          <a:p>
            <a:pPr lvl="4">
              <a:spcAft>
                <a:spcPts val="600"/>
              </a:spcAft>
            </a:pPr>
            <a:r>
              <a:rPr lang="en-US"/>
              <a:t>Monitor, provide support and reinforce the </a:t>
            </a:r>
            <a:r>
              <a:rPr lang="en-US" err="1"/>
              <a:t>behaviour</a:t>
            </a:r>
            <a:r>
              <a:rPr lang="en-US"/>
              <a:t> expectations while students prepare to leave the classroom.</a:t>
            </a:r>
          </a:p>
        </p:txBody>
      </p:sp>
    </p:spTree>
    <p:extLst>
      <p:ext uri="{BB962C8B-B14F-4D97-AF65-F5344CB8AC3E}">
        <p14:creationId xmlns:p14="http://schemas.microsoft.com/office/powerpoint/2010/main" val="4217751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82E1-528F-DB23-74C7-4F7E9EBE195B}"/>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9389D66-C3A1-2C97-58C1-A977F1346DF8}"/>
              </a:ext>
            </a:extLst>
          </p:cNvPr>
          <p:cNvSpPr>
            <a:spLocks noGrp="1"/>
          </p:cNvSpPr>
          <p:nvPr>
            <p:ph type="title"/>
          </p:nvPr>
        </p:nvSpPr>
        <p:spPr/>
        <p:txBody>
          <a:bodyPr>
            <a:normAutofit/>
          </a:bodyPr>
          <a:lstStyle/>
          <a:p>
            <a:r>
              <a:rPr lang="en-AU"/>
              <a:t>Planning an exit routine</a:t>
            </a:r>
          </a:p>
        </p:txBody>
      </p:sp>
      <p:sp>
        <p:nvSpPr>
          <p:cNvPr id="2" name="Text Placeholder 1">
            <a:extLst>
              <a:ext uri="{FF2B5EF4-FFF2-40B4-BE49-F238E27FC236}">
                <a16:creationId xmlns:a16="http://schemas.microsoft.com/office/drawing/2014/main" id="{7E2DEF98-76AB-CCE4-06CC-F87EA377A8C3}"/>
              </a:ext>
            </a:extLst>
          </p:cNvPr>
          <p:cNvSpPr>
            <a:spLocks noGrp="1"/>
          </p:cNvSpPr>
          <p:nvPr>
            <p:ph type="body" sz="quarter" idx="10"/>
          </p:nvPr>
        </p:nvSpPr>
        <p:spPr>
          <a:xfrm>
            <a:off x="631825" y="1449388"/>
            <a:ext cx="11033702" cy="5003165"/>
          </a:xfrm>
        </p:spPr>
        <p:txBody>
          <a:bodyPr/>
          <a:lstStyle/>
          <a:p>
            <a:pPr fontAlgn="t"/>
            <a:r>
              <a:rPr lang="en-AU"/>
              <a:t>Think about how you have students leave the classroom.</a:t>
            </a:r>
          </a:p>
          <a:p>
            <a:pPr fontAlgn="t"/>
            <a:r>
              <a:rPr lang="en-AU"/>
              <a:t>Plan your routine, then </a:t>
            </a:r>
            <a:r>
              <a:rPr lang="en-AU" b="1"/>
              <a:t>rehearse what you would do and say</a:t>
            </a:r>
            <a:r>
              <a:rPr lang="en-AU"/>
              <a:t> with your partner.</a:t>
            </a:r>
          </a:p>
          <a:p>
            <a:pPr lvl="1"/>
            <a:r>
              <a:rPr lang="en-US" sz="2000"/>
              <a:t>An effective exit routine requires the following steps:</a:t>
            </a:r>
          </a:p>
          <a:p>
            <a:r>
              <a:rPr lang="en-US" b="1"/>
              <a:t>Have students leave the classroom:</a:t>
            </a:r>
          </a:p>
          <a:p>
            <a:pPr lvl="4">
              <a:spcAft>
                <a:spcPts val="600"/>
              </a:spcAft>
              <a:buFont typeface="+mj-lt"/>
              <a:buAutoNum type="arabicPeriod" startAt="5"/>
            </a:pPr>
            <a:r>
              <a:rPr lang="en-US"/>
              <a:t>Position yourself to see all students as they leave the classroom. </a:t>
            </a:r>
          </a:p>
          <a:p>
            <a:pPr lvl="4">
              <a:spcAft>
                <a:spcPts val="600"/>
              </a:spcAft>
              <a:buAutoNum type="arabicPeriod" startAt="5"/>
            </a:pPr>
            <a:r>
              <a:rPr lang="en-US"/>
              <a:t>Gain all students’ attention. </a:t>
            </a:r>
          </a:p>
          <a:p>
            <a:pPr lvl="4">
              <a:spcAft>
                <a:spcPts val="600"/>
              </a:spcAft>
              <a:buAutoNum type="arabicPeriod" startAt="5"/>
            </a:pPr>
            <a:r>
              <a:rPr lang="en-US"/>
              <a:t>Remind all students of the expectations for leaving the classroom. </a:t>
            </a:r>
          </a:p>
          <a:p>
            <a:pPr lvl="4">
              <a:spcAft>
                <a:spcPts val="600"/>
              </a:spcAft>
              <a:buAutoNum type="arabicPeriod" startAt="5"/>
            </a:pPr>
            <a:r>
              <a:rPr lang="en-US"/>
              <a:t>Dismiss students and monitor, provide support and reinforce </a:t>
            </a:r>
            <a:r>
              <a:rPr lang="en-US" err="1"/>
              <a:t>behaviour</a:t>
            </a:r>
            <a:r>
              <a:rPr lang="en-US"/>
              <a:t> expectations as they leave, including outside the classroom.</a:t>
            </a:r>
          </a:p>
        </p:txBody>
      </p:sp>
    </p:spTree>
    <p:extLst>
      <p:ext uri="{BB962C8B-B14F-4D97-AF65-F5344CB8AC3E}">
        <p14:creationId xmlns:p14="http://schemas.microsoft.com/office/powerpoint/2010/main" val="710379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A6A66-1C0E-D56A-CE7B-30876C776BD8}"/>
              </a:ext>
            </a:extLst>
          </p:cNvPr>
          <p:cNvSpPr>
            <a:spLocks noGrp="1"/>
          </p:cNvSpPr>
          <p:nvPr>
            <p:ph type="title"/>
          </p:nvPr>
        </p:nvSpPr>
        <p:spPr/>
        <p:txBody>
          <a:bodyPr/>
          <a:lstStyle/>
          <a:p>
            <a:r>
              <a:rPr lang="en-AU"/>
              <a:t>Reflection</a:t>
            </a:r>
          </a:p>
        </p:txBody>
      </p:sp>
      <p:sp>
        <p:nvSpPr>
          <p:cNvPr id="2" name="Text Placeholder 1">
            <a:extLst>
              <a:ext uri="{FF2B5EF4-FFF2-40B4-BE49-F238E27FC236}">
                <a16:creationId xmlns:a16="http://schemas.microsoft.com/office/drawing/2014/main" id="{065E7423-DBC1-E0C1-8D53-AD57954C11A0}"/>
              </a:ext>
            </a:extLst>
          </p:cNvPr>
          <p:cNvSpPr>
            <a:spLocks noGrp="1"/>
          </p:cNvSpPr>
          <p:nvPr>
            <p:ph type="body" sz="quarter" idx="10"/>
          </p:nvPr>
        </p:nvSpPr>
        <p:spPr/>
        <p:txBody>
          <a:bodyPr/>
          <a:lstStyle/>
          <a:p>
            <a:pPr lvl="2"/>
            <a:r>
              <a:rPr lang="en-US"/>
              <a:t>What have you learned about an effective exit routine</a:t>
            </a:r>
            <a:br>
              <a:rPr lang="en-US"/>
            </a:br>
            <a:r>
              <a:rPr lang="en-US"/>
              <a:t>that you will make sure to include in your own practice?</a:t>
            </a:r>
          </a:p>
          <a:p>
            <a:pPr marL="0" lvl="2" indent="0">
              <a:buNone/>
            </a:pPr>
            <a:endParaRPr lang="en-US"/>
          </a:p>
          <a:p>
            <a:pPr lvl="2"/>
            <a:r>
              <a:rPr lang="en-US"/>
              <a:t>What support would be helpful as you strengthen your use of exiting the classroom routines?</a:t>
            </a:r>
          </a:p>
        </p:txBody>
      </p:sp>
    </p:spTree>
    <p:extLst>
      <p:ext uri="{BB962C8B-B14F-4D97-AF65-F5344CB8AC3E}">
        <p14:creationId xmlns:p14="http://schemas.microsoft.com/office/powerpoint/2010/main" val="3460369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1B940391-B7B5-04FE-77AD-BABFF35D39B5}"/>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exiting-the-classroom" id="{49CFE5AD-F21C-4CA6-B284-FFB6B5D66824}" vid="{3BC28538-091F-412B-A99B-0DC7CC2D811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21EA567-6587-4E39-A8FC-1DA4E0C620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78050C1-55E8-4657-9E6C-2B45DF49CF29}">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2753</Words>
  <Application>Microsoft Office PowerPoint</Application>
  <PresentationFormat>Widescreen</PresentationFormat>
  <Paragraphs>253</Paragraphs>
  <Slides>16</Slides>
  <Notes>16</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Calibri</vt:lpstr>
      <vt:lpstr>Montserrat</vt:lpstr>
      <vt:lpstr>Montserrat Medium</vt:lpstr>
      <vt:lpstr>Arial</vt:lpstr>
      <vt:lpstr>Aptos</vt:lpstr>
      <vt:lpstr>Segoe UI</vt:lpstr>
      <vt:lpstr>EC_Practical Refinement</vt:lpstr>
      <vt:lpstr>Before using this slide deck, please read AERO's practice resource, A Whole-School Approach to Classroom Management: Facilitation Guide, and follow the instructions for preparing this slide deck.</vt:lpstr>
      <vt:lpstr>Exiting the classroom:  Developing practice</vt:lpstr>
      <vt:lpstr>Acknowledgement of Country</vt:lpstr>
      <vt:lpstr>Purpose of this session</vt:lpstr>
      <vt:lpstr>Australian Professional Standards for Teachers</vt:lpstr>
      <vt:lpstr>PowerPoint Presentation</vt:lpstr>
      <vt:lpstr>Developing practices and skills</vt:lpstr>
      <vt:lpstr>An exit routine</vt:lpstr>
      <vt:lpstr>Our exit routine: Ending the lesson</vt:lpstr>
      <vt:lpstr>Our exit routine: Students leaving the classroom</vt:lpstr>
      <vt:lpstr>PowerPoint Presentation</vt:lpstr>
      <vt:lpstr>Reflection</vt:lpstr>
      <vt:lpstr>Planning an exit routine</vt:lpstr>
      <vt:lpstr>Planning an exit routine</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2026-10-30T05:10:19Z</dcterms:created>
  <dcterms:modified xsi:type="dcterms:W3CDTF">2026-10-30T05:10:55Z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