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4155" r:id="rId3"/>
  </p:sldMasterIdLst>
  <p:notesMasterIdLst>
    <p:notesMasterId r:id="rId19"/>
  </p:notesMasterIdLst>
  <p:handoutMasterIdLst>
    <p:handoutMasterId r:id="rId20"/>
  </p:handoutMasterIdLst>
  <p:sldIdLst>
    <p:sldId id="4650" r:id="rId4"/>
    <p:sldId id="4651" r:id="rId5"/>
    <p:sldId id="4652" r:id="rId6"/>
    <p:sldId id="3685" r:id="rId7"/>
    <p:sldId id="4597" r:id="rId8"/>
    <p:sldId id="3686" r:id="rId9"/>
    <p:sldId id="4637" r:id="rId10"/>
    <p:sldId id="3728" r:id="rId11"/>
    <p:sldId id="3547" r:id="rId12"/>
    <p:sldId id="3692" r:id="rId13"/>
    <p:sldId id="3693" r:id="rId14"/>
    <p:sldId id="3698" r:id="rId15"/>
    <p:sldId id="4649" r:id="rId16"/>
    <p:sldId id="4641" r:id="rId17"/>
    <p:sldId id="4647" r:id="rId18"/>
  </p:sldIdLst>
  <p:sldSz cx="12192000" cy="6858000"/>
  <p:notesSz cx="7315200" cy="9601200"/>
  <p:embeddedFontLst>
    <p:embeddedFont>
      <p:font typeface="Montserrat" panose="00000500000000000000" pitchFamily="2" charset="0"/>
      <p:regular r:id="rId21"/>
      <p:bold r:id="rId22"/>
      <p:italic r:id="rId23"/>
      <p:boldItalic r:id="rId24"/>
    </p:embeddedFont>
    <p:embeddedFont>
      <p:font typeface="Montserrat Medium" panose="00000600000000000000" pitchFamily="2" charset="0"/>
      <p:regular r:id="rId25"/>
      <p:italic r:id="rId26"/>
    </p:embeddedFont>
    <p:embeddedFont>
      <p:font typeface="PT Sans" panose="020B0503020203020204" pitchFamily="34" charset="0"/>
      <p:regular r:id="rId27"/>
      <p:bold r:id="rId28"/>
      <p:italic r:id="rId29"/>
      <p:boldItalic r:id="rId30"/>
    </p:embeddedFont>
    <p:embeddedFont>
      <p:font typeface="Segoe UI" panose="020B0502040204020203" pitchFamily="34" charset="0"/>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4650"/>
            <p14:sldId id="4651"/>
            <p14:sldId id="4652"/>
            <p14:sldId id="3685"/>
            <p14:sldId id="4597"/>
            <p14:sldId id="3686"/>
            <p14:sldId id="4637"/>
            <p14:sldId id="3728"/>
            <p14:sldId id="3547"/>
            <p14:sldId id="3692"/>
            <p14:sldId id="3693"/>
            <p14:sldId id="3698"/>
            <p14:sldId id="4649"/>
            <p14:sldId id="4641"/>
            <p14:sldId id="4647"/>
          </p14:sldIdLst>
        </p14:section>
      </p14:section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0101"/>
    <a:srgbClr val="DDF1F0"/>
    <a:srgbClr val="F0F2F5"/>
    <a:srgbClr val="F2EAE0"/>
    <a:srgbClr val="006E7F"/>
    <a:srgbClr val="00838E"/>
    <a:srgbClr val="0B1412"/>
    <a:srgbClr val="021113"/>
    <a:srgbClr val="FEFEFE"/>
    <a:srgbClr val="F8FA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062F12-5E23-4BEE-9417-B88558733580}" v="3" dt="2026-10-30T05:08:18.3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68" y="1316"/>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6.fntdata"/><Relationship Id="rId39" Type="http://schemas.openxmlformats.org/officeDocument/2006/relationships/tableStyles" Target="tableStyles.xml"/><Relationship Id="rId21" Type="http://schemas.openxmlformats.org/officeDocument/2006/relationships/font" Target="fonts/font1.fntdata"/><Relationship Id="rId34" Type="http://schemas.openxmlformats.org/officeDocument/2006/relationships/font" Target="fonts/font14.fntdata"/><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handoutMaster" Target="handoutMasters/handoutMaster1.xml"/><Relationship Id="rId29" Type="http://schemas.openxmlformats.org/officeDocument/2006/relationships/font" Target="fonts/font9.fntdata"/><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commentAuthors" Target="commentAuthors.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t>10/30/2026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t>‹#›</a:t>
            </a:fld>
            <a:endParaRPr lang="en-US"/>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666750"/>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4114800"/>
            <a:ext cx="5852160" cy="5359399"/>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819900" y="9119473"/>
            <a:ext cx="493607" cy="481726"/>
          </a:xfrm>
          <a:prstGeom prst="rect">
            <a:avLst/>
          </a:prstGeom>
        </p:spPr>
        <p:txBody>
          <a:bodyPr vert="horz" lIns="96661" tIns="48331" rIns="96661" bIns="48331" rtlCol="0" anchor="b"/>
          <a:lstStyle>
            <a:lvl1pPr algn="r">
              <a:defRPr sz="900"/>
            </a:lvl1pPr>
          </a:lstStyle>
          <a:p>
            <a:fld id="{B36E7EC0-9BE3-5541-9D76-7DE32A6C9D42}" type="slidenum">
              <a:rPr lang="en-AU" smtClean="0"/>
              <a:pPr/>
              <a:t>‹#›</a:t>
            </a:fld>
            <a:endParaRPr lang="en-AU"/>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defRPr sz="1200" kern="1200">
        <a:solidFill>
          <a:schemeClr val="tx1"/>
        </a:solidFill>
        <a:latin typeface="+mn-lt"/>
        <a:ea typeface="+mn-ea"/>
        <a:cs typeface="+mn-cs"/>
      </a:defRPr>
    </a:lvl1pPr>
    <a:lvl2pPr marL="180000" indent="-180000" algn="l" defTabSz="914400" rtl="0" eaLnBrk="1" latinLnBrk="0" hangingPunct="1">
      <a:lnSpc>
        <a:spcPct val="120000"/>
      </a:lnSpc>
      <a:buFont typeface="Arial" panose="020B0604020202020204" pitchFamily="34" charset="0"/>
      <a:buChar char="•"/>
      <a:defRPr sz="1200" kern="1200">
        <a:solidFill>
          <a:schemeClr val="tx1"/>
        </a:solidFill>
        <a:latin typeface="+mn-lt"/>
        <a:ea typeface="+mn-ea"/>
        <a:cs typeface="+mn-cs"/>
      </a:defRPr>
    </a:lvl2pPr>
    <a:lvl3pPr marL="360000" indent="-180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3pPr>
    <a:lvl4pPr marL="180000" indent="-180000" algn="l" defTabSz="914400" rtl="0" eaLnBrk="1" latinLnBrk="0" hangingPunct="1">
      <a:lnSpc>
        <a:spcPct val="120000"/>
      </a:lnSpc>
      <a:buFont typeface="+mj-lt"/>
      <a:buAutoNum type="arabicPeriod"/>
      <a:defRPr sz="1200" kern="1200">
        <a:solidFill>
          <a:schemeClr val="tx1"/>
        </a:solidFill>
        <a:latin typeface="+mn-lt"/>
        <a:ea typeface="+mn-ea"/>
        <a:cs typeface="+mn-cs"/>
      </a:defRPr>
    </a:lvl4pPr>
    <a:lvl5pPr marL="396000" indent="-216000" algn="l" defTabSz="914400" rtl="0" eaLnBrk="1" latinLnBrk="0" hangingPunct="1">
      <a:lnSpc>
        <a:spcPct val="120000"/>
      </a:lnSpc>
      <a:buFont typeface="+mj-lt"/>
      <a:buAutoNum type="alphaLcParen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If you’ve identified engaging with families as an area of practice you’d like to support teachers in your school to develop, you can use this slide deck to run a practice development session.</a:t>
            </a:r>
          </a:p>
          <a:p>
            <a:endParaRPr lang="en-AU"/>
          </a:p>
          <a:p>
            <a:r>
              <a:rPr lang="en-AU"/>
              <a:t>It includes a video of practice. To play the video, please enable external content if prompted when opening the slide deck.</a:t>
            </a:r>
          </a:p>
        </p:txBody>
      </p:sp>
      <p:sp>
        <p:nvSpPr>
          <p:cNvPr id="4" name="Slide Number Placeholder 3"/>
          <p:cNvSpPr>
            <a:spLocks noGrp="1"/>
          </p:cNvSpPr>
          <p:nvPr>
            <p:ph type="sldNum" sz="quarter" idx="5"/>
          </p:nvPr>
        </p:nvSpPr>
        <p:spPr/>
        <p:txBody>
          <a:bodyPr/>
          <a:lstStyle/>
          <a:p>
            <a:fld id="{B36E7EC0-9BE3-5541-9D76-7DE32A6C9D42}" type="slidenum">
              <a:rPr lang="en-AU" smtClean="0"/>
              <a:pPr/>
              <a:t>1</a:t>
            </a:fld>
            <a:endParaRPr lang="en-AU"/>
          </a:p>
        </p:txBody>
      </p:sp>
    </p:spTree>
    <p:extLst>
      <p:ext uri="{BB962C8B-B14F-4D97-AF65-F5344CB8AC3E}">
        <p14:creationId xmlns:p14="http://schemas.microsoft.com/office/powerpoint/2010/main" val="9642034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b="1"/>
              <a:t>Facilitator notes</a:t>
            </a:r>
            <a:endParaRPr lang="en-US"/>
          </a:p>
          <a:p>
            <a:r>
              <a:rPr lang="en-AU"/>
              <a:t>Before using these slides, you may want to build a shared understanding with staff about evidence-based classroom management using AERO’s professional learning resource, Evidence-Based Approaches for Effective Classroom Management.</a:t>
            </a:r>
            <a:endParaRPr lang="en-US"/>
          </a:p>
          <a:p>
            <a:endParaRPr lang="en-US"/>
          </a:p>
          <a:p>
            <a:r>
              <a:rPr lang="en-AU" b="1"/>
              <a:t>Preparation</a:t>
            </a:r>
            <a:endParaRPr lang="en-US"/>
          </a:p>
          <a:p>
            <a:pPr marL="171450" indent="-171450">
              <a:buFont typeface="Arial" panose="020B0604020202020204" pitchFamily="34" charset="0"/>
              <a:buChar char="•"/>
            </a:pPr>
            <a:r>
              <a:rPr lang="en-AU"/>
              <a:t>Send participants a link to the handbook: </a:t>
            </a:r>
            <a:r>
              <a:rPr lang="en-AU" u="sng">
                <a:hlinkClick r:id="rId3"/>
              </a:rPr>
              <a:t>https://www.edresearch.edu.au/classroom-management-handbook</a:t>
            </a:r>
            <a:r>
              <a:rPr lang="en-AU" u="sng"/>
              <a:t>.</a:t>
            </a:r>
            <a:br>
              <a:rPr lang="en-AU" u="sng">
                <a:cs typeface="+mn-lt"/>
              </a:rPr>
            </a:br>
            <a:endParaRPr lang="en-US"/>
          </a:p>
          <a:p>
            <a:r>
              <a:rPr lang="en-AU" b="1"/>
              <a:t>Remember to delete the preparation section in each slide note once you’ve followed its instructions so that you can more easily see the facilitator notes.</a:t>
            </a:r>
            <a:endParaRPr lang="en-US"/>
          </a:p>
        </p:txBody>
      </p:sp>
      <p:sp>
        <p:nvSpPr>
          <p:cNvPr id="4" name="Slide Number Placeholder 3"/>
          <p:cNvSpPr>
            <a:spLocks noGrp="1"/>
          </p:cNvSpPr>
          <p:nvPr>
            <p:ph type="sldNum" sz="quarter" idx="5"/>
          </p:nvPr>
        </p:nvSpPr>
        <p:spPr/>
        <p:txBody>
          <a:bodyPr/>
          <a:lstStyle/>
          <a:p>
            <a:fld id="{B36E7EC0-9BE3-5541-9D76-7DE32A6C9D42}" type="slidenum">
              <a:rPr lang="en-AU" smtClean="0"/>
              <a:pPr/>
              <a:t>2</a:t>
            </a:fld>
            <a:endParaRPr lang="en-AU"/>
          </a:p>
        </p:txBody>
      </p:sp>
    </p:spTree>
    <p:extLst>
      <p:ext uri="{BB962C8B-B14F-4D97-AF65-F5344CB8AC3E}">
        <p14:creationId xmlns:p14="http://schemas.microsoft.com/office/powerpoint/2010/main" val="10689765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Preparation</a:t>
            </a:r>
          </a:p>
          <a:p>
            <a:pPr marL="0" lvl="3" indent="0">
              <a:buNone/>
            </a:pPr>
            <a:r>
              <a:rPr lang="en-US"/>
              <a:t>Edit this slide to reflect the way your school acknowledges Country.</a:t>
            </a:r>
          </a:p>
        </p:txBody>
      </p:sp>
      <p:sp>
        <p:nvSpPr>
          <p:cNvPr id="4" name="Slide Number Placeholder 3"/>
          <p:cNvSpPr>
            <a:spLocks noGrp="1"/>
          </p:cNvSpPr>
          <p:nvPr>
            <p:ph type="sldNum" sz="quarter" idx="5"/>
          </p:nvPr>
        </p:nvSpPr>
        <p:spPr/>
        <p:txBody>
          <a:bodyPr/>
          <a:lstStyle/>
          <a:p>
            <a:fld id="{B36E7EC0-9BE3-5541-9D76-7DE32A6C9D42}" type="slidenum">
              <a:rPr lang="en-AU" smtClean="0"/>
              <a:pPr/>
              <a:t>3</a:t>
            </a:fld>
            <a:endParaRPr lang="en-AU"/>
          </a:p>
        </p:txBody>
      </p:sp>
    </p:spTree>
    <p:extLst>
      <p:ext uri="{BB962C8B-B14F-4D97-AF65-F5344CB8AC3E}">
        <p14:creationId xmlns:p14="http://schemas.microsoft.com/office/powerpoint/2010/main" val="3007505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lnSpcReduction="10000"/>
          </a:bodyPr>
          <a:lstStyle/>
          <a:p>
            <a:r>
              <a:rPr lang="en-AU" b="1"/>
              <a:t>Preparation</a:t>
            </a:r>
            <a:endParaRPr lang="en-AU"/>
          </a:p>
          <a:p>
            <a:pPr marL="228600" indent="-228600">
              <a:buFont typeface="+mj-lt"/>
              <a:buAutoNum type="arabicPeriod"/>
            </a:pPr>
            <a:r>
              <a:rPr lang="en-AU"/>
              <a:t>If time is available, you can plan to provide time at the start of the session (e.g., 10 minutes) for staff to review the pre-reading. However, this isn’t essential and you can run the session without staff doing this.</a:t>
            </a:r>
          </a:p>
          <a:p>
            <a:pPr marL="228600" indent="-228600">
              <a:buFont typeface="+mj-lt"/>
              <a:buAutoNum type="arabicPeriod"/>
            </a:pPr>
            <a:r>
              <a:rPr lang="en-GB" sz="1200" kern="1200">
                <a:solidFill>
                  <a:schemeClr val="tx1"/>
                </a:solidFill>
                <a:effectLst/>
                <a:latin typeface="+mn-lt"/>
                <a:ea typeface="+mn-ea"/>
                <a:cs typeface="+mn-cs"/>
              </a:rPr>
              <a:t>Participants will work in pairs throughout the session. </a:t>
            </a:r>
            <a:r>
              <a:rPr lang="en-AU"/>
              <a:t>You may want to consider pairing staff:</a:t>
            </a:r>
          </a:p>
          <a:p>
            <a:pPr marL="408305" lvl="2" indent="-228600">
              <a:buFont typeface="+mj-lt"/>
              <a:buAutoNum type="alphaLcParenR"/>
            </a:pPr>
            <a:r>
              <a:rPr lang="en-AU"/>
              <a:t>in similar classroom environments - e.g., similar year levels or learning areas</a:t>
            </a:r>
          </a:p>
          <a:p>
            <a:pPr marL="408305" lvl="2" indent="-228600">
              <a:buFont typeface="+mj-lt"/>
              <a:buAutoNum type="alphaLcParenR"/>
            </a:pPr>
            <a:r>
              <a:rPr lang="en-AU"/>
              <a:t>who work well together</a:t>
            </a:r>
          </a:p>
          <a:p>
            <a:pPr marL="408305" lvl="2" indent="-228600">
              <a:buFont typeface="+mj-lt"/>
              <a:buAutoNum type="alphaLcParenR"/>
            </a:pPr>
            <a:r>
              <a:rPr lang="en-AU"/>
              <a:t>with more effective classroom management practices with those with less.</a:t>
            </a:r>
          </a:p>
          <a:p>
            <a:pPr marL="0" lvl="1" indent="0">
              <a:buFont typeface="+mj-lt"/>
              <a:buNone/>
            </a:pPr>
            <a:endParaRPr lang="en-AU"/>
          </a:p>
          <a:p>
            <a:pPr marL="0" lvl="1" indent="0">
              <a:buNone/>
            </a:pPr>
            <a:r>
              <a:rPr lang="en-AU" b="1"/>
              <a:t>Facilitator notes</a:t>
            </a:r>
            <a:endParaRPr lang="en-AU"/>
          </a:p>
          <a:p>
            <a:pPr marL="0" lvl="1" indent="0">
              <a:buNone/>
            </a:pPr>
            <a:r>
              <a:rPr lang="en-AU" i="1"/>
              <a:t>[Read out the purpose of this session from the slide.]</a:t>
            </a:r>
            <a:endParaRPr lang="en-AU"/>
          </a:p>
          <a:p>
            <a:pPr marL="0" lvl="1" indent="0">
              <a:buNone/>
            </a:pPr>
            <a:endParaRPr lang="en-AU"/>
          </a:p>
          <a:p>
            <a:pPr marL="0" lvl="1" indent="0">
              <a:buNone/>
            </a:pPr>
            <a:r>
              <a:rPr lang="en-AU"/>
              <a:t>Teaching requires a complex skillset, and it takes time to develop these skills. Rehearsing and receiving feedback in a safe, non-judgemental environment is an effective and evidence-based way to develop our practice.</a:t>
            </a:r>
          </a:p>
          <a:p>
            <a:pPr marL="0" lvl="1" indent="0">
              <a:buNone/>
            </a:pPr>
            <a:endParaRPr lang="en-AU"/>
          </a:p>
          <a:p>
            <a:pPr marL="0" lvl="1" indent="0">
              <a:buNone/>
            </a:pPr>
            <a:r>
              <a:rPr lang="en-AU"/>
              <a:t>In this session, we’ll:</a:t>
            </a:r>
          </a:p>
          <a:p>
            <a:pPr marL="171450" indent="-171450">
              <a:buFont typeface="Arial"/>
              <a:buChar char="•"/>
            </a:pPr>
            <a:r>
              <a:rPr lang="en-AU"/>
              <a:t>discuss practical approaches to developing classroom management practices and skills</a:t>
            </a:r>
          </a:p>
          <a:p>
            <a:pPr marL="171450" indent="-171450">
              <a:buFont typeface="Arial"/>
              <a:buChar char="•"/>
            </a:pPr>
            <a:r>
              <a:rPr lang="en-AU"/>
              <a:t>review effective practice for engaging with families</a:t>
            </a:r>
          </a:p>
          <a:p>
            <a:pPr marL="171450" indent="-171450">
              <a:buFont typeface="Arial"/>
              <a:buChar char="•"/>
            </a:pPr>
            <a:r>
              <a:rPr lang="en-AU" i="1"/>
              <a:t>[optional] </a:t>
            </a:r>
            <a:r>
              <a:rPr lang="en-AU"/>
              <a:t>work on developing your approach to engaging with families by planning and rehearsing in pairs.</a:t>
            </a:r>
          </a:p>
          <a:p>
            <a:endParaRPr lang="en-AU" i="1"/>
          </a:p>
          <a:p>
            <a:pPr rtl="0" fontAlgn="base"/>
            <a:r>
              <a:rPr lang="en-AU" sz="1200" i="1" kern="1200">
                <a:solidFill>
                  <a:schemeClr val="tx1"/>
                </a:solidFill>
                <a:effectLst/>
                <a:latin typeface="+mn-lt"/>
                <a:ea typeface="+mn-ea"/>
                <a:cs typeface="+mn-cs"/>
              </a:rPr>
              <a:t>[Organise participants into pairs. Throughout this session, they’ll discuss and optionally rehearse with their partner.]</a:t>
            </a:r>
            <a:endParaRPr lang="en-AU" sz="1200" b="0" i="0" kern="1200">
              <a:solidFill>
                <a:schemeClr val="tx1"/>
              </a:solidFill>
              <a:effectLst/>
              <a:latin typeface="+mn-lt"/>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7" name="Slide Image Placeholder 6">
            <a:extLst>
              <a:ext uri="{FF2B5EF4-FFF2-40B4-BE49-F238E27FC236}">
                <a16:creationId xmlns:a16="http://schemas.microsoft.com/office/drawing/2014/main" id="{3C1EF630-B246-177C-9BE6-5C390B8D3B7B}"/>
              </a:ext>
            </a:extLst>
          </p:cNvPr>
          <p:cNvSpPr>
            <a:spLocks noGrp="1" noRot="1" noChangeAspect="1"/>
          </p:cNvSpPr>
          <p:nvPr>
            <p:ph type="sldImg"/>
          </p:nvPr>
        </p:nvSpPr>
        <p:spPr/>
      </p:sp>
    </p:spTree>
    <p:extLst>
      <p:ext uri="{BB962C8B-B14F-4D97-AF65-F5344CB8AC3E}">
        <p14:creationId xmlns:p14="http://schemas.microsoft.com/office/powerpoint/2010/main" val="338253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noProof="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4B70695B-D233-4873-47D2-4FF82AEAA679}"/>
              </a:ext>
            </a:extLst>
          </p:cNvPr>
          <p:cNvSpPr>
            <a:spLocks noGrp="1" noRot="1" noChangeAspect="1"/>
          </p:cNvSpPr>
          <p:nvPr>
            <p:ph type="sldImg"/>
          </p:nvPr>
        </p:nvSpPr>
        <p:spPr/>
      </p:sp>
    </p:spTree>
    <p:extLst>
      <p:ext uri="{BB962C8B-B14F-4D97-AF65-F5344CB8AC3E}">
        <p14:creationId xmlns:p14="http://schemas.microsoft.com/office/powerpoint/2010/main" val="3024166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Facilitator notes</a:t>
            </a:r>
            <a:endParaRPr lang="en-AU"/>
          </a:p>
          <a:p>
            <a:r>
              <a:rPr lang="en-AU"/>
              <a:t>If you’d like to read more about engaging with families after today’s session, you can refer to Chapter 5 in the handbook previously sent to you.</a:t>
            </a: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9982D532-BB93-950C-772B-784133C506BE}"/>
              </a:ext>
            </a:extLst>
          </p:cNvPr>
          <p:cNvSpPr>
            <a:spLocks noGrp="1" noRot="1" noChangeAspect="1"/>
          </p:cNvSpPr>
          <p:nvPr>
            <p:ph type="sldImg"/>
          </p:nvPr>
        </p:nvSpPr>
        <p:spPr/>
      </p:sp>
    </p:spTree>
    <p:extLst>
      <p:ext uri="{BB962C8B-B14F-4D97-AF65-F5344CB8AC3E}">
        <p14:creationId xmlns:p14="http://schemas.microsoft.com/office/powerpoint/2010/main" val="1991560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2BFDE-ACF9-6E99-7717-8F85C1BA291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953436F-A1B4-1B09-859E-D3488555A923}"/>
              </a:ext>
            </a:extLst>
          </p:cNvPr>
          <p:cNvSpPr>
            <a:spLocks noGrp="1"/>
          </p:cNvSpPr>
          <p:nvPr>
            <p:ph type="body" idx="1"/>
          </p:nvPr>
        </p:nvSpPr>
        <p:spPr/>
        <p:txBody>
          <a:bodyPr>
            <a:normAutofit/>
          </a:bodyPr>
          <a:lstStyle/>
          <a:p>
            <a:pPr>
              <a:lnSpc>
                <a:spcPct val="106000"/>
              </a:lnSpc>
              <a:spcAft>
                <a:spcPts val="800"/>
              </a:spcAft>
              <a:buNone/>
            </a:pPr>
            <a:r>
              <a:rPr lang="en-AU" sz="1200" b="1" kern="100">
                <a:solidFill>
                  <a:srgbClr val="000000"/>
                </a:solidFill>
                <a:effectLst/>
                <a:latin typeface="+mn-lt"/>
                <a:ea typeface="Aptos" panose="020B0004020202020204" pitchFamily="34" charset="0"/>
                <a:cs typeface="Calibri" panose="020F0502020204030204" pitchFamily="34" charset="0"/>
              </a:rPr>
              <a:t>Preparation</a:t>
            </a:r>
            <a:endParaRPr lang="en-AU" sz="1200">
              <a:effectLst/>
              <a:latin typeface="+mn-lt"/>
              <a:ea typeface="Times New Roman" panose="02020603050405020304" pitchFamily="18" charset="0"/>
            </a:endParaRPr>
          </a:p>
          <a:p>
            <a:pPr fontAlgn="t">
              <a:lnSpc>
                <a:spcPct val="120000"/>
              </a:lnSpc>
              <a:buNone/>
            </a:pPr>
            <a:r>
              <a:rPr lang="en-AU" sz="1200" kern="1200">
                <a:solidFill>
                  <a:srgbClr val="000000"/>
                </a:solidFill>
                <a:effectLst/>
                <a:latin typeface="+mn-lt"/>
                <a:ea typeface="+mn-ea"/>
                <a:cs typeface="+mn-cs"/>
              </a:rPr>
              <a:t>If you’re not including the rehearsal and feedback activity (slides 12/13), you can remove the instruction about rehearsal and feedback from the facilitator notes.</a:t>
            </a:r>
            <a:endParaRPr lang="en-AU" sz="1200">
              <a:effectLst/>
              <a:latin typeface="+mn-lt"/>
              <a:ea typeface="Times New Roman" panose="02020603050405020304" pitchFamily="18" charset="0"/>
            </a:endParaRPr>
          </a:p>
          <a:p>
            <a:pPr fontAlgn="t">
              <a:lnSpc>
                <a:spcPct val="120000"/>
              </a:lnSpc>
              <a:buNone/>
            </a:pPr>
            <a:r>
              <a:rPr lang="en-AU" sz="1200">
                <a:effectLst/>
                <a:latin typeface="+mn-lt"/>
                <a:ea typeface="Times New Roman" panose="02020603050405020304" pitchFamily="18" charset="0"/>
              </a:rPr>
              <a:t> </a:t>
            </a:r>
          </a:p>
          <a:p>
            <a:pPr>
              <a:lnSpc>
                <a:spcPct val="106000"/>
              </a:lnSpc>
              <a:spcAft>
                <a:spcPts val="800"/>
              </a:spcAft>
              <a:buNone/>
            </a:pPr>
            <a:r>
              <a:rPr lang="en-AU" sz="1200" b="1">
                <a:solidFill>
                  <a:srgbClr val="000000"/>
                </a:solidFill>
                <a:effectLst/>
                <a:latin typeface="+mn-lt"/>
                <a:ea typeface="Times New Roman" panose="02020603050405020304" pitchFamily="18" charset="0"/>
                <a:cs typeface="Calibri" panose="020F0502020204030204" pitchFamily="34" charset="0"/>
              </a:rPr>
              <a:t>Facilitator notes</a:t>
            </a:r>
            <a:endParaRPr lang="en-AU" sz="1200">
              <a:effectLst/>
              <a:latin typeface="+mn-lt"/>
              <a:ea typeface="Times New Roman" panose="02020603050405020304" pitchFamily="18" charset="0"/>
            </a:endParaRPr>
          </a:p>
          <a:p>
            <a:pPr>
              <a:lnSpc>
                <a:spcPct val="106000"/>
              </a:lnSpc>
              <a:spcAft>
                <a:spcPts val="800"/>
              </a:spcAft>
              <a:buNone/>
            </a:pPr>
            <a:r>
              <a:rPr lang="en-AU" sz="1200">
                <a:solidFill>
                  <a:srgbClr val="000000"/>
                </a:solidFill>
                <a:effectLst/>
                <a:latin typeface="+mn-lt"/>
                <a:ea typeface="Times New Roman" panose="02020603050405020304" pitchFamily="18" charset="0"/>
                <a:cs typeface="Calibri" panose="020F0502020204030204" pitchFamily="34" charset="0"/>
              </a:rPr>
              <a:t>The 5 stages shown on this slide support teachers to develop their practices and skills.</a:t>
            </a:r>
            <a:endParaRPr lang="en-AU" sz="1200">
              <a:effectLst/>
              <a:latin typeface="+mn-lt"/>
              <a:ea typeface="Times New Roman" panose="02020603050405020304" pitchFamily="18" charset="0"/>
            </a:endParaRPr>
          </a:p>
          <a:p>
            <a:pPr>
              <a:lnSpc>
                <a:spcPct val="106000"/>
              </a:lnSpc>
              <a:spcAft>
                <a:spcPts val="800"/>
              </a:spcAft>
              <a:buNone/>
            </a:pPr>
            <a:r>
              <a:rPr lang="en-AU" sz="1200">
                <a:solidFill>
                  <a:srgbClr val="000000"/>
                </a:solidFill>
                <a:effectLst/>
                <a:latin typeface="+mn-lt"/>
                <a:ea typeface="Times New Roman" panose="02020603050405020304" pitchFamily="18" charset="0"/>
                <a:cs typeface="Calibri" panose="020F0502020204030204" pitchFamily="34" charset="0"/>
              </a:rPr>
              <a:t> </a:t>
            </a:r>
            <a:endParaRPr lang="en-AU" sz="1200">
              <a:effectLst/>
              <a:latin typeface="+mn-lt"/>
              <a:ea typeface="Times New Roman" panose="02020603050405020304" pitchFamily="18" charset="0"/>
            </a:endParaRPr>
          </a:p>
          <a:p>
            <a:pPr>
              <a:lnSpc>
                <a:spcPct val="106000"/>
              </a:lnSpc>
              <a:spcAft>
                <a:spcPts val="800"/>
              </a:spcAft>
              <a:buNone/>
            </a:pPr>
            <a:r>
              <a:rPr lang="en-AU" sz="1200" i="1">
                <a:solidFill>
                  <a:srgbClr val="000000"/>
                </a:solidFill>
                <a:effectLst/>
                <a:latin typeface="+mn-lt"/>
                <a:ea typeface="Times New Roman" panose="02020603050405020304" pitchFamily="18" charset="0"/>
                <a:cs typeface="Calibri" panose="020F0502020204030204" pitchFamily="34" charset="0"/>
              </a:rPr>
              <a:t>[Give participants time to read the slide.]</a:t>
            </a:r>
            <a:endParaRPr lang="en-AU" sz="1200">
              <a:effectLst/>
              <a:latin typeface="+mn-lt"/>
              <a:ea typeface="Times New Roman" panose="02020603050405020304" pitchFamily="18" charset="0"/>
            </a:endParaRPr>
          </a:p>
          <a:p>
            <a:pPr>
              <a:lnSpc>
                <a:spcPct val="106000"/>
              </a:lnSpc>
              <a:spcAft>
                <a:spcPts val="800"/>
              </a:spcAft>
              <a:buNone/>
            </a:pPr>
            <a:r>
              <a:rPr lang="en-AU" sz="1200">
                <a:solidFill>
                  <a:srgbClr val="000000"/>
                </a:solidFill>
                <a:effectLst/>
                <a:latin typeface="+mn-lt"/>
                <a:ea typeface="Times New Roman" panose="02020603050405020304" pitchFamily="18" charset="0"/>
                <a:cs typeface="Calibri" panose="020F0502020204030204" pitchFamily="34" charset="0"/>
              </a:rPr>
              <a:t> </a:t>
            </a:r>
            <a:endParaRPr lang="en-AU" sz="1200">
              <a:effectLst/>
              <a:latin typeface="+mn-lt"/>
              <a:ea typeface="Times New Roman" panose="02020603050405020304" pitchFamily="18" charset="0"/>
            </a:endParaRPr>
          </a:p>
          <a:p>
            <a:pPr>
              <a:lnSpc>
                <a:spcPct val="120000"/>
              </a:lnSpc>
              <a:buNone/>
            </a:pPr>
            <a:r>
              <a:rPr lang="en-AU" sz="1200">
                <a:solidFill>
                  <a:srgbClr val="000000"/>
                </a:solidFill>
                <a:effectLst/>
                <a:latin typeface="+mn-lt"/>
                <a:ea typeface="Times New Roman" panose="02020603050405020304" pitchFamily="18" charset="0"/>
                <a:cs typeface="Calibri" panose="020F0502020204030204" pitchFamily="34" charset="0"/>
              </a:rPr>
              <a:t>You may have heard the term ‘deliberate practice’ used to describe this approach to professional learning. </a:t>
            </a:r>
            <a:r>
              <a:rPr lang="en-AU" sz="1200" kern="1200">
                <a:solidFill>
                  <a:srgbClr val="000000"/>
                </a:solidFill>
                <a:effectLst/>
                <a:latin typeface="+mn-lt"/>
                <a:ea typeface="+mn-ea"/>
                <a:cs typeface="+mn-cs"/>
              </a:rPr>
              <a:t>Today’s session will focus on building knowledge and reflecting. You’ll also have the opportunity to rehearse and seek feedback. </a:t>
            </a:r>
            <a:r>
              <a:rPr lang="en-AU" sz="1200">
                <a:solidFill>
                  <a:srgbClr val="000000"/>
                </a:solidFill>
                <a:effectLst/>
                <a:latin typeface="+mn-lt"/>
                <a:ea typeface="Times New Roman" panose="02020603050405020304" pitchFamily="18" charset="0"/>
                <a:cs typeface="Calibri" panose="020F0502020204030204" pitchFamily="34" charset="0"/>
              </a:rPr>
              <a:t>After today’s session, you can practise in your classroom. </a:t>
            </a:r>
            <a:endParaRPr lang="en-AU" sz="1200">
              <a:effectLst/>
              <a:latin typeface="+mn-lt"/>
              <a:ea typeface="Times New Roman" panose="02020603050405020304" pitchFamily="18" charset="0"/>
            </a:endParaRPr>
          </a:p>
          <a:p>
            <a:pPr>
              <a:lnSpc>
                <a:spcPct val="106000"/>
              </a:lnSpc>
              <a:spcAft>
                <a:spcPts val="800"/>
              </a:spcAft>
              <a:buNone/>
            </a:pPr>
            <a:r>
              <a:rPr lang="en-AU" sz="1200">
                <a:solidFill>
                  <a:srgbClr val="000000"/>
                </a:solidFill>
                <a:effectLst/>
                <a:latin typeface="+mn-lt"/>
                <a:ea typeface="Times New Roman" panose="02020603050405020304" pitchFamily="18" charset="0"/>
                <a:cs typeface="Calibri" panose="020F0502020204030204" pitchFamily="34" charset="0"/>
              </a:rPr>
              <a:t> </a:t>
            </a:r>
            <a:endParaRPr lang="en-AU" sz="1200">
              <a:effectLst/>
              <a:latin typeface="+mn-lt"/>
              <a:ea typeface="Times New Roman" panose="02020603050405020304" pitchFamily="18" charset="0"/>
            </a:endParaRPr>
          </a:p>
          <a:p>
            <a:pPr>
              <a:buNone/>
            </a:pPr>
            <a:r>
              <a:rPr lang="en-GB" sz="1200" i="1">
                <a:solidFill>
                  <a:srgbClr val="000000"/>
                </a:solidFill>
                <a:effectLst/>
                <a:latin typeface="+mn-lt"/>
                <a:ea typeface="MS Mincho" panose="02020609040205080304" pitchFamily="49" charset="-128"/>
                <a:cs typeface="Calibri" panose="020F0502020204030204" pitchFamily="34" charset="0"/>
              </a:rPr>
              <a:t>[Outline any other support and/or mentoring available for participants following this session.]</a:t>
            </a:r>
            <a:endParaRPr lang="en-AU">
              <a:latin typeface="+mn-lt"/>
            </a:endParaRPr>
          </a:p>
        </p:txBody>
      </p:sp>
      <p:sp>
        <p:nvSpPr>
          <p:cNvPr id="6" name="Slide Number Placeholder 5">
            <a:extLst>
              <a:ext uri="{FF2B5EF4-FFF2-40B4-BE49-F238E27FC236}">
                <a16:creationId xmlns:a16="http://schemas.microsoft.com/office/drawing/2014/main" id="{03485A98-BA51-C2D4-A98E-2432EC8F2CDE}"/>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9E366F95-FF0B-1409-B3B6-BEFDCDD35AA9}"/>
              </a:ext>
            </a:extLst>
          </p:cNvPr>
          <p:cNvSpPr>
            <a:spLocks noGrp="1" noRot="1" noChangeAspect="1"/>
          </p:cNvSpPr>
          <p:nvPr>
            <p:ph type="sldImg"/>
          </p:nvPr>
        </p:nvSpPr>
        <p:spPr/>
      </p:sp>
    </p:spTree>
    <p:extLst>
      <p:ext uri="{BB962C8B-B14F-4D97-AF65-F5344CB8AC3E}">
        <p14:creationId xmlns:p14="http://schemas.microsoft.com/office/powerpoint/2010/main" val="3345226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731520" y="4114800"/>
            <a:ext cx="5852160" cy="5486399"/>
          </a:xfrm>
        </p:spPr>
        <p:txBody>
          <a:bodyPr>
            <a:normAutofit fontScale="85000" lnSpcReduction="20000"/>
          </a:bodyPr>
          <a:lstStyle/>
          <a:p>
            <a:r>
              <a:rPr lang="en-AU" b="1"/>
              <a:t>Preparation </a:t>
            </a:r>
            <a:endParaRPr lang="en-AU"/>
          </a:p>
          <a:p>
            <a:pPr marL="0" indent="0">
              <a:buNone/>
            </a:pPr>
            <a:r>
              <a:rPr lang="en-AU"/>
              <a:t>Prepare to share your own experiences in relation to the questions on the slide. Being open about aspects of your own practice that you’ve refined, and what you still need to refine, will support participants to reflect and rehearse without feeling judged.</a:t>
            </a:r>
          </a:p>
          <a:p>
            <a:endParaRPr lang="en-AU"/>
          </a:p>
          <a:p>
            <a:r>
              <a:rPr lang="en-AU" b="1"/>
              <a:t>Facilitator notes</a:t>
            </a:r>
            <a:endParaRPr lang="en-AU"/>
          </a:p>
          <a:p>
            <a:r>
              <a:rPr lang="en-AU"/>
              <a:t>Before you work on refining your practice, we’ll review some information about engaging with families.</a:t>
            </a:r>
          </a:p>
          <a:p>
            <a:endParaRPr lang="en-AU"/>
          </a:p>
          <a:p>
            <a:r>
              <a:rPr lang="en-AU" i="1"/>
              <a:t>[ADVANCE THE PRESENTATION and give participants time to read the definition.]</a:t>
            </a:r>
            <a:endParaRPr lang="en-AU"/>
          </a:p>
          <a:p>
            <a:endParaRPr lang="en-AU"/>
          </a:p>
          <a:p>
            <a:r>
              <a:rPr lang="en-AU" i="1"/>
              <a:t>[ADVANCE THE PRESENTATION to reveal the questions.]</a:t>
            </a:r>
            <a:endParaRPr lang="en-AU"/>
          </a:p>
          <a:p>
            <a:endParaRPr lang="en-AU"/>
          </a:p>
          <a:p>
            <a:r>
              <a:rPr lang="en-AU" i="1"/>
              <a:t>[Give participants a minute to reflect individually then conduct a whole-group discussion.]</a:t>
            </a:r>
            <a:endParaRPr lang="en-AU"/>
          </a:p>
          <a:p>
            <a:endParaRPr lang="en-AU"/>
          </a:p>
          <a:p>
            <a:r>
              <a:rPr lang="en-AU" i="1"/>
              <a:t>[ADVANCE THE PRESENTATION to reveal the ‘Why we use it’ section. </a:t>
            </a:r>
            <a:r>
              <a:rPr lang="en-US" i="1"/>
              <a:t>Share the following points if they weren’t mentioned in the discussion:]</a:t>
            </a:r>
            <a:endParaRPr lang="en-AU"/>
          </a:p>
          <a:p>
            <a:endParaRPr lang="en-AU"/>
          </a:p>
          <a:p>
            <a:r>
              <a:rPr lang="en-AU" b="1" i="1"/>
              <a:t>S</a:t>
            </a:r>
            <a:r>
              <a:rPr lang="en-AU" b="1"/>
              <a:t>afety</a:t>
            </a:r>
            <a:r>
              <a:rPr lang="en-AU"/>
              <a:t> is the number one priority of every school. Engaging with families supports safety and builds a sense of security. Creating a culturally safe environment where students and their families are able to participate in and contribute to learning is fundamental to effective family engagement.</a:t>
            </a:r>
          </a:p>
          <a:p>
            <a:endParaRPr lang="en-US"/>
          </a:p>
          <a:p>
            <a:r>
              <a:rPr lang="en-AU"/>
              <a:t>It also helps parents, primary caregivers and students feel respected, connected and supported. </a:t>
            </a:r>
          </a:p>
          <a:p>
            <a:endParaRPr lang="en-US"/>
          </a:p>
          <a:p>
            <a:r>
              <a:rPr lang="en-AU"/>
              <a:t>Positive family-school partnerships support students’ engagement in learning. Parents and primary caregivers know their children best and will have important insight and information to share. They’re also able to support your work with their children. </a:t>
            </a:r>
          </a:p>
          <a:p>
            <a:endParaRPr lang="en-US"/>
          </a:p>
          <a:p>
            <a:r>
              <a:rPr lang="en-AU"/>
              <a:t>Effective 2-way communication draws on the knowledge, experience and expertise of both families and teachers to support students’ learning.</a:t>
            </a:r>
            <a:endParaRPr lang="en-US"/>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7" name="Slide Image Placeholder 6">
            <a:extLst>
              <a:ext uri="{FF2B5EF4-FFF2-40B4-BE49-F238E27FC236}">
                <a16:creationId xmlns:a16="http://schemas.microsoft.com/office/drawing/2014/main" id="{98A0C2E4-6C9C-799C-D474-D48CA4269769}"/>
              </a:ext>
            </a:extLst>
          </p:cNvPr>
          <p:cNvSpPr>
            <a:spLocks noGrp="1" noRot="1" noChangeAspect="1"/>
          </p:cNvSpPr>
          <p:nvPr>
            <p:ph type="sldImg"/>
          </p:nvPr>
        </p:nvSpPr>
        <p:spPr/>
      </p:sp>
    </p:spTree>
    <p:extLst>
      <p:ext uri="{BB962C8B-B14F-4D97-AF65-F5344CB8AC3E}">
        <p14:creationId xmlns:p14="http://schemas.microsoft.com/office/powerpoint/2010/main" val="2051348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Preparation</a:t>
            </a:r>
          </a:p>
          <a:p>
            <a:pPr marL="0" lvl="3" indent="0">
              <a:buNone/>
            </a:pPr>
            <a:r>
              <a:rPr lang="en-AU" noProof="0"/>
              <a:t>Prepare to explain the actions listed on the slide, referring to section 2 of Chapter </a:t>
            </a:r>
            <a:r>
              <a:rPr lang="en-AU"/>
              <a:t>5</a:t>
            </a:r>
            <a:r>
              <a:rPr lang="en-AU" noProof="0"/>
              <a:t> in the handbook and your school’s approach.</a:t>
            </a:r>
          </a:p>
          <a:p>
            <a:pPr lvl="0"/>
            <a:endParaRPr lang="en-AU" noProof="0"/>
          </a:p>
          <a:p>
            <a:r>
              <a:rPr lang="en-AU" b="1" noProof="0"/>
              <a:t>Facilitator notes </a:t>
            </a:r>
          </a:p>
          <a:p>
            <a:r>
              <a:rPr lang="en-AU" i="1" noProof="0"/>
              <a:t>[Give participants time to read the slide. Invite questions or requests for clarification.]</a:t>
            </a:r>
          </a:p>
        </p:txBody>
      </p:sp>
      <p:sp>
        <p:nvSpPr>
          <p:cNvPr id="6" name="Slide Number Placeholder 5"/>
          <p:cNvSpPr>
            <a:spLocks noGrp="1"/>
          </p:cNvSpPr>
          <p:nvPr>
            <p:ph type="sldNum" sz="quarter" idx="5"/>
          </p:nvPr>
        </p:nvSpPr>
        <p:spPr/>
        <p:txBody>
          <a:bodyPr/>
          <a:lstStyle/>
          <a:p>
            <a:fld id="{B36E7EC0-9BE3-5541-9D76-7DE32A6C9D42}" type="slidenum">
              <a:rPr lang="en-US" smtClean="0"/>
              <a:pPr/>
              <a:t>9</a:t>
            </a:fld>
            <a:endParaRPr lang="en-US"/>
          </a:p>
        </p:txBody>
      </p:sp>
      <p:sp>
        <p:nvSpPr>
          <p:cNvPr id="7" name="Slide Image Placeholder 6">
            <a:extLst>
              <a:ext uri="{FF2B5EF4-FFF2-40B4-BE49-F238E27FC236}">
                <a16:creationId xmlns:a16="http://schemas.microsoft.com/office/drawing/2014/main" id="{F72C8AA5-B557-62FD-A8E6-0BE9CFBD58F1}"/>
              </a:ext>
            </a:extLst>
          </p:cNvPr>
          <p:cNvSpPr>
            <a:spLocks noGrp="1" noRot="1" noChangeAspect="1"/>
          </p:cNvSpPr>
          <p:nvPr>
            <p:ph type="sldImg"/>
          </p:nvPr>
        </p:nvSpPr>
        <p:spPr/>
      </p:sp>
    </p:spTree>
    <p:extLst>
      <p:ext uri="{BB962C8B-B14F-4D97-AF65-F5344CB8AC3E}">
        <p14:creationId xmlns:p14="http://schemas.microsoft.com/office/powerpoint/2010/main" val="26492702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a:t>Preparation</a:t>
            </a:r>
            <a:endParaRPr lang="en-AU"/>
          </a:p>
          <a:p>
            <a:pPr marL="228600" lvl="0" indent="-228600">
              <a:buFont typeface="+mj-lt"/>
              <a:buAutoNum type="arabicPeriod"/>
            </a:pPr>
            <a:r>
              <a:rPr lang="en-US"/>
              <a:t>Show participants from 06:10 in the video on this slide. </a:t>
            </a:r>
          </a:p>
          <a:p>
            <a:pPr marL="228600" lvl="0" indent="-228600">
              <a:buFont typeface="+mj-lt"/>
              <a:buAutoNum type="arabicPeriod"/>
            </a:pPr>
            <a:r>
              <a:rPr lang="en-AU" sz="1100"/>
              <a:t>C</a:t>
            </a:r>
            <a:r>
              <a:rPr lang="en-AU"/>
              <a:t>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a:t>
            </a:r>
          </a:p>
          <a:p>
            <a:pPr marL="228600" lvl="0" indent="-228600">
              <a:buFont typeface="+mj-lt"/>
              <a:buAutoNum type="arabicPeriod"/>
            </a:pPr>
            <a:r>
              <a:rPr lang="en-AU"/>
              <a:t>Prepare to share a reflection on the video, being clear that your own practice is still a work in progress. Identify elements of your own practice that you want to refine. This can help participants feel safe when rehearsing.</a:t>
            </a:r>
          </a:p>
          <a:p>
            <a:endParaRPr lang="en-AU" b="1"/>
          </a:p>
          <a:p>
            <a:r>
              <a:rPr lang="en-AU" b="1"/>
              <a:t>Facilitator notes</a:t>
            </a:r>
            <a:endParaRPr lang="en-AU"/>
          </a:p>
          <a:p>
            <a:r>
              <a:rPr lang="en-AU"/>
              <a:t>While this video depicts other Australian schools and classrooms, the principles of effective practice apply in every context. Therefore, there’s much we can learn from it.</a:t>
            </a:r>
          </a:p>
          <a:p>
            <a:endParaRPr lang="en-AU"/>
          </a:p>
          <a:p>
            <a:r>
              <a:rPr lang="en-AU" i="1"/>
              <a:t>[Mention any contextual factors in the video that might be distracting. Ask participants to focus on the teacher's words and actions rather than these.]</a:t>
            </a:r>
            <a:endParaRPr lang="en-AU"/>
          </a:p>
          <a:p>
            <a:endParaRPr lang="en-AU"/>
          </a:p>
          <a:p>
            <a:r>
              <a:rPr lang="en-AU" i="1"/>
              <a:t>[Play the video from 06:10.]</a:t>
            </a:r>
            <a:endParaRPr lang="en-AU"/>
          </a:p>
          <a:p>
            <a:endParaRPr lang="en-AU"/>
          </a:p>
          <a:p>
            <a:r>
              <a:rPr lang="en-AU" i="1"/>
              <a:t>[Share your own reflection from watching the video, including elements demonstrated in the video that you can work on to refine your practice.]</a:t>
            </a:r>
            <a:endParaRPr lang="en-AU"/>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10</a:t>
            </a:fld>
            <a:endParaRPr lang="en-US"/>
          </a:p>
        </p:txBody>
      </p:sp>
      <p:sp>
        <p:nvSpPr>
          <p:cNvPr id="7" name="Slide Image Placeholder 6">
            <a:extLst>
              <a:ext uri="{FF2B5EF4-FFF2-40B4-BE49-F238E27FC236}">
                <a16:creationId xmlns:a16="http://schemas.microsoft.com/office/drawing/2014/main" id="{76AD7EBE-BAB0-B4E5-289C-4AFACB4CDFF6}"/>
              </a:ext>
            </a:extLst>
          </p:cNvPr>
          <p:cNvSpPr>
            <a:spLocks noGrp="1" noRot="1" noChangeAspect="1"/>
          </p:cNvSpPr>
          <p:nvPr>
            <p:ph type="sldImg"/>
          </p:nvPr>
        </p:nvSpPr>
        <p:spPr/>
      </p:sp>
    </p:spTree>
    <p:extLst>
      <p:ext uri="{BB962C8B-B14F-4D97-AF65-F5344CB8AC3E}">
        <p14:creationId xmlns:p14="http://schemas.microsoft.com/office/powerpoint/2010/main" val="1955935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Facilitator notes</a:t>
            </a:r>
            <a:endParaRPr lang="en-AU"/>
          </a:p>
          <a:p>
            <a:r>
              <a:rPr lang="en-AU" i="1"/>
              <a:t>[Prompt participants to review the elements for success and then give them 5 minutes to share responses to the 2 reflection questions with a partner.]</a:t>
            </a:r>
            <a:endParaRPr lang="en-AU"/>
          </a:p>
        </p:txBody>
      </p:sp>
      <p:sp>
        <p:nvSpPr>
          <p:cNvPr id="6" name="Slide Number Placeholder 5"/>
          <p:cNvSpPr>
            <a:spLocks noGrp="1"/>
          </p:cNvSpPr>
          <p:nvPr>
            <p:ph type="sldNum" sz="quarter" idx="5"/>
          </p:nvPr>
        </p:nvSpPr>
        <p:spPr/>
        <p:txBody>
          <a:bodyPr/>
          <a:lstStyle/>
          <a:p>
            <a:fld id="{B36E7EC0-9BE3-5541-9D76-7DE32A6C9D42}" type="slidenum">
              <a:rPr lang="en-US" smtClean="0"/>
              <a:pPr/>
              <a:t>11</a:t>
            </a:fld>
            <a:endParaRPr lang="en-US"/>
          </a:p>
        </p:txBody>
      </p:sp>
      <p:sp>
        <p:nvSpPr>
          <p:cNvPr id="7" name="Slide Image Placeholder 6">
            <a:extLst>
              <a:ext uri="{FF2B5EF4-FFF2-40B4-BE49-F238E27FC236}">
                <a16:creationId xmlns:a16="http://schemas.microsoft.com/office/drawing/2014/main" id="{D068A784-BBDF-B558-278D-0C8530984B6E}"/>
              </a:ext>
            </a:extLst>
          </p:cNvPr>
          <p:cNvSpPr>
            <a:spLocks noGrp="1" noRot="1" noChangeAspect="1"/>
          </p:cNvSpPr>
          <p:nvPr>
            <p:ph type="sldImg"/>
          </p:nvPr>
        </p:nvSpPr>
        <p:spPr/>
      </p:sp>
    </p:spTree>
    <p:extLst>
      <p:ext uri="{BB962C8B-B14F-4D97-AF65-F5344CB8AC3E}">
        <p14:creationId xmlns:p14="http://schemas.microsoft.com/office/powerpoint/2010/main" val="2856278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20000"/>
          </a:bodyPr>
          <a:lstStyle/>
          <a:p>
            <a:r>
              <a:rPr lang="en-AU" b="1"/>
              <a:t>Preparation</a:t>
            </a:r>
            <a:endParaRPr lang="en-AU"/>
          </a:p>
          <a:p>
            <a:r>
              <a:rPr lang="en-AU" i="0"/>
              <a:t>Slides 12 and 13 can be used if you want to include further modelling and rehearsal in your session. If you prefer not to include further modelling and rehearsal, skip to slide 14.</a:t>
            </a:r>
          </a:p>
          <a:p>
            <a:endParaRPr lang="en-AU"/>
          </a:p>
          <a:p>
            <a:pPr marL="228600" indent="-228600">
              <a:buFont typeface="+mj-lt"/>
              <a:buAutoNum type="arabicPeriod"/>
            </a:pPr>
            <a:r>
              <a:rPr lang="en-AU"/>
              <a:t>You'll need a member of staff to model rehearsal with you. Before the session, write down some examples where you could engage with families. Plan how you would do and say in these situations.</a:t>
            </a:r>
          </a:p>
          <a:p>
            <a:pPr marL="228600" indent="-228600">
              <a:buFont typeface="+mj-lt"/>
              <a:buAutoNum type="arabicPeriod"/>
            </a:pPr>
            <a:r>
              <a:rPr lang="en-AU"/>
              <a:t>Ensure all participants can see a digital or hard copy version of your examples.</a:t>
            </a:r>
          </a:p>
          <a:p>
            <a:pPr marL="228600" marR="0" lvl="0" indent="-228600" algn="l" defTabSz="914400" rtl="0" eaLnBrk="1" fontAlgn="auto" latinLnBrk="0" hangingPunct="1">
              <a:lnSpc>
                <a:spcPct val="120000"/>
              </a:lnSpc>
              <a:spcBef>
                <a:spcPts val="0"/>
              </a:spcBef>
              <a:spcAft>
                <a:spcPts val="0"/>
              </a:spcAft>
              <a:buClrTx/>
              <a:buSzTx/>
              <a:buFont typeface="+mj-lt"/>
              <a:buAutoNum type="arabicPeriod"/>
              <a:tabLst/>
              <a:defRPr/>
            </a:pPr>
            <a:r>
              <a:rPr lang="en-AU" sz="1200" kern="1200">
                <a:solidFill>
                  <a:schemeClr val="tx1"/>
                </a:solidFill>
                <a:effectLst/>
                <a:latin typeface="+mn-lt"/>
                <a:ea typeface="+mn-ea"/>
                <a:cs typeface="+mn-cs"/>
              </a:rPr>
              <a:t>When modelling the rehearsal, demonstrate how one person takes the role of the teacher and the other takes the role of the family member. After the rehearsal, model how partners discuss what worked well and identify any adjustments.</a:t>
            </a:r>
            <a:endParaRPr lang="en-AU" sz="1200" kern="1200">
              <a:solidFill>
                <a:schemeClr val="tx1"/>
              </a:solidFill>
              <a:effectLst/>
              <a:latin typeface="+mn-lt"/>
              <a:ea typeface="+mn-ea"/>
              <a:cs typeface="+mn-lt"/>
            </a:endParaRPr>
          </a:p>
          <a:p>
            <a:pPr marL="0" marR="0" lvl="0" indent="0" algn="l" defTabSz="914400" rtl="0" eaLnBrk="1" fontAlgn="auto" latinLnBrk="0" hangingPunct="1">
              <a:lnSpc>
                <a:spcPct val="120000"/>
              </a:lnSpc>
              <a:spcBef>
                <a:spcPts val="0"/>
              </a:spcBef>
              <a:spcAft>
                <a:spcPts val="0"/>
              </a:spcAft>
              <a:buClrTx/>
              <a:buSzTx/>
              <a:buFont typeface="+mj-lt"/>
              <a:buNone/>
              <a:tabLst/>
              <a:defRPr/>
            </a:pPr>
            <a:endParaRPr lang="en-AU"/>
          </a:p>
          <a:p>
            <a:r>
              <a:rPr lang="en-AU" b="1"/>
              <a:t>Facilitator notes</a:t>
            </a:r>
            <a:br>
              <a:rPr lang="en-AU" b="1">
                <a:cs typeface="+mn-lt"/>
              </a:rPr>
            </a:br>
            <a:r>
              <a:rPr lang="en-AU"/>
              <a:t>You'll work on developing the first 5 requirements for engaging with families through a process of planning and rehearsing </a:t>
            </a:r>
            <a:r>
              <a:rPr lang="en-US"/>
              <a:t>examples of how you could meet these requirements</a:t>
            </a:r>
            <a:r>
              <a:rPr lang="en-AU"/>
              <a:t>. You’re going to plan by writing down your examples before rehearsing by sharing these with your partner. </a:t>
            </a:r>
          </a:p>
          <a:p>
            <a:br>
              <a:rPr lang="en-AU">
                <a:cs typeface="+mn-lt"/>
              </a:rPr>
            </a:br>
            <a:r>
              <a:rPr lang="en-AU">
                <a:cs typeface="+mn-lt"/>
              </a:rPr>
              <a:t>[</a:t>
            </a:r>
            <a:r>
              <a:rPr lang="en-AU" i="1"/>
              <a:t>Display your examples and demonstrate at least one to show rehearsal.]</a:t>
            </a:r>
            <a:endParaRPr lang="en-AU"/>
          </a:p>
          <a:p>
            <a:br>
              <a:rPr lang="en-AU">
                <a:cs typeface="+mn-lt"/>
              </a:rPr>
            </a:br>
            <a:r>
              <a:rPr lang="en-AU"/>
              <a:t>Work with your partner so that you can support each other. Once you’ve written your examples, share them with your partner and explain your decisions for what you'll do and say.</a:t>
            </a:r>
          </a:p>
          <a:p>
            <a:endParaRPr lang="en-AU"/>
          </a:p>
          <a:p>
            <a:pPr marL="0" marR="0" lvl="0" indent="0" algn="l" defTabSz="914400" rtl="0" eaLnBrk="1" fontAlgn="auto" latinLnBrk="0" hangingPunct="1">
              <a:lnSpc>
                <a:spcPct val="120000"/>
              </a:lnSpc>
              <a:spcBef>
                <a:spcPts val="0"/>
              </a:spcBef>
              <a:spcAft>
                <a:spcPts val="0"/>
              </a:spcAft>
              <a:buClrTx/>
              <a:buSzTx/>
              <a:buFontTx/>
              <a:buNone/>
              <a:tabLst/>
              <a:defRPr/>
            </a:pPr>
            <a:r>
              <a:rPr lang="en-AU" sz="1200" kern="1200">
                <a:solidFill>
                  <a:schemeClr val="tx1"/>
                </a:solidFill>
                <a:effectLst/>
                <a:latin typeface="+mn-lt"/>
                <a:ea typeface="+mn-ea"/>
                <a:cs typeface="+mn-cs"/>
              </a:rPr>
              <a:t>Your partner will play the role of the family member while you rehearse your response. After the rehearsal, discuss what worked well and adjust your response if needed.</a:t>
            </a:r>
            <a:endParaRPr lang="en-AU"/>
          </a:p>
          <a:p>
            <a:endParaRPr lang="en-AU" b="1"/>
          </a:p>
          <a:p>
            <a:r>
              <a:rPr lang="en-US" sz="1200" i="1" kern="1200">
                <a:solidFill>
                  <a:schemeClr val="tx1"/>
                </a:solidFill>
                <a:effectLst/>
                <a:latin typeface="+mn-lt"/>
                <a:ea typeface="+mn-ea"/>
                <a:cs typeface="+mn-cs"/>
              </a:rPr>
              <a:t>[Give participants 5 minutes to write their examples, then 10 minutes to rehearse with their partner and discuss feedback. Prompt participants to switch roles halfway through.]</a:t>
            </a:r>
          </a:p>
          <a:p>
            <a:br>
              <a:rPr lang="en-AU">
                <a:cs typeface="+mn-lt"/>
              </a:rPr>
            </a:br>
            <a:r>
              <a:rPr lang="en-AU" i="1">
                <a:cs typeface="+mn-lt"/>
              </a:rPr>
              <a:t>[</a:t>
            </a:r>
            <a:r>
              <a:rPr lang="en-AU" i="1"/>
              <a:t>Move from group to group, offering support and feedback. If groups need more guidance, point them to section 2 of Chapter 5 in the handbook: </a:t>
            </a:r>
            <a:r>
              <a:rPr lang="en-AU" i="1" u="sng">
                <a:hlinkClick r:id="rId3"/>
              </a:rPr>
              <a:t>https://www.edresearch.edu.au/classroom-management-handbook</a:t>
            </a:r>
            <a:r>
              <a:rPr lang="en-AU" i="1" u="sng"/>
              <a:t>.</a:t>
            </a:r>
            <a:r>
              <a:rPr lang="en-AU" i="1" u="none"/>
              <a:t>]</a:t>
            </a:r>
            <a:endParaRPr lang="en-AU" u="none"/>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7" name="Slide Image Placeholder 6">
            <a:extLst>
              <a:ext uri="{FF2B5EF4-FFF2-40B4-BE49-F238E27FC236}">
                <a16:creationId xmlns:a16="http://schemas.microsoft.com/office/drawing/2014/main" id="{E17987B5-B4FD-9E6C-AEF4-79DFD04B370B}"/>
              </a:ext>
            </a:extLst>
          </p:cNvPr>
          <p:cNvSpPr>
            <a:spLocks noGrp="1" noRot="1" noChangeAspect="1"/>
          </p:cNvSpPr>
          <p:nvPr>
            <p:ph type="sldImg"/>
          </p:nvPr>
        </p:nvSpPr>
        <p:spPr/>
      </p:sp>
    </p:spTree>
    <p:extLst>
      <p:ext uri="{BB962C8B-B14F-4D97-AF65-F5344CB8AC3E}">
        <p14:creationId xmlns:p14="http://schemas.microsoft.com/office/powerpoint/2010/main" val="33837684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258F2-952F-507D-632E-2804C8D4E1A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6277FF6-2777-7F52-AE37-7B6674CE6285}"/>
              </a:ext>
            </a:extLst>
          </p:cNvPr>
          <p:cNvSpPr>
            <a:spLocks noGrp="1"/>
          </p:cNvSpPr>
          <p:nvPr>
            <p:ph type="body" idx="1"/>
          </p:nvPr>
        </p:nvSpPr>
        <p:spPr/>
        <p:txBody>
          <a:bodyPr>
            <a:normAutofit/>
          </a:bodyPr>
          <a:lstStyle/>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endParaRPr lang="en-AU" sz="1200" b="0" i="0" kern="1200">
              <a:solidFill>
                <a:schemeClr val="tx1"/>
              </a:solidFill>
              <a:effectLst/>
              <a:latin typeface="+mn-lt"/>
            </a:endParaRPr>
          </a:p>
          <a:p>
            <a:pPr rtl="0" fontAlgn="base"/>
            <a:r>
              <a:rPr lang="en-AU" sz="1200" b="0" i="0" kern="1200">
                <a:solidFill>
                  <a:schemeClr val="tx1"/>
                </a:solidFill>
                <a:effectLst/>
                <a:latin typeface="+mn-lt"/>
                <a:ea typeface="+mn-ea"/>
                <a:cs typeface="+mn-cs"/>
              </a:rPr>
              <a:t>Slides 12 and 13 can be used if you want to include further modelling and rehearsal in your session. If you prefer not to include further modelling and rehearsal, skip to slide 14. </a:t>
            </a:r>
            <a:endParaRPr lang="en-AU" sz="1200" b="0" i="0" kern="1200">
              <a:solidFill>
                <a:schemeClr val="tx1"/>
              </a:solidFill>
              <a:effectLst/>
              <a:latin typeface="+mn-lt"/>
            </a:endParaRPr>
          </a:p>
          <a:p>
            <a:pPr rtl="0" fontAlgn="base"/>
            <a:r>
              <a:rPr lang="en-AU" sz="1200" b="0" i="0" kern="1200">
                <a:solidFill>
                  <a:schemeClr val="tx1"/>
                </a:solidFill>
                <a:effectLst/>
                <a:latin typeface="+mn-lt"/>
                <a:ea typeface="+mn-ea"/>
                <a:cs typeface="+mn-cs"/>
              </a:rPr>
              <a:t> </a:t>
            </a:r>
            <a:endParaRPr lang="en-AU" sz="1200" b="0" i="0" kern="1200">
              <a:solidFill>
                <a:schemeClr val="tx1"/>
              </a:solidFill>
              <a:effectLst/>
              <a:latin typeface="+mn-lt"/>
            </a:endParaRPr>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br>
              <a:rPr lang="en-AU" sz="1200" b="0" i="0" kern="1200">
                <a:effectLst/>
                <a:cs typeface="+mn-lt"/>
              </a:rPr>
            </a:br>
            <a:r>
              <a:rPr lang="en-AU" sz="1200" b="0" i="0" kern="1200">
                <a:solidFill>
                  <a:schemeClr val="tx1"/>
                </a:solidFill>
                <a:effectLst/>
                <a:latin typeface="+mn-lt"/>
                <a:ea typeface="+mn-ea"/>
                <a:cs typeface="+mn-cs"/>
              </a:rPr>
              <a:t>You've worked on developing the first 5 requirements for engaging with families. You’ll now do the same for the last 5 requirements for engaging with families.</a:t>
            </a:r>
            <a:endParaRPr lang="en-AU" sz="1200" b="0" i="0" kern="1200">
              <a:solidFill>
                <a:schemeClr val="tx1"/>
              </a:solidFill>
              <a:effectLst/>
              <a:latin typeface="+mn-lt"/>
            </a:endParaRPr>
          </a:p>
          <a:p>
            <a:pPr rtl="0" fontAlgn="base"/>
            <a:r>
              <a:rPr lang="en-AU" sz="1200" b="0" i="0" kern="1200">
                <a:solidFill>
                  <a:schemeClr val="tx1"/>
                </a:solidFill>
                <a:effectLst/>
                <a:latin typeface="+mn-lt"/>
                <a:ea typeface="+mn-ea"/>
                <a:cs typeface="+mn-cs"/>
              </a:rPr>
              <a:t> </a:t>
            </a:r>
            <a:endParaRPr lang="en-AU" sz="1200" b="0" i="0" kern="1200">
              <a:solidFill>
                <a:schemeClr val="tx1"/>
              </a:solidFill>
              <a:effectLst/>
              <a:latin typeface="+mn-lt"/>
            </a:endParaRPr>
          </a:p>
          <a:p>
            <a:pPr marL="0" marR="0" lvl="0" indent="0" algn="l" defTabSz="914400" rtl="0" eaLnBrk="1" fontAlgn="base" latinLnBrk="0" hangingPunct="1">
              <a:lnSpc>
                <a:spcPct val="120000"/>
              </a:lnSpc>
              <a:spcBef>
                <a:spcPts val="0"/>
              </a:spcBef>
              <a:spcAft>
                <a:spcPts val="0"/>
              </a:spcAft>
              <a:buClrTx/>
              <a:buSzTx/>
              <a:buFontTx/>
              <a:buNone/>
              <a:tabLst/>
              <a:defRPr/>
            </a:pPr>
            <a:r>
              <a:rPr lang="en-AU" sz="1200" kern="1200">
                <a:solidFill>
                  <a:schemeClr val="tx1"/>
                </a:solidFill>
                <a:effectLst/>
                <a:latin typeface="+mn-lt"/>
                <a:ea typeface="+mn-ea"/>
                <a:cs typeface="+mn-cs"/>
              </a:rPr>
              <a:t>Think of some examples </a:t>
            </a:r>
            <a:r>
              <a:rPr lang="en-US" sz="1200" kern="1200">
                <a:solidFill>
                  <a:schemeClr val="tx1"/>
                </a:solidFill>
                <a:effectLst/>
                <a:latin typeface="+mn-lt"/>
                <a:ea typeface="+mn-ea"/>
                <a:cs typeface="+mn-cs"/>
              </a:rPr>
              <a:t>of how you could meet these requirements</a:t>
            </a:r>
            <a:r>
              <a:rPr lang="en-AU" sz="1200" kern="1200">
                <a:solidFill>
                  <a:schemeClr val="tx1"/>
                </a:solidFill>
                <a:effectLst/>
                <a:latin typeface="+mn-lt"/>
                <a:ea typeface="+mn-ea"/>
                <a:cs typeface="+mn-cs"/>
              </a:rPr>
              <a:t>, write down what you would do and say, then rehearse your response with your partner. </a:t>
            </a:r>
            <a:br>
              <a:rPr lang="en-AU" sz="1200" b="0" i="0" kern="1200">
                <a:effectLst/>
                <a:cs typeface="+mn-lt"/>
              </a:rPr>
            </a:br>
            <a:r>
              <a:rPr lang="en-AU" sz="1200" b="0" i="0" kern="1200">
                <a:solidFill>
                  <a:schemeClr val="tx1"/>
                </a:solidFill>
                <a:effectLst/>
                <a:latin typeface="+mn-lt"/>
                <a:ea typeface="+mn-ea"/>
                <a:cs typeface="+mn-cs"/>
              </a:rPr>
              <a:t> </a:t>
            </a:r>
            <a:endParaRPr lang="en-AU" sz="1200" b="0" i="0" kern="1200">
              <a:solidFill>
                <a:schemeClr val="tx1"/>
              </a:solidFill>
              <a:effectLst/>
              <a:latin typeface="+mn-lt"/>
            </a:endParaRPr>
          </a:p>
          <a:p>
            <a:pPr rtl="0" fontAlgn="base"/>
            <a:r>
              <a:rPr lang="en-US" sz="1200" i="1" kern="1200">
                <a:solidFill>
                  <a:schemeClr val="tx1"/>
                </a:solidFill>
                <a:effectLst/>
                <a:latin typeface="+mn-lt"/>
                <a:ea typeface="+mn-ea"/>
                <a:cs typeface="+mn-cs"/>
              </a:rPr>
              <a:t>[Give participants 5 minutes to write their examples, then 10 minutes to rehearse with their partner and discuss feedback. Prompt participants to switch roles halfway through.]</a:t>
            </a:r>
          </a:p>
          <a:p>
            <a:pPr rtl="0" fontAlgn="base"/>
            <a:endParaRPr lang="en-AU" sz="1200" b="0" i="1" kern="1200">
              <a:solidFill>
                <a:schemeClr val="tx1"/>
              </a:solidFill>
              <a:effectLst/>
              <a:latin typeface="+mn-lt"/>
            </a:endParaRPr>
          </a:p>
          <a:p>
            <a:pPr rtl="0" fontAlgn="base"/>
            <a:r>
              <a:rPr lang="en-AU" sz="1200" b="0" i="1" kern="1200">
                <a:solidFill>
                  <a:schemeClr val="tx1"/>
                </a:solidFill>
                <a:effectLst/>
                <a:latin typeface="+mn-lt"/>
                <a:ea typeface="+mn-ea"/>
                <a:cs typeface="+mn-cs"/>
              </a:rPr>
              <a:t>[Move from group to group offering support and feedback.]</a:t>
            </a:r>
            <a:endParaRPr lang="en-AU" sz="1200" b="0" i="0" kern="1200">
              <a:solidFill>
                <a:schemeClr val="tx1"/>
              </a:solidFill>
              <a:effectLst/>
              <a:latin typeface="+mn-lt"/>
            </a:endParaRPr>
          </a:p>
        </p:txBody>
      </p:sp>
      <p:sp>
        <p:nvSpPr>
          <p:cNvPr id="4" name="Slide Number Placeholder 5">
            <a:extLst>
              <a:ext uri="{FF2B5EF4-FFF2-40B4-BE49-F238E27FC236}">
                <a16:creationId xmlns:a16="http://schemas.microsoft.com/office/drawing/2014/main" id="{DC4FE9F5-4079-A339-58DE-EFA5B6E5C50D}"/>
              </a:ext>
            </a:extLst>
          </p:cNvPr>
          <p:cNvSpPr>
            <a:spLocks noGrp="1"/>
          </p:cNvSpPr>
          <p:nvPr>
            <p:ph type="sldNum" sz="quarter" idx="5"/>
          </p:nvPr>
        </p:nvSpPr>
        <p:spPr/>
        <p:txBody>
          <a:bodyPr/>
          <a:lstStyle/>
          <a:p>
            <a:fld id="{B36E7EC0-9BE3-5541-9D76-7DE32A6C9D42}" type="slidenum">
              <a:rPr lang="en-US"/>
              <a:pPr/>
              <a:t>13</a:t>
            </a:fld>
            <a:endParaRPr lang="en-US"/>
          </a:p>
        </p:txBody>
      </p:sp>
      <p:sp>
        <p:nvSpPr>
          <p:cNvPr id="7" name="Slide Image Placeholder 6">
            <a:extLst>
              <a:ext uri="{FF2B5EF4-FFF2-40B4-BE49-F238E27FC236}">
                <a16:creationId xmlns:a16="http://schemas.microsoft.com/office/drawing/2014/main" id="{BB380CF5-04CB-1ADF-B3FC-9DBBF455B759}"/>
              </a:ext>
            </a:extLst>
          </p:cNvPr>
          <p:cNvSpPr>
            <a:spLocks noGrp="1" noRot="1" noChangeAspect="1"/>
          </p:cNvSpPr>
          <p:nvPr>
            <p:ph type="sldImg"/>
          </p:nvPr>
        </p:nvSpPr>
        <p:spPr/>
      </p:sp>
    </p:spTree>
    <p:extLst>
      <p:ext uri="{BB962C8B-B14F-4D97-AF65-F5344CB8AC3E}">
        <p14:creationId xmlns:p14="http://schemas.microsoft.com/office/powerpoint/2010/main" val="22061545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401269" y="4059935"/>
            <a:ext cx="6512662" cy="5541265"/>
          </a:xfrm>
        </p:spPr>
        <p:txBody>
          <a:bodyPr>
            <a:normAutofit/>
          </a:bodyPr>
          <a:lstStyle/>
          <a:p>
            <a:pPr algn="l" rtl="0" fontAlgn="base">
              <a:lnSpc>
                <a:spcPts val="1538"/>
              </a:lnSpc>
              <a:buNone/>
            </a:pPr>
            <a:r>
              <a:rPr lang="en-AU" sz="1200" b="1" i="0">
                <a:solidFill>
                  <a:srgbClr val="000000"/>
                </a:solidFill>
                <a:effectLst/>
                <a:latin typeface="Montserrat" panose="00000500000000000000" pitchFamily="2" charset="0"/>
              </a:rPr>
              <a:t>Preparation</a:t>
            </a: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algn="l" rtl="0" fontAlgn="base">
              <a:lnSpc>
                <a:spcPts val="1538"/>
              </a:lnSpc>
              <a:buFont typeface="+mj-lt"/>
              <a:buAutoNum type="arabicPeriod"/>
            </a:pPr>
            <a:r>
              <a:rPr lang="en-AU" sz="1200" b="0" i="0">
                <a:solidFill>
                  <a:srgbClr val="000000"/>
                </a:solidFill>
                <a:effectLst/>
                <a:latin typeface="Montserrat" panose="00000500000000000000" pitchFamily="2" charset="0"/>
              </a:rPr>
              <a:t> Outline to participants the follow-up support available after the session, and when participants practise engaging with families. For example, you can tell them:</a:t>
            </a:r>
          </a:p>
          <a:p>
            <a:pPr marL="408600" lvl="1" indent="-228600" algn="l" rtl="0" fontAlgn="base">
              <a:lnSpc>
                <a:spcPts val="1538"/>
              </a:lnSpc>
              <a:buFont typeface="+mj-lt"/>
              <a:buAutoNum type="alphaLcParenR"/>
            </a:pPr>
            <a:r>
              <a:rPr lang="en-AU" sz="1200" b="0" i="0">
                <a:solidFill>
                  <a:srgbClr val="000000"/>
                </a:solidFill>
                <a:effectLst/>
                <a:latin typeface="Montserrat" panose="00000500000000000000" pitchFamily="2" charset="0"/>
              </a:rPr>
              <a:t>Who can observe, mentioning AERO’s classroom management observation tool: </a:t>
            </a:r>
            <a:r>
              <a:rPr lang="en-AU" noProof="0"/>
              <a:t>https://www.edresearch.edu.au/guides-resources/practice-resources/building-connections-all-students-classroom-management-observation-tool</a:t>
            </a:r>
          </a:p>
          <a:p>
            <a:pPr marL="408600" lvl="1" indent="-228600" algn="l" rtl="0" fontAlgn="base">
              <a:lnSpc>
                <a:spcPts val="1538"/>
              </a:lnSpc>
              <a:buFont typeface="+mj-lt"/>
              <a:buAutoNum type="alphaLcParenR"/>
            </a:pPr>
            <a:r>
              <a:rPr lang="en-AU" sz="1200" b="0" i="0">
                <a:solidFill>
                  <a:srgbClr val="000000"/>
                </a:solidFill>
                <a:effectLst/>
                <a:latin typeface="Montserrat" panose="00000500000000000000" pitchFamily="2" charset="0"/>
              </a:rPr>
              <a:t>Who they can talk to and seek advice from.  </a:t>
            </a:r>
            <a:endParaRPr lang="en-AU" sz="1200" b="0" i="0" u="none">
              <a:solidFill>
                <a:srgbClr val="000000"/>
              </a:solidFill>
              <a:effectLst/>
              <a:latin typeface="Montserrat" panose="00000500000000000000" pitchFamily="2" charset="0"/>
            </a:endParaRPr>
          </a:p>
          <a:p>
            <a:pPr marL="408600" lvl="1" indent="-228600" algn="l" rtl="0" fontAlgn="base">
              <a:lnSpc>
                <a:spcPts val="1538"/>
              </a:lnSpc>
              <a:buFont typeface="+mj-lt"/>
              <a:buAutoNum type="alphaLcParenR"/>
            </a:pPr>
            <a:r>
              <a:rPr lang="en-AU" sz="1200" b="0" i="0" u="none">
                <a:solidFill>
                  <a:srgbClr val="000000"/>
                </a:solidFill>
                <a:effectLst/>
                <a:latin typeface="Montserrat" panose="00000500000000000000" pitchFamily="2" charset="0"/>
              </a:rPr>
              <a:t>About the checklists in the handbook and AERO’s video examples of practice: </a:t>
            </a:r>
            <a:r>
              <a:rPr lang="en-AU" sz="1200" b="0" i="0" u="none" kern="1200">
                <a:solidFill>
                  <a:srgbClr val="000000"/>
                </a:solidFill>
                <a:effectLst/>
                <a:latin typeface="Montserrat" panose="00000500000000000000" pitchFamily="2" charset="0"/>
                <a:ea typeface="+mn-ea"/>
                <a:cs typeface="+mn-cs"/>
              </a:rPr>
              <a:t>https://www.edresearch.edu.au/guides-resources/videos/building-positive-connections-all-students-classroom-management-practice.</a:t>
            </a:r>
          </a:p>
          <a:p>
            <a:pPr marL="228600" lvl="0" indent="-228600" algn="l" rtl="0" fontAlgn="base">
              <a:lnSpc>
                <a:spcPts val="1538"/>
              </a:lnSpc>
              <a:buFont typeface="+mj-lt"/>
              <a:buAutoNum type="arabicPeriod"/>
            </a:pPr>
            <a:r>
              <a:rPr lang="en-AU" sz="1200" b="0" i="0">
                <a:solidFill>
                  <a:srgbClr val="000000"/>
                </a:solidFill>
                <a:effectLst/>
                <a:latin typeface="Montserrat" panose="00000500000000000000" pitchFamily="2" charset="0"/>
              </a:rPr>
              <a:t>To guide future sessions and identify additional support needs, prepare ways to collect participants' responses to the questions on this slide (anonymously, if preferred), such as sticky notes or an online survey.  </a:t>
            </a:r>
          </a:p>
          <a:p>
            <a:pPr algn="l" rtl="0" fontAlgn="base">
              <a:lnSpc>
                <a:spcPts val="1538"/>
              </a:lnSpc>
              <a:buFont typeface="+mj-lt"/>
              <a:buAutoNum type="arabicPeriod" startAt="3"/>
            </a:pPr>
            <a:r>
              <a:rPr lang="en-AU" sz="1200" b="0" i="0">
                <a:solidFill>
                  <a:srgbClr val="000000"/>
                </a:solidFill>
                <a:effectLst/>
                <a:latin typeface="Montserrat" panose="00000500000000000000" pitchFamily="2" charset="0"/>
              </a:rPr>
              <a:t> Prepare an email, to be sent after the session, reminding participants of the support available to them, including hyperlinks to relevant resources. </a:t>
            </a:r>
          </a:p>
          <a:p>
            <a:endParaRPr lang="en-AU" b="0" noProof="0"/>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US" sz="1200" b="0" i="1" kern="1200">
                <a:solidFill>
                  <a:schemeClr val="tx1"/>
                </a:solidFill>
                <a:effectLst/>
                <a:latin typeface="+mn-lt"/>
                <a:ea typeface="+mn-ea"/>
                <a:cs typeface="+mn-cs"/>
              </a:rPr>
              <a:t>[Remind participants of the support available to them after the session as they continue to develop their engagement with families.</a:t>
            </a:r>
            <a:r>
              <a:rPr lang="en-AU" sz="1200" b="0" i="1" kern="1200">
                <a:solidFill>
                  <a:schemeClr val="tx1"/>
                </a:solidFill>
                <a:effectLst/>
                <a:latin typeface="+mn-lt"/>
                <a:ea typeface="+mn-ea"/>
                <a:cs typeface="+mn-cs"/>
              </a:rPr>
              <a:t>]</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[Give participants a few minutes to discuss the reflection questions.</a:t>
            </a:r>
            <a:r>
              <a:rPr lang="en-AU" sz="1200" b="0" i="0" kern="1200">
                <a:solidFill>
                  <a:schemeClr val="tx1"/>
                </a:solidFill>
                <a:effectLst/>
                <a:latin typeface="+mn-lt"/>
                <a:ea typeface="+mn-ea"/>
                <a:cs typeface="+mn-cs"/>
              </a:rPr>
              <a:t> </a:t>
            </a:r>
            <a:r>
              <a:rPr lang="en-AU" sz="1200" b="0" i="1" kern="1200">
                <a:solidFill>
                  <a:schemeClr val="tx1"/>
                </a:solidFill>
                <a:effectLst/>
                <a:latin typeface="+mn-lt"/>
                <a:ea typeface="+mn-ea"/>
                <a:cs typeface="+mn-cs"/>
              </a:rPr>
              <a:t>Then invite participants to share learning with the whole group.]</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[Wrap up and thank participants for attending the session.]</a:t>
            </a:r>
            <a:endParaRPr lang="en-AU" sz="1200" b="0" i="0" kern="1200">
              <a:solidFill>
                <a:schemeClr val="tx1"/>
              </a:solidFill>
              <a:effectLst/>
              <a:latin typeface="+mn-lt"/>
              <a:ea typeface="+mn-ea"/>
              <a:cs typeface="+mn-cs"/>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14</a:t>
            </a:fld>
            <a:endParaRPr lang="en-US"/>
          </a:p>
        </p:txBody>
      </p:sp>
      <p:sp>
        <p:nvSpPr>
          <p:cNvPr id="9" name="Slide Image Placeholder 8">
            <a:extLst>
              <a:ext uri="{FF2B5EF4-FFF2-40B4-BE49-F238E27FC236}">
                <a16:creationId xmlns:a16="http://schemas.microsoft.com/office/drawing/2014/main" id="{18818268-22C9-518A-5C91-5DAF5917D382}"/>
              </a:ext>
            </a:extLst>
          </p:cNvPr>
          <p:cNvSpPr>
            <a:spLocks noGrp="1" noRot="1" noChangeAspect="1"/>
          </p:cNvSpPr>
          <p:nvPr>
            <p:ph type="sldImg"/>
          </p:nvPr>
        </p:nvSpPr>
        <p:spPr/>
      </p:sp>
    </p:spTree>
    <p:extLst>
      <p:ext uri="{BB962C8B-B14F-4D97-AF65-F5344CB8AC3E}">
        <p14:creationId xmlns:p14="http://schemas.microsoft.com/office/powerpoint/2010/main" val="3099311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15</a:t>
            </a:fld>
            <a:endParaRPr lang="en-AU" noProof="0"/>
          </a:p>
        </p:txBody>
      </p:sp>
      <p:sp>
        <p:nvSpPr>
          <p:cNvPr id="9" name="Slide Image Placeholder 8">
            <a:extLst>
              <a:ext uri="{FF2B5EF4-FFF2-40B4-BE49-F238E27FC236}">
                <a16:creationId xmlns:a16="http://schemas.microsoft.com/office/drawing/2014/main" id="{EA73A17A-59BF-F113-363A-A78E04C442DA}"/>
              </a:ext>
            </a:extLst>
          </p:cNvPr>
          <p:cNvSpPr>
            <a:spLocks noGrp="1" noRot="1" noChangeAspect="1"/>
          </p:cNvSpPr>
          <p:nvPr>
            <p:ph type="sldImg"/>
          </p:nvPr>
        </p:nvSpPr>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12291226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3350769653"/>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5" name="Text Placeholder 8">
            <a:extLst>
              <a:ext uri="{FF2B5EF4-FFF2-40B4-BE49-F238E27FC236}">
                <a16:creationId xmlns:a16="http://schemas.microsoft.com/office/drawing/2014/main" id="{0C00B6B9-D52C-B993-CEA1-90D955E465F6}"/>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6" name="Title 6">
            <a:extLst>
              <a:ext uri="{FF2B5EF4-FFF2-40B4-BE49-F238E27FC236}">
                <a16:creationId xmlns:a16="http://schemas.microsoft.com/office/drawing/2014/main" id="{D4754646-E956-FA54-241B-A48313665A77}"/>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1537865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75984827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32905476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288000" indent="-28800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74196069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47305060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7191107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288000" indent="-28800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370820385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35346766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64296673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17863710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11745213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113053499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323665387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3072913"/>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FAEE1-D31E-AD43-8380-78EF771C6312}"/>
              </a:ext>
            </a:extLst>
          </p:cNvPr>
          <p:cNvSpPr txBox="1"/>
          <p:nvPr/>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15" name="TextBox 14">
            <a:extLst>
              <a:ext uri="{FF2B5EF4-FFF2-40B4-BE49-F238E27FC236}">
                <a16:creationId xmlns:a16="http://schemas.microsoft.com/office/drawing/2014/main" id="{46A106D2-2836-B842-AE3C-6461B28C06C5}"/>
              </a:ext>
            </a:extLst>
          </p:cNvPr>
          <p:cNvSpPr txBox="1"/>
          <p:nvPr/>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2" name="TextBox 1">
            <a:extLst>
              <a:ext uri="{FF2B5EF4-FFF2-40B4-BE49-F238E27FC236}">
                <a16:creationId xmlns:a16="http://schemas.microsoft.com/office/drawing/2014/main" id="{6AD678FD-0BBB-C128-873A-371091184D18}"/>
              </a:ext>
            </a:extLst>
          </p:cNvPr>
          <p:cNvSpPr txBox="1"/>
          <p:nvPr userDrawn="1"/>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4" name="TextBox 3">
            <a:extLst>
              <a:ext uri="{FF2B5EF4-FFF2-40B4-BE49-F238E27FC236}">
                <a16:creationId xmlns:a16="http://schemas.microsoft.com/office/drawing/2014/main" id="{3BFC04FF-AB05-E06C-7447-688628DF2109}"/>
              </a:ext>
            </a:extLst>
          </p:cNvPr>
          <p:cNvSpPr txBox="1"/>
          <p:nvPr userDrawn="1"/>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Tree>
    <p:extLst>
      <p:ext uri="{BB962C8B-B14F-4D97-AF65-F5344CB8AC3E}">
        <p14:creationId xmlns:p14="http://schemas.microsoft.com/office/powerpoint/2010/main" val="1002457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2036944061"/>
      </p:ext>
    </p:extLst>
  </p:cSld>
  <p:clrMap bg1="lt1" tx1="dk1" bg2="lt2" tx2="dk2" accent1="accent1" accent2="accent2" accent3="accent3" accent4="accent4" accent5="accent5" accent6="accent6" hlink="hlink" folHlink="folHlink"/>
  <p:sldLayoutIdLst>
    <p:sldLayoutId id="2147484156" r:id="rId1"/>
    <p:sldLayoutId id="2147484157" r:id="rId2"/>
    <p:sldLayoutId id="2147484174" r:id="rId3"/>
    <p:sldLayoutId id="2147484159" r:id="rId4"/>
    <p:sldLayoutId id="2147484160" r:id="rId5"/>
    <p:sldLayoutId id="2147484161" r:id="rId6"/>
    <p:sldLayoutId id="2147484162" r:id="rId7"/>
    <p:sldLayoutId id="2147484163" r:id="rId8"/>
    <p:sldLayoutId id="2147484164" r:id="rId9"/>
    <p:sldLayoutId id="2147484165" r:id="rId10"/>
    <p:sldLayoutId id="2147484166" r:id="rId11"/>
    <p:sldLayoutId id="2147484167" r:id="rId12"/>
    <p:sldLayoutId id="2147484168" r:id="rId13"/>
    <p:sldLayoutId id="2147484169" r:id="rId14"/>
    <p:sldLayoutId id="2147484170" r:id="rId15"/>
    <p:sldLayoutId id="2147484171" r:id="rId16"/>
    <p:sldLayoutId id="2147484173" r:id="rId17"/>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391" userDrawn="1">
          <p15:clr>
            <a:srgbClr val="F26B43"/>
          </p15:clr>
        </p15:guide>
        <p15:guide id="4" pos="461"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teamwork-gm1225019830-360422191"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0.xml"/><Relationship Id="rId1" Type="http://schemas.openxmlformats.org/officeDocument/2006/relationships/video" Target="https://www.youtube.com/embed/Q22UOltHkmk?start=372&amp;feature=oembed" TargetMode="External"/><Relationship Id="rId5" Type="http://schemas.openxmlformats.org/officeDocument/2006/relationships/image" Target="../media/image6.jpeg"/><Relationship Id="rId4" Type="http://schemas.openxmlformats.org/officeDocument/2006/relationships/hyperlink" Target="https://www.edresearch.edu.au/guides-resources/videos/building-positive-connections-all-students-classroom-management-practice"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FF59E-0BC5-6745-02D9-4C17A0A40C1F}"/>
              </a:ext>
            </a:extLst>
          </p:cNvPr>
          <p:cNvSpPr>
            <a:spLocks noGrp="1"/>
          </p:cNvSpPr>
          <p:nvPr>
            <p:ph type="title"/>
          </p:nvPr>
        </p:nvSpPr>
        <p:spPr>
          <a:xfrm>
            <a:off x="613228" y="479195"/>
            <a:ext cx="9691662" cy="2120068"/>
          </a:xfrm>
        </p:spPr>
        <p:txBody>
          <a:bodyPr/>
          <a:lstStyle/>
          <a:p>
            <a:r>
              <a:rPr lang="en-US"/>
              <a:t>Before using this slide deck, please read AERO's practice resource, </a:t>
            </a:r>
            <a:r>
              <a:rPr lang="en-US" b="1">
                <a:hlinkClick r:id="rId3"/>
              </a:rPr>
              <a:t>A Whole-School Approach to Classroom Management: Facilitation Guide</a:t>
            </a:r>
            <a:r>
              <a:rPr lang="en-US"/>
              <a:t>, and follow the instructions for preparing this slide deck.</a:t>
            </a:r>
            <a:endParaRPr lang="en-AU"/>
          </a:p>
        </p:txBody>
      </p:sp>
    </p:spTree>
    <p:extLst>
      <p:ext uri="{BB962C8B-B14F-4D97-AF65-F5344CB8AC3E}">
        <p14:creationId xmlns:p14="http://schemas.microsoft.com/office/powerpoint/2010/main" val="1750325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99CA8-9E8C-3C5A-3363-D212FFED3687}"/>
              </a:ext>
            </a:extLst>
          </p:cNvPr>
          <p:cNvSpPr>
            <a:spLocks noGrp="1"/>
          </p:cNvSpPr>
          <p:nvPr>
            <p:ph type="title"/>
          </p:nvPr>
        </p:nvSpPr>
        <p:spPr/>
        <p:txBody>
          <a:bodyPr/>
          <a:lstStyle/>
          <a:p>
            <a:r>
              <a:rPr lang="en-US">
                <a:latin typeface="Montserrat"/>
              </a:rPr>
              <a:t>Engaging with families: </a:t>
            </a:r>
            <a:br>
              <a:rPr lang="en-US"/>
            </a:br>
            <a:r>
              <a:rPr lang="en-US">
                <a:latin typeface="Montserrat"/>
              </a:rPr>
              <a:t>Developing practice</a:t>
            </a:r>
            <a:endParaRPr lang="en-US"/>
          </a:p>
        </p:txBody>
      </p:sp>
    </p:spTree>
    <p:extLst>
      <p:ext uri="{BB962C8B-B14F-4D97-AF65-F5344CB8AC3E}">
        <p14:creationId xmlns:p14="http://schemas.microsoft.com/office/powerpoint/2010/main" val="29298080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2DBFF-F943-BE6A-D3D1-8410C5156FCB}"/>
              </a:ext>
            </a:extLst>
          </p:cNvPr>
          <p:cNvSpPr>
            <a:spLocks noGrp="1"/>
          </p:cNvSpPr>
          <p:nvPr>
            <p:ph type="title"/>
          </p:nvPr>
        </p:nvSpPr>
        <p:spPr/>
        <p:txBody>
          <a:bodyPr/>
          <a:lstStyle/>
          <a:p>
            <a:r>
              <a:rPr lang="en-AU"/>
              <a:t>Acknowledgement of Country</a:t>
            </a:r>
          </a:p>
        </p:txBody>
      </p:sp>
      <p:sp>
        <p:nvSpPr>
          <p:cNvPr id="3" name="Text Placeholder 2">
            <a:extLst>
              <a:ext uri="{FF2B5EF4-FFF2-40B4-BE49-F238E27FC236}">
                <a16:creationId xmlns:a16="http://schemas.microsoft.com/office/drawing/2014/main" id="{1DBDC33C-EBCF-FA8F-177C-4D7E3F24F80D}"/>
              </a:ext>
            </a:extLst>
          </p:cNvPr>
          <p:cNvSpPr>
            <a:spLocks noGrp="1"/>
          </p:cNvSpPr>
          <p:nvPr>
            <p:ph type="body" sz="quarter" idx="14"/>
          </p:nvPr>
        </p:nvSpPr>
        <p:spPr/>
        <p:txBody>
          <a:bodyPr/>
          <a:lstStyle/>
          <a:p>
            <a:endParaRPr lang="en-AU"/>
          </a:p>
        </p:txBody>
      </p:sp>
    </p:spTree>
    <p:extLst>
      <p:ext uri="{BB962C8B-B14F-4D97-AF65-F5344CB8AC3E}">
        <p14:creationId xmlns:p14="http://schemas.microsoft.com/office/powerpoint/2010/main" val="255235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D3093BA-0FB8-F63E-0D52-AD37341DC621}"/>
              </a:ext>
              <a:ext uri="{C183D7F6-B498-43B3-948B-1728B52AA6E4}">
                <adec:decorative xmlns:adec="http://schemas.microsoft.com/office/drawing/2017/decorative" val="1"/>
              </a:ext>
            </a:extLst>
          </p:cNvPr>
          <p:cNvPicPr>
            <a:picLocks noChangeAspect="1"/>
          </p:cNvPicPr>
          <p:nvPr/>
        </p:nvPicPr>
        <p:blipFill>
          <a:blip r:embed="rId3"/>
          <a:srcRect l="15374" r="36771" b="12287"/>
          <a:stretch>
            <a:fillRect/>
          </a:stretch>
        </p:blipFill>
        <p:spPr>
          <a:xfrm>
            <a:off x="6579705" y="0"/>
            <a:ext cx="5612296" cy="6858000"/>
          </a:xfrm>
          <a:prstGeom prst="rect">
            <a:avLst/>
          </a:prstGeom>
        </p:spPr>
      </p:pic>
      <p:sp>
        <p:nvSpPr>
          <p:cNvPr id="4" name="Title 6">
            <a:extLst>
              <a:ext uri="{FF2B5EF4-FFF2-40B4-BE49-F238E27FC236}">
                <a16:creationId xmlns:a16="http://schemas.microsoft.com/office/drawing/2014/main" id="{596D0164-DB43-270B-01A9-EAFBB83C4AC2}"/>
              </a:ext>
            </a:extLst>
          </p:cNvPr>
          <p:cNvSpPr txBox="1">
            <a:spLocks noGrp="1"/>
          </p:cNvSpPr>
          <p:nvPr>
            <p:ph type="title"/>
          </p:nvPr>
        </p:nvSpPr>
        <p:spPr>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2800" b="0" i="0" kern="1800" spc="-100" baseline="0">
                <a:solidFill>
                  <a:schemeClr val="tx1"/>
                </a:solidFill>
                <a:latin typeface="Montserrat Semi Bold" pitchFamily="2"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AU" sz="2800" b="1" i="0" u="none" strike="noStrike" kern="1800" cap="none" spc="0" normalizeH="0" baseline="0" noProof="0">
                <a:ln>
                  <a:noFill/>
                </a:ln>
                <a:solidFill>
                  <a:srgbClr val="002F5E"/>
                </a:solidFill>
                <a:effectLst/>
                <a:uLnTx/>
                <a:uFillTx/>
                <a:latin typeface="Montserrat" panose="00000500000000000000" pitchFamily="2" charset="0"/>
              </a:rPr>
              <a:t>Purpose of this session</a:t>
            </a:r>
          </a:p>
        </p:txBody>
      </p:sp>
      <p:sp>
        <p:nvSpPr>
          <p:cNvPr id="7" name="Text Placeholder 6">
            <a:extLst>
              <a:ext uri="{FF2B5EF4-FFF2-40B4-BE49-F238E27FC236}">
                <a16:creationId xmlns:a16="http://schemas.microsoft.com/office/drawing/2014/main" id="{2679303F-FE82-B7C0-3899-ABEDF9FF92F2}"/>
              </a:ext>
            </a:extLst>
          </p:cNvPr>
          <p:cNvSpPr>
            <a:spLocks noGrp="1"/>
          </p:cNvSpPr>
          <p:nvPr>
            <p:ph type="body" sz="quarter" idx="12"/>
          </p:nvPr>
        </p:nvSpPr>
        <p:spPr/>
        <p:txBody>
          <a:bodyPr vert="horz" lIns="91440" tIns="45720" rIns="91440" bIns="45720" rtlCol="0" anchor="t">
            <a:normAutofit/>
          </a:bodyPr>
          <a:lstStyle/>
          <a:p>
            <a:r>
              <a:rPr lang="en-US">
                <a:latin typeface="Montserrat"/>
              </a:rPr>
              <a:t>To </a:t>
            </a:r>
            <a:r>
              <a:rPr lang="en-AU">
                <a:latin typeface="Montserrat"/>
              </a:rPr>
              <a:t>develop your understanding and use of</a:t>
            </a:r>
            <a:r>
              <a:rPr lang="en-US">
                <a:latin typeface="Montserrat"/>
              </a:rPr>
              <a:t> engaging with families to build positive connections with all students.</a:t>
            </a:r>
          </a:p>
        </p:txBody>
      </p:sp>
      <p:sp>
        <p:nvSpPr>
          <p:cNvPr id="8" name="Text Placeholder 7">
            <a:extLst>
              <a:ext uri="{FF2B5EF4-FFF2-40B4-BE49-F238E27FC236}">
                <a16:creationId xmlns:a16="http://schemas.microsoft.com/office/drawing/2014/main" id="{A2EE5FDB-1233-C51E-B01C-A74ED1C6743F}"/>
              </a:ext>
              <a:ext uri="{C183D7F6-B498-43B3-948B-1728B52AA6E4}">
                <adec:decorative xmlns:adec="http://schemas.microsoft.com/office/drawing/2017/decorative" val="1"/>
              </a:ext>
            </a:extLst>
          </p:cNvPr>
          <p:cNvSpPr>
            <a:spLocks noGrp="1"/>
          </p:cNvSpPr>
          <p:nvPr>
            <p:ph type="body" sz="quarter" idx="13"/>
          </p:nvPr>
        </p:nvSpPr>
        <p:spPr/>
        <p:txBody>
          <a:bodyPr>
            <a:normAutofit/>
          </a:bodyPr>
          <a:lstStyle/>
          <a:p>
            <a:r>
              <a:rPr lang="en-US" u="sng">
                <a:solidFill>
                  <a:schemeClr val="bg1"/>
                </a:solidFill>
                <a:hlinkClick r:id="rId4"/>
              </a:rPr>
              <a:t>Image credit: iStock.com/</a:t>
            </a:r>
            <a:r>
              <a:rPr lang="en-US" u="sng" err="1">
                <a:solidFill>
                  <a:schemeClr val="bg1"/>
                </a:solidFill>
                <a:hlinkClick r:id="rId4"/>
              </a:rPr>
              <a:t>SolStock</a:t>
            </a:r>
            <a:endParaRPr lang="en-AU" u="sng">
              <a:solidFill>
                <a:schemeClr val="bg1"/>
              </a:solidFill>
            </a:endParaRPr>
          </a:p>
        </p:txBody>
      </p:sp>
    </p:spTree>
    <p:extLst>
      <p:ext uri="{BB962C8B-B14F-4D97-AF65-F5344CB8AC3E}">
        <p14:creationId xmlns:p14="http://schemas.microsoft.com/office/powerpoint/2010/main" val="613960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F2FAAE6-5F73-AB27-DD15-803EA411D66C}"/>
              </a:ext>
            </a:extLst>
          </p:cNvPr>
          <p:cNvSpPr>
            <a:spLocks noGrp="1"/>
          </p:cNvSpPr>
          <p:nvPr>
            <p:ph type="title"/>
          </p:nvPr>
        </p:nvSpPr>
        <p:spPr/>
        <p:txBody>
          <a:bodyPr>
            <a:normAutofit/>
          </a:bodyPr>
          <a:lstStyle/>
          <a:p>
            <a:r>
              <a:rPr lang="en-AU"/>
              <a:t>Australian Professional Standards for Teachers</a:t>
            </a:r>
          </a:p>
        </p:txBody>
      </p:sp>
      <p:sp>
        <p:nvSpPr>
          <p:cNvPr id="2" name="Text Placeholder 1">
            <a:extLst>
              <a:ext uri="{FF2B5EF4-FFF2-40B4-BE49-F238E27FC236}">
                <a16:creationId xmlns:a16="http://schemas.microsoft.com/office/drawing/2014/main" id="{3129098F-ECE7-1209-2972-6F32F93FFD60}"/>
              </a:ext>
            </a:extLst>
          </p:cNvPr>
          <p:cNvSpPr>
            <a:spLocks noGrp="1"/>
          </p:cNvSpPr>
          <p:nvPr>
            <p:ph type="body" sz="quarter" idx="10"/>
          </p:nvPr>
        </p:nvSpPr>
        <p:spPr>
          <a:xfrm>
            <a:off x="631825" y="1449388"/>
            <a:ext cx="10922000" cy="4772332"/>
          </a:xfrm>
        </p:spPr>
        <p:txBody>
          <a:bodyPr/>
          <a:lstStyle/>
          <a:p>
            <a:r>
              <a:rPr lang="en-US"/>
              <a:t>This professional learning aligns with the following focus areas:</a:t>
            </a:r>
          </a:p>
          <a:p>
            <a:pPr marL="288000" lvl="2"/>
            <a:r>
              <a:rPr lang="en-US"/>
              <a:t>Create and maintain supportive and safe learning environments (APST 4)</a:t>
            </a:r>
          </a:p>
          <a:p>
            <a:pPr lvl="3"/>
            <a:r>
              <a:rPr lang="en-US"/>
              <a:t>support student participation (APST 4.1)</a:t>
            </a:r>
          </a:p>
          <a:p>
            <a:pPr lvl="3"/>
            <a:r>
              <a:rPr lang="en-US"/>
              <a:t>manage classroom activities (APST 4.2)</a:t>
            </a:r>
          </a:p>
          <a:p>
            <a:pPr lvl="3"/>
            <a:r>
              <a:rPr lang="en-US"/>
              <a:t>manage challenging </a:t>
            </a:r>
            <a:r>
              <a:rPr lang="en-US" err="1"/>
              <a:t>behaviour</a:t>
            </a:r>
            <a:r>
              <a:rPr lang="en-US"/>
              <a:t> (APST 4.3)</a:t>
            </a:r>
          </a:p>
          <a:p>
            <a:pPr lvl="3"/>
            <a:r>
              <a:rPr lang="en-US"/>
              <a:t>maintain student safety (APST 4.4)</a:t>
            </a:r>
          </a:p>
          <a:p>
            <a:pPr marL="288000" lvl="2"/>
            <a:r>
              <a:rPr lang="en-US"/>
              <a:t>Engage in professional learning (APST 6)</a:t>
            </a:r>
          </a:p>
          <a:p>
            <a:pPr lvl="3"/>
            <a:r>
              <a:rPr lang="en-US"/>
              <a:t>engage in professional learning and improve practice (APST 6.2)</a:t>
            </a:r>
          </a:p>
          <a:p>
            <a:pPr lvl="3"/>
            <a:r>
              <a:rPr lang="en-US"/>
              <a:t>engage with colleagues and improve practice (APST 6.3)</a:t>
            </a:r>
          </a:p>
        </p:txBody>
      </p:sp>
    </p:spTree>
    <p:extLst>
      <p:ext uri="{BB962C8B-B14F-4D97-AF65-F5344CB8AC3E}">
        <p14:creationId xmlns:p14="http://schemas.microsoft.com/office/powerpoint/2010/main" val="2970836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40173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A4B19-EA0D-15EA-D464-F577CB67B6E1}"/>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35FCA8D-6F78-2EFE-387D-F4F7A5446B49}"/>
              </a:ext>
            </a:extLst>
          </p:cNvPr>
          <p:cNvSpPr>
            <a:spLocks noGrp="1"/>
          </p:cNvSpPr>
          <p:nvPr>
            <p:ph type="title"/>
          </p:nvPr>
        </p:nvSpPr>
        <p:spPr/>
        <p:txBody>
          <a:bodyPr>
            <a:normAutofit/>
          </a:bodyPr>
          <a:lstStyle/>
          <a:p>
            <a:r>
              <a:rPr lang="en-AU">
                <a:latin typeface="Montserrat"/>
              </a:rPr>
              <a:t>Developing practices and skills</a:t>
            </a:r>
          </a:p>
        </p:txBody>
      </p:sp>
      <p:sp>
        <p:nvSpPr>
          <p:cNvPr id="2" name="Text Placeholder 1">
            <a:extLst>
              <a:ext uri="{FF2B5EF4-FFF2-40B4-BE49-F238E27FC236}">
                <a16:creationId xmlns:a16="http://schemas.microsoft.com/office/drawing/2014/main" id="{8CE0BB64-E581-60DC-7DBA-E4FFAF9C7191}"/>
              </a:ext>
            </a:extLst>
          </p:cNvPr>
          <p:cNvSpPr>
            <a:spLocks noGrp="1"/>
          </p:cNvSpPr>
          <p:nvPr>
            <p:ph type="body" sz="quarter" idx="10"/>
          </p:nvPr>
        </p:nvSpPr>
        <p:spPr/>
        <p:txBody>
          <a:bodyPr/>
          <a:lstStyle/>
          <a:p>
            <a:pPr lvl="1"/>
            <a:r>
              <a:rPr lang="en-US"/>
              <a:t>Build knowledge</a:t>
            </a:r>
          </a:p>
          <a:p>
            <a:r>
              <a:rPr lang="en-US"/>
              <a:t>of effective use of the practice or skill</a:t>
            </a:r>
          </a:p>
        </p:txBody>
      </p:sp>
      <p:sp>
        <p:nvSpPr>
          <p:cNvPr id="3" name="Text Placeholder 2">
            <a:extLst>
              <a:ext uri="{FF2B5EF4-FFF2-40B4-BE49-F238E27FC236}">
                <a16:creationId xmlns:a16="http://schemas.microsoft.com/office/drawing/2014/main" id="{E3E09779-92F7-C507-FF4A-8C5B9982F59E}"/>
              </a:ext>
            </a:extLst>
          </p:cNvPr>
          <p:cNvSpPr>
            <a:spLocks noGrp="1"/>
          </p:cNvSpPr>
          <p:nvPr>
            <p:ph type="body" sz="quarter" idx="11"/>
          </p:nvPr>
        </p:nvSpPr>
        <p:spPr/>
        <p:txBody>
          <a:bodyPr/>
          <a:lstStyle/>
          <a:p>
            <a:pPr lvl="1"/>
            <a:r>
              <a:rPr lang="en-AU"/>
              <a:t>Rehearse</a:t>
            </a:r>
          </a:p>
          <a:p>
            <a:r>
              <a:rPr lang="en-AU"/>
              <a:t>without </a:t>
            </a:r>
            <a:br>
              <a:rPr lang="en-AU"/>
            </a:br>
            <a:r>
              <a:rPr lang="en-AU"/>
              <a:t>students </a:t>
            </a:r>
            <a:br>
              <a:rPr lang="en-AU"/>
            </a:br>
            <a:r>
              <a:rPr lang="en-AU"/>
              <a:t>present</a:t>
            </a:r>
          </a:p>
        </p:txBody>
      </p:sp>
      <p:sp>
        <p:nvSpPr>
          <p:cNvPr id="6" name="Text Placeholder 5">
            <a:extLst>
              <a:ext uri="{FF2B5EF4-FFF2-40B4-BE49-F238E27FC236}">
                <a16:creationId xmlns:a16="http://schemas.microsoft.com/office/drawing/2014/main" id="{BEFAB946-CDA5-812C-E7E0-6F2546B40B38}"/>
              </a:ext>
            </a:extLst>
          </p:cNvPr>
          <p:cNvSpPr>
            <a:spLocks noGrp="1"/>
          </p:cNvSpPr>
          <p:nvPr>
            <p:ph type="body" sz="quarter" idx="12"/>
          </p:nvPr>
        </p:nvSpPr>
        <p:spPr/>
        <p:txBody>
          <a:bodyPr/>
          <a:lstStyle/>
          <a:p>
            <a:pPr lvl="1"/>
            <a:r>
              <a:rPr lang="en-US" err="1"/>
              <a:t>Practise</a:t>
            </a:r>
            <a:endParaRPr lang="en-US"/>
          </a:p>
          <a:p>
            <a:r>
              <a:rPr lang="en-US"/>
              <a:t>with students during classes</a:t>
            </a:r>
          </a:p>
        </p:txBody>
      </p:sp>
      <p:sp>
        <p:nvSpPr>
          <p:cNvPr id="11" name="Text Placeholder 10">
            <a:extLst>
              <a:ext uri="{FF2B5EF4-FFF2-40B4-BE49-F238E27FC236}">
                <a16:creationId xmlns:a16="http://schemas.microsoft.com/office/drawing/2014/main" id="{14CF2690-9BBA-B3EB-9AAC-2D52C4D8C3F8}"/>
              </a:ext>
            </a:extLst>
          </p:cNvPr>
          <p:cNvSpPr>
            <a:spLocks noGrp="1"/>
          </p:cNvSpPr>
          <p:nvPr>
            <p:ph type="body" sz="quarter" idx="13"/>
          </p:nvPr>
        </p:nvSpPr>
        <p:spPr/>
        <p:txBody>
          <a:bodyPr/>
          <a:lstStyle/>
          <a:p>
            <a:pPr lvl="1"/>
            <a:r>
              <a:rPr lang="en-US"/>
              <a:t>Seek feedback</a:t>
            </a:r>
          </a:p>
          <a:p>
            <a:r>
              <a:rPr lang="en-US"/>
              <a:t>from a mentor </a:t>
            </a:r>
            <a:br>
              <a:rPr lang="en-US"/>
            </a:br>
            <a:r>
              <a:rPr lang="en-US"/>
              <a:t>or colleague</a:t>
            </a:r>
          </a:p>
        </p:txBody>
      </p:sp>
      <p:sp>
        <p:nvSpPr>
          <p:cNvPr id="12" name="Text Placeholder 11">
            <a:extLst>
              <a:ext uri="{FF2B5EF4-FFF2-40B4-BE49-F238E27FC236}">
                <a16:creationId xmlns:a16="http://schemas.microsoft.com/office/drawing/2014/main" id="{8DDAA6BF-3D85-239D-D1AA-7136017DC807}"/>
              </a:ext>
            </a:extLst>
          </p:cNvPr>
          <p:cNvSpPr>
            <a:spLocks noGrp="1"/>
          </p:cNvSpPr>
          <p:nvPr>
            <p:ph type="body" sz="quarter" idx="14"/>
          </p:nvPr>
        </p:nvSpPr>
        <p:spPr/>
        <p:txBody>
          <a:bodyPr/>
          <a:lstStyle/>
          <a:p>
            <a:pPr lvl="1"/>
            <a:r>
              <a:rPr lang="en-US"/>
              <a:t>Reflect</a:t>
            </a:r>
          </a:p>
          <a:p>
            <a:r>
              <a:rPr lang="en-US"/>
              <a:t>to identify </a:t>
            </a:r>
            <a:br>
              <a:rPr lang="en-US"/>
            </a:br>
            <a:r>
              <a:rPr lang="en-US"/>
              <a:t>strengths </a:t>
            </a:r>
            <a:br>
              <a:rPr lang="en-US"/>
            </a:br>
            <a:r>
              <a:rPr lang="en-US"/>
              <a:t>and areas for refinement</a:t>
            </a:r>
          </a:p>
        </p:txBody>
      </p:sp>
    </p:spTree>
    <p:extLst>
      <p:ext uri="{BB962C8B-B14F-4D97-AF65-F5344CB8AC3E}">
        <p14:creationId xmlns:p14="http://schemas.microsoft.com/office/powerpoint/2010/main" val="2256528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704BDC49-DF91-5502-AEE9-59F53F2B8111}"/>
              </a:ext>
            </a:extLst>
          </p:cNvPr>
          <p:cNvSpPr>
            <a:spLocks noGrp="1"/>
          </p:cNvSpPr>
          <p:nvPr>
            <p:ph type="title"/>
          </p:nvPr>
        </p:nvSpPr>
        <p:spPr/>
        <p:txBody>
          <a:bodyPr>
            <a:normAutofit/>
          </a:bodyPr>
          <a:lstStyle/>
          <a:p>
            <a:r>
              <a:rPr lang="en-AU"/>
              <a:t>Engaging with families</a:t>
            </a:r>
            <a:endParaRPr lang="en-US"/>
          </a:p>
        </p:txBody>
      </p:sp>
      <p:sp>
        <p:nvSpPr>
          <p:cNvPr id="3" name="Picture Placeholder 15">
            <a:extLst>
              <a:ext uri="{FF2B5EF4-FFF2-40B4-BE49-F238E27FC236}">
                <a16:creationId xmlns:a16="http://schemas.microsoft.com/office/drawing/2014/main" id="{6777B5AC-49B5-480A-F484-E2A2ABB708B4}"/>
              </a:ext>
            </a:extLst>
          </p:cNvPr>
          <p:cNvSpPr txBox="1">
            <a:spLocks/>
          </p:cNvSpPr>
          <p:nvPr/>
        </p:nvSpPr>
        <p:spPr>
          <a:xfrm>
            <a:off x="634999" y="1458865"/>
            <a:ext cx="6971270" cy="473078"/>
          </a:xfrm>
          <a:prstGeom prst="rect">
            <a:avLst/>
          </a:prstGeom>
        </p:spPr>
        <p:txBody>
          <a:bodyPr vert="horz" lIns="91440" tIns="45720" rIns="91440" bIns="45720" rtlCol="0" anchor="t" anchorCtr="0">
            <a:spAutoFit/>
          </a:bodyPr>
          <a:lstStyle>
            <a:lvl1pPr marL="0" indent="0" algn="l" defTabSz="914400" rtl="0" eaLnBrk="1" latinLnBrk="0" hangingPunct="1">
              <a:lnSpc>
                <a:spcPct val="150000"/>
              </a:lnSpc>
              <a:spcBef>
                <a:spcPts val="1000"/>
              </a:spcBef>
              <a:spcAft>
                <a:spcPts val="600"/>
              </a:spcAft>
              <a:buFontTx/>
              <a:buNone/>
              <a:defRPr sz="1800" b="1" i="0" kern="1200" baseline="0">
                <a:solidFill>
                  <a:schemeClr val="tx1"/>
                </a:solidFill>
                <a:latin typeface="Montserrat Medium" pitchFamily="2" charset="77"/>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Medium" pitchFamily="2" charset="77"/>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600" kern="1200" baseline="0">
                <a:solidFill>
                  <a:schemeClr val="tx1"/>
                </a:solidFill>
                <a:latin typeface="Montserrat Medium" pitchFamily="2" charset="77"/>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50000"/>
              <a:buFont typeface="Lucida Grande" panose="020B0600040502020204" pitchFamily="34" charset="0"/>
              <a:buChar char="►"/>
              <a:defRPr sz="1400" kern="1200" baseline="0">
                <a:solidFill>
                  <a:schemeClr val="tx1"/>
                </a:solidFill>
                <a:latin typeface="Montserrat Medium" pitchFamily="2" charset="77"/>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050" kern="1200" baseline="0">
                <a:solidFill>
                  <a:schemeClr val="tx1"/>
                </a:solidFill>
                <a:latin typeface="Montserrat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1000"/>
              </a:spcAft>
              <a:defRPr/>
            </a:pPr>
            <a:r>
              <a:rPr lang="en-AU" sz="2400">
                <a:solidFill>
                  <a:schemeClr val="accent1"/>
                </a:solidFill>
                <a:latin typeface="Montserrat"/>
              </a:rPr>
              <a:t>What it is</a:t>
            </a:r>
          </a:p>
        </p:txBody>
      </p:sp>
      <p:sp>
        <p:nvSpPr>
          <p:cNvPr id="7" name="TextBox 6">
            <a:extLst>
              <a:ext uri="{FF2B5EF4-FFF2-40B4-BE49-F238E27FC236}">
                <a16:creationId xmlns:a16="http://schemas.microsoft.com/office/drawing/2014/main" id="{195B132D-F746-2870-2B89-4EC9E8950008}"/>
              </a:ext>
            </a:extLst>
          </p:cNvPr>
          <p:cNvSpPr txBox="1"/>
          <p:nvPr/>
        </p:nvSpPr>
        <p:spPr>
          <a:xfrm>
            <a:off x="631595" y="2096655"/>
            <a:ext cx="6271987" cy="1125180"/>
          </a:xfrm>
          <a:prstGeom prst="rect">
            <a:avLst/>
          </a:prstGeom>
        </p:spPr>
        <p:txBody>
          <a:bodyPr vert="horz" wrap="square" lIns="91440" tIns="0" rIns="91440" bIns="45720" rtlCol="0" anchor="t" anchorCtr="0">
            <a:spAutoFit/>
          </a:bodyPr>
          <a:lstStyle>
            <a:defPPr>
              <a:defRPr lang="en-US"/>
            </a:defPPr>
            <a:lvl1pPr>
              <a:spcAft>
                <a:spcPts val="600"/>
              </a:spcAft>
              <a:defRPr b="0" i="0" spc="0" baseline="0">
                <a:solidFill>
                  <a:schemeClr val="bg1"/>
                </a:solidFill>
                <a:latin typeface="Montserrat Medium" pitchFamily="2" charset="77"/>
              </a:defRPr>
            </a:lvl1pPr>
          </a:lstStyle>
          <a:p>
            <a:pPr>
              <a:lnSpc>
                <a:spcPct val="120000"/>
              </a:lnSpc>
              <a:spcAft>
                <a:spcPts val="1200"/>
              </a:spcAft>
            </a:pPr>
            <a:r>
              <a:rPr lang="en-AU" sz="2000">
                <a:solidFill>
                  <a:srgbClr val="010101"/>
                </a:solidFill>
                <a:latin typeface="Montserrat"/>
              </a:rPr>
              <a:t>Actively collaborating with parents and primary caregivers to support students’ learning and wellbeing.</a:t>
            </a:r>
          </a:p>
        </p:txBody>
      </p:sp>
      <p:sp>
        <p:nvSpPr>
          <p:cNvPr id="5" name="Picture Placeholder 15">
            <a:extLst>
              <a:ext uri="{FF2B5EF4-FFF2-40B4-BE49-F238E27FC236}">
                <a16:creationId xmlns:a16="http://schemas.microsoft.com/office/drawing/2014/main" id="{F59A625C-74ED-684C-5B9A-136C96829727}"/>
              </a:ext>
            </a:extLst>
          </p:cNvPr>
          <p:cNvSpPr txBox="1">
            <a:spLocks/>
          </p:cNvSpPr>
          <p:nvPr/>
        </p:nvSpPr>
        <p:spPr>
          <a:xfrm>
            <a:off x="575337" y="3477685"/>
            <a:ext cx="6971270" cy="473078"/>
          </a:xfrm>
          <a:prstGeom prst="rect">
            <a:avLst/>
          </a:prstGeom>
        </p:spPr>
        <p:txBody>
          <a:bodyPr vert="horz" lIns="91440" tIns="45720" rIns="91440" bIns="45720" rtlCol="0" anchor="t" anchorCtr="0">
            <a:spAutoFit/>
          </a:bodyPr>
          <a:lstStyle>
            <a:lvl1pPr marL="0" indent="0" algn="l" defTabSz="914400" rtl="0" eaLnBrk="1" latinLnBrk="0" hangingPunct="1">
              <a:lnSpc>
                <a:spcPct val="150000"/>
              </a:lnSpc>
              <a:spcBef>
                <a:spcPts val="1000"/>
              </a:spcBef>
              <a:spcAft>
                <a:spcPts val="600"/>
              </a:spcAft>
              <a:buFontTx/>
              <a:buNone/>
              <a:defRPr sz="1800" b="1" i="0" kern="1200" baseline="0">
                <a:solidFill>
                  <a:schemeClr val="tx1"/>
                </a:solidFill>
                <a:latin typeface="Montserrat Medium" pitchFamily="2" charset="77"/>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Medium" pitchFamily="2" charset="77"/>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600" kern="1200" baseline="0">
                <a:solidFill>
                  <a:schemeClr val="tx1"/>
                </a:solidFill>
                <a:latin typeface="Montserrat Medium" pitchFamily="2" charset="77"/>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50000"/>
              <a:buFont typeface="Lucida Grande" panose="020B0600040502020204" pitchFamily="34" charset="0"/>
              <a:buChar char="►"/>
              <a:defRPr sz="1400" kern="1200" baseline="0">
                <a:solidFill>
                  <a:schemeClr val="tx1"/>
                </a:solidFill>
                <a:latin typeface="Montserrat Medium" pitchFamily="2" charset="77"/>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050" kern="1200" baseline="0">
                <a:solidFill>
                  <a:schemeClr val="tx1"/>
                </a:solidFill>
                <a:latin typeface="Montserrat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1000"/>
              </a:spcAft>
              <a:defRPr/>
            </a:pPr>
            <a:r>
              <a:rPr lang="en-AU" sz="2400">
                <a:solidFill>
                  <a:schemeClr val="accent1"/>
                </a:solidFill>
                <a:latin typeface="Montserrat"/>
              </a:rPr>
              <a:t>Why we do it</a:t>
            </a:r>
          </a:p>
        </p:txBody>
      </p:sp>
      <p:sp>
        <p:nvSpPr>
          <p:cNvPr id="8" name="TextBox 7">
            <a:extLst>
              <a:ext uri="{FF2B5EF4-FFF2-40B4-BE49-F238E27FC236}">
                <a16:creationId xmlns:a16="http://schemas.microsoft.com/office/drawing/2014/main" id="{50BA42D2-AB37-770A-9C42-E19AF67E2652}"/>
              </a:ext>
            </a:extLst>
          </p:cNvPr>
          <p:cNvSpPr txBox="1"/>
          <p:nvPr/>
        </p:nvSpPr>
        <p:spPr>
          <a:xfrm>
            <a:off x="634999" y="4245851"/>
            <a:ext cx="6971270" cy="2171620"/>
          </a:xfrm>
          <a:prstGeom prst="rect">
            <a:avLst/>
          </a:prstGeom>
        </p:spPr>
        <p:txBody>
          <a:bodyPr vert="horz" wrap="square" lIns="91440" tIns="0" rIns="91440" bIns="45720" rtlCol="0" anchor="t" anchorCtr="0">
            <a:spAutoFit/>
          </a:bodyPr>
          <a:lstStyle>
            <a:defPPr>
              <a:defRPr lang="en-US"/>
            </a:defPPr>
            <a:lvl1pPr>
              <a:spcAft>
                <a:spcPts val="600"/>
              </a:spcAft>
              <a:defRPr b="0" i="0" spc="0" baseline="0">
                <a:solidFill>
                  <a:schemeClr val="bg1"/>
                </a:solidFill>
                <a:latin typeface="Montserrat Medium" pitchFamily="2" charset="77"/>
              </a:defRPr>
            </a:lvl1pPr>
          </a:lstStyle>
          <a:p>
            <a:pPr marL="342900" lvl="1" indent="-342900">
              <a:lnSpc>
                <a:spcPct val="120000"/>
              </a:lnSpc>
              <a:spcAft>
                <a:spcPts val="600"/>
              </a:spcAft>
              <a:buFont typeface="Arial" panose="020B0604020202020204" pitchFamily="34" charset="0"/>
              <a:buChar char="•"/>
              <a:defRPr/>
            </a:pPr>
            <a:r>
              <a:rPr lang="en-AU" sz="2000">
                <a:solidFill>
                  <a:srgbClr val="010101"/>
                </a:solidFill>
                <a:latin typeface="Montserrat" panose="00000500000000000000" pitchFamily="2" charset="0"/>
              </a:rPr>
              <a:t>Safety</a:t>
            </a:r>
          </a:p>
          <a:p>
            <a:pPr marL="342900" lvl="1" indent="-342900">
              <a:lnSpc>
                <a:spcPct val="120000"/>
              </a:lnSpc>
              <a:spcAft>
                <a:spcPts val="600"/>
              </a:spcAft>
              <a:buFont typeface="Arial" panose="020B0604020202020204" pitchFamily="34" charset="0"/>
              <a:buChar char="•"/>
              <a:defRPr/>
            </a:pPr>
            <a:r>
              <a:rPr lang="en-AU" sz="2000">
                <a:solidFill>
                  <a:srgbClr val="010101"/>
                </a:solidFill>
                <a:latin typeface="Montserrat" panose="00000500000000000000" pitchFamily="2" charset="0"/>
              </a:rPr>
              <a:t>Security</a:t>
            </a:r>
          </a:p>
          <a:p>
            <a:pPr marL="342900" lvl="1" indent="-342900">
              <a:lnSpc>
                <a:spcPct val="120000"/>
              </a:lnSpc>
              <a:spcAft>
                <a:spcPts val="600"/>
              </a:spcAft>
              <a:buFont typeface="Arial" panose="020B0604020202020204" pitchFamily="34" charset="0"/>
              <a:buChar char="•"/>
              <a:defRPr/>
            </a:pPr>
            <a:r>
              <a:rPr lang="en-AU" sz="2000">
                <a:solidFill>
                  <a:srgbClr val="010101"/>
                </a:solidFill>
                <a:latin typeface="Montserrat" panose="00000500000000000000" pitchFamily="2" charset="0"/>
              </a:rPr>
              <a:t>Respect</a:t>
            </a:r>
          </a:p>
          <a:p>
            <a:pPr marL="342900" lvl="1" indent="-342900">
              <a:lnSpc>
                <a:spcPct val="120000"/>
              </a:lnSpc>
              <a:spcAft>
                <a:spcPts val="600"/>
              </a:spcAft>
              <a:buFont typeface="Arial" panose="020B0604020202020204" pitchFamily="34" charset="0"/>
              <a:buChar char="•"/>
              <a:defRPr/>
            </a:pPr>
            <a:r>
              <a:rPr lang="en-AU" sz="2000">
                <a:solidFill>
                  <a:srgbClr val="010101"/>
                </a:solidFill>
                <a:latin typeface="Montserrat" panose="00000500000000000000" pitchFamily="2" charset="0"/>
              </a:rPr>
              <a:t>Connection</a:t>
            </a:r>
          </a:p>
          <a:p>
            <a:pPr marL="342900" lvl="1" indent="-342900">
              <a:lnSpc>
                <a:spcPct val="120000"/>
              </a:lnSpc>
              <a:spcAft>
                <a:spcPts val="600"/>
              </a:spcAft>
              <a:buFont typeface="Arial" panose="020B0604020202020204" pitchFamily="34" charset="0"/>
              <a:buChar char="•"/>
              <a:defRPr/>
            </a:pPr>
            <a:r>
              <a:rPr lang="en-AU" sz="2000">
                <a:solidFill>
                  <a:srgbClr val="010101"/>
                </a:solidFill>
                <a:latin typeface="Montserrat" panose="00000500000000000000" pitchFamily="2" charset="0"/>
              </a:rPr>
              <a:t>Support.</a:t>
            </a:r>
            <a:endParaRPr lang="en-US" sz="2000">
              <a:solidFill>
                <a:srgbClr val="010101"/>
              </a:solidFill>
              <a:latin typeface="Montserrat" panose="00000500000000000000" pitchFamily="2" charset="0"/>
            </a:endParaRPr>
          </a:p>
        </p:txBody>
      </p:sp>
      <p:sp>
        <p:nvSpPr>
          <p:cNvPr id="9" name="Rectangle: Top Corners One Rounded and One Snipped 8">
            <a:extLst>
              <a:ext uri="{FF2B5EF4-FFF2-40B4-BE49-F238E27FC236}">
                <a16:creationId xmlns:a16="http://schemas.microsoft.com/office/drawing/2014/main" id="{D73632C8-74C4-0D4B-106D-98F960743FD5}"/>
              </a:ext>
              <a:ext uri="{C183D7F6-B498-43B3-948B-1728B52AA6E4}">
                <adec:decorative xmlns:adec="http://schemas.microsoft.com/office/drawing/2017/decorative" val="1"/>
              </a:ext>
            </a:extLst>
          </p:cNvPr>
          <p:cNvSpPr/>
          <p:nvPr/>
        </p:nvSpPr>
        <p:spPr>
          <a:xfrm>
            <a:off x="7767587" y="1718156"/>
            <a:ext cx="4424412" cy="5150859"/>
          </a:xfrm>
          <a:prstGeom prst="snipRoundRect">
            <a:avLst>
              <a:gd name="adj1" fmla="val 12714"/>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000">
              <a:ea typeface="+mn-lt"/>
              <a:cs typeface="+mn-lt"/>
            </a:endParaRPr>
          </a:p>
          <a:p>
            <a:pPr algn="ctr"/>
            <a:endParaRPr lang="en-AU" sz="2400"/>
          </a:p>
        </p:txBody>
      </p:sp>
      <p:sp>
        <p:nvSpPr>
          <p:cNvPr id="4" name="Rectangle 3">
            <a:extLst>
              <a:ext uri="{FF2B5EF4-FFF2-40B4-BE49-F238E27FC236}">
                <a16:creationId xmlns:a16="http://schemas.microsoft.com/office/drawing/2014/main" id="{6CC06162-73B3-9A0A-419B-41CA6069E680}"/>
              </a:ext>
            </a:extLst>
          </p:cNvPr>
          <p:cNvSpPr/>
          <p:nvPr/>
        </p:nvSpPr>
        <p:spPr>
          <a:xfrm>
            <a:off x="8102198" y="2096655"/>
            <a:ext cx="3921368" cy="24654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t"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20000"/>
              </a:lnSpc>
              <a:spcAft>
                <a:spcPts val="1400"/>
              </a:spcAft>
              <a:defRPr/>
            </a:pPr>
            <a:r>
              <a:rPr lang="en-AU" sz="2000">
                <a:ea typeface="+mn-lt"/>
                <a:cs typeface="+mn-lt"/>
              </a:rPr>
              <a:t>How do you currently engage with families?</a:t>
            </a:r>
            <a:br>
              <a:rPr lang="en-AU" sz="2000">
                <a:ea typeface="+mn-lt"/>
                <a:cs typeface="+mn-lt"/>
              </a:rPr>
            </a:br>
            <a:endParaRPr lang="en-US" sz="2000"/>
          </a:p>
          <a:p>
            <a:pPr>
              <a:lnSpc>
                <a:spcPct val="120000"/>
              </a:lnSpc>
              <a:spcAft>
                <a:spcPts val="1400"/>
              </a:spcAft>
              <a:defRPr/>
            </a:pPr>
            <a:r>
              <a:rPr lang="en-US" sz="2000">
                <a:ea typeface="+mn-lt"/>
                <a:cs typeface="+mn-lt"/>
              </a:rPr>
              <a:t>How and when might you strengthen engagement with families to support student learning?</a:t>
            </a:r>
          </a:p>
        </p:txBody>
      </p:sp>
      <p:pic>
        <p:nvPicPr>
          <p:cNvPr id="6" name="Content Placeholder 31">
            <a:extLst>
              <a:ext uri="{FF2B5EF4-FFF2-40B4-BE49-F238E27FC236}">
                <a16:creationId xmlns:a16="http://schemas.microsoft.com/office/drawing/2014/main" id="{3E43636B-E55A-B3D3-56A7-A581F9E31594}"/>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9700949" y="4761344"/>
            <a:ext cx="2147865" cy="2096655"/>
          </a:xfrm>
          <a:prstGeom prst="rect">
            <a:avLst/>
          </a:prstGeom>
        </p:spPr>
      </p:pic>
    </p:spTree>
    <p:extLst>
      <p:ext uri="{BB962C8B-B14F-4D97-AF65-F5344CB8AC3E}">
        <p14:creationId xmlns:p14="http://schemas.microsoft.com/office/powerpoint/2010/main" val="419056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4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8" grpId="0"/>
      <p:bldP spid="9"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CAD5D-B0D9-5B25-9462-E2C8B9D49152}"/>
            </a:ext>
          </a:extLst>
        </p:cNvPr>
        <p:cNvGrpSpPr/>
        <p:nvPr/>
      </p:nvGrpSpPr>
      <p:grpSpPr>
        <a:xfrm>
          <a:off x="0" y="0"/>
          <a:ext cx="0" cy="0"/>
          <a:chOff x="0" y="0"/>
          <a:chExt cx="0" cy="0"/>
        </a:xfrm>
      </p:grpSpPr>
      <p:sp>
        <p:nvSpPr>
          <p:cNvPr id="24" name="Title 6">
            <a:extLst>
              <a:ext uri="{FF2B5EF4-FFF2-40B4-BE49-F238E27FC236}">
                <a16:creationId xmlns:a16="http://schemas.microsoft.com/office/drawing/2014/main" id="{F4B96B77-5A62-2398-55C0-B9258634E9B5}"/>
              </a:ext>
            </a:extLst>
          </p:cNvPr>
          <p:cNvSpPr>
            <a:spLocks noGrp="1"/>
          </p:cNvSpPr>
          <p:nvPr>
            <p:ph type="title"/>
          </p:nvPr>
        </p:nvSpPr>
        <p:spPr/>
        <p:txBody>
          <a:bodyPr>
            <a:normAutofit/>
          </a:bodyPr>
          <a:lstStyle/>
          <a:p>
            <a:r>
              <a:rPr lang="en-US" b="1" spc="0">
                <a:solidFill>
                  <a:srgbClr val="002F5E"/>
                </a:solidFill>
                <a:ea typeface="PT Sans" panose="020B0503020203020204" pitchFamily="34" charset="0"/>
                <a:cs typeface="Poppins SemiBold"/>
              </a:rPr>
              <a:t>How we </a:t>
            </a:r>
            <a:r>
              <a:rPr lang="en-US" b="1">
                <a:solidFill>
                  <a:srgbClr val="002F5E"/>
                </a:solidFill>
                <a:ea typeface="PT Sans" panose="020B0503020203020204" pitchFamily="34" charset="0"/>
                <a:cs typeface="Poppins SemiBold"/>
              </a:rPr>
              <a:t>engage with families</a:t>
            </a:r>
            <a:endParaRPr lang="en-AU"/>
          </a:p>
        </p:txBody>
      </p:sp>
      <p:sp>
        <p:nvSpPr>
          <p:cNvPr id="2" name="Text Placeholder 1">
            <a:extLst>
              <a:ext uri="{FF2B5EF4-FFF2-40B4-BE49-F238E27FC236}">
                <a16:creationId xmlns:a16="http://schemas.microsoft.com/office/drawing/2014/main" id="{EFB18861-CCFB-014C-CB37-2D5FC5FBAB37}"/>
              </a:ext>
            </a:extLst>
          </p:cNvPr>
          <p:cNvSpPr>
            <a:spLocks noGrp="1"/>
          </p:cNvSpPr>
          <p:nvPr>
            <p:ph type="body" sz="quarter" idx="10"/>
          </p:nvPr>
        </p:nvSpPr>
        <p:spPr>
          <a:xfrm>
            <a:off x="631825" y="1282410"/>
            <a:ext cx="10922000" cy="5308395"/>
          </a:xfrm>
        </p:spPr>
        <p:txBody>
          <a:bodyPr/>
          <a:lstStyle/>
          <a:p>
            <a:pPr marL="288000" lvl="2">
              <a:spcAft>
                <a:spcPts val="600"/>
              </a:spcAft>
            </a:pPr>
            <a:r>
              <a:rPr lang="en-US" sz="1600"/>
              <a:t>Interact proactively, positively, calmly and respectfully.</a:t>
            </a:r>
          </a:p>
          <a:p>
            <a:pPr marL="288000" lvl="2">
              <a:spcAft>
                <a:spcPts val="600"/>
              </a:spcAft>
            </a:pPr>
            <a:r>
              <a:rPr lang="en-US" sz="1600"/>
              <a:t>Plan and use reflexive and culturally responsive practices.</a:t>
            </a:r>
          </a:p>
          <a:p>
            <a:pPr marL="288000" lvl="2">
              <a:spcAft>
                <a:spcPts val="600"/>
              </a:spcAft>
            </a:pPr>
            <a:r>
              <a:rPr lang="en-US" sz="1600"/>
              <a:t>Introduce ourselves to parents and primary caregivers as early as possible.</a:t>
            </a:r>
          </a:p>
          <a:p>
            <a:pPr marL="288000" lvl="2">
              <a:spcAft>
                <a:spcPts val="600"/>
              </a:spcAft>
            </a:pPr>
            <a:r>
              <a:rPr lang="en-US" sz="1600"/>
              <a:t>Individually contact the parents or primary caregivers of students with additional learning needs. </a:t>
            </a:r>
          </a:p>
          <a:p>
            <a:pPr marL="288000" lvl="2">
              <a:spcAft>
                <a:spcPts val="600"/>
              </a:spcAft>
            </a:pPr>
            <a:r>
              <a:rPr lang="en-US" sz="1600"/>
              <a:t>Seek advice and support from school support staff to support communication with families.</a:t>
            </a:r>
          </a:p>
          <a:p>
            <a:pPr marL="288000" lvl="2">
              <a:spcAft>
                <a:spcPts val="600"/>
              </a:spcAft>
            </a:pPr>
            <a:r>
              <a:rPr lang="en-US" sz="1600"/>
              <a:t>Balance interactions to focus on strengths, opportunities, goals and needs.</a:t>
            </a:r>
          </a:p>
          <a:p>
            <a:pPr marL="288000" lvl="2">
              <a:spcAft>
                <a:spcPts val="600"/>
              </a:spcAft>
            </a:pPr>
            <a:r>
              <a:rPr lang="en-US" sz="1600"/>
              <a:t>Invite parents and primary caregivers to ask questions and share relevant information.</a:t>
            </a:r>
          </a:p>
          <a:p>
            <a:pPr marL="288000" lvl="2">
              <a:spcAft>
                <a:spcPts val="600"/>
              </a:spcAft>
            </a:pPr>
            <a:r>
              <a:rPr lang="en-US" sz="1600"/>
              <a:t>Approach conversations in a collaborative, solutions-focused manner and identify opportunities</a:t>
            </a:r>
            <a:br>
              <a:rPr lang="en-US" sz="1600"/>
            </a:br>
            <a:r>
              <a:rPr lang="en-US" sz="1600"/>
              <a:t>to work together to support their child’s learning.</a:t>
            </a:r>
          </a:p>
          <a:p>
            <a:pPr marL="288000" lvl="2">
              <a:spcAft>
                <a:spcPts val="600"/>
              </a:spcAft>
            </a:pPr>
            <a:r>
              <a:rPr lang="en-US" sz="1600"/>
              <a:t>Inform parents and primary caregivers of opportunities to engage.</a:t>
            </a:r>
          </a:p>
          <a:p>
            <a:pPr marL="288000" lvl="2">
              <a:spcAft>
                <a:spcPts val="600"/>
              </a:spcAft>
            </a:pPr>
            <a:r>
              <a:rPr lang="en-US" sz="1600"/>
              <a:t>Follow school policies and procedures, and seek clarification and advice from support staff</a:t>
            </a:r>
            <a:br>
              <a:rPr lang="en-US" sz="1600"/>
            </a:br>
            <a:r>
              <a:rPr lang="en-US" sz="1600"/>
              <a:t>and school leaders when needed.</a:t>
            </a:r>
          </a:p>
        </p:txBody>
      </p:sp>
    </p:spTree>
    <p:extLst>
      <p:ext uri="{BB962C8B-B14F-4D97-AF65-F5344CB8AC3E}">
        <p14:creationId xmlns:p14="http://schemas.microsoft.com/office/powerpoint/2010/main" val="336928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D5B1A41-6A4C-65F6-0F12-0B531705BF73}"/>
              </a:ext>
            </a:extLst>
          </p:cNvPr>
          <p:cNvSpPr>
            <a:spLocks noGrp="1"/>
          </p:cNvSpPr>
          <p:nvPr>
            <p:ph type="body" sz="quarter" idx="10"/>
          </p:nvPr>
        </p:nvSpPr>
        <p:spPr/>
        <p:txBody>
          <a:bodyPr/>
          <a:lstStyle/>
          <a:p>
            <a:r>
              <a:rPr lang="en-US">
                <a:hlinkClick r:id="rId4">
                  <a:extLst>
                    <a:ext uri="{A12FA001-AC4F-418D-AE19-62706E023703}">
                      <ahyp:hlinkClr xmlns:ahyp="http://schemas.microsoft.com/office/drawing/2018/hyperlinkcolor" val="tx"/>
                    </a:ext>
                  </a:extLst>
                </a:hlinkClick>
              </a:rPr>
              <a:t>AERO video example of practice: Building positive connections with all students</a:t>
            </a:r>
            <a:endParaRPr lang="en-US"/>
          </a:p>
        </p:txBody>
      </p:sp>
      <p:pic>
        <p:nvPicPr>
          <p:cNvPr id="9" name="Online Media 8" title="Building positive connections with all students: Classroom management practice">
            <a:hlinkClick r:id="" action="ppaction://media"/>
            <a:extLst>
              <a:ext uri="{FF2B5EF4-FFF2-40B4-BE49-F238E27FC236}">
                <a16:creationId xmlns:a16="http://schemas.microsoft.com/office/drawing/2014/main" id="{4CB0D9E8-F995-7BB7-6BA5-FF76082B9F89}"/>
              </a:ext>
            </a:extLst>
          </p:cNvPr>
          <p:cNvPicPr>
            <a:picLocks noGrp="1" noRot="1" noChangeAspect="1"/>
          </p:cNvPicPr>
          <p:nvPr>
            <p:ph type="media" sz="quarter" idx="11"/>
            <a:videoFile r:link="rId1"/>
          </p:nvPr>
        </p:nvPicPr>
        <p:blipFill>
          <a:blip r:embed="rId5"/>
          <a:stretch>
            <a:fillRect/>
          </a:stretch>
        </p:blipFill>
        <p:spPr>
          <a:xfrm>
            <a:off x="403996" y="0"/>
            <a:ext cx="11384007" cy="6431964"/>
          </a:xfrm>
          <a:prstGeom prst="rect">
            <a:avLst/>
          </a:prstGeom>
        </p:spPr>
      </p:pic>
    </p:spTree>
    <p:extLst>
      <p:ext uri="{BB962C8B-B14F-4D97-AF65-F5344CB8AC3E}">
        <p14:creationId xmlns:p14="http://schemas.microsoft.com/office/powerpoint/2010/main" val="204807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FAF863-FA8A-C5DF-FDED-ADCFECD539A3}"/>
              </a:ext>
            </a:extLst>
          </p:cNvPr>
          <p:cNvSpPr>
            <a:spLocks noGrp="1"/>
          </p:cNvSpPr>
          <p:nvPr>
            <p:ph type="title"/>
          </p:nvPr>
        </p:nvSpPr>
        <p:spPr>
          <a:xfrm>
            <a:off x="8438731" y="403210"/>
            <a:ext cx="2843538" cy="544644"/>
          </a:xfrm>
        </p:spPr>
        <p:txBody>
          <a:bodyPr/>
          <a:lstStyle/>
          <a:p>
            <a:r>
              <a:rPr lang="en-AU"/>
              <a:t>Reflection</a:t>
            </a:r>
          </a:p>
        </p:txBody>
      </p:sp>
      <p:sp>
        <p:nvSpPr>
          <p:cNvPr id="3" name="Text Placeholder 2">
            <a:extLst>
              <a:ext uri="{FF2B5EF4-FFF2-40B4-BE49-F238E27FC236}">
                <a16:creationId xmlns:a16="http://schemas.microsoft.com/office/drawing/2014/main" id="{F20ECB7B-FD77-12CF-0A8C-74917422FBF7}"/>
              </a:ext>
            </a:extLst>
          </p:cNvPr>
          <p:cNvSpPr>
            <a:spLocks noGrp="1"/>
          </p:cNvSpPr>
          <p:nvPr>
            <p:ph type="body" sz="quarter" idx="11"/>
          </p:nvPr>
        </p:nvSpPr>
        <p:spPr>
          <a:xfrm>
            <a:off x="273069" y="403211"/>
            <a:ext cx="7705725" cy="6051580"/>
          </a:xfrm>
        </p:spPr>
        <p:txBody>
          <a:bodyPr/>
          <a:lstStyle/>
          <a:p>
            <a:pPr lvl="1">
              <a:spcBef>
                <a:spcPts val="600"/>
              </a:spcBef>
            </a:pPr>
            <a:r>
              <a:rPr lang="en-US" sz="1800"/>
              <a:t>Engaging with families requires:</a:t>
            </a:r>
          </a:p>
          <a:p>
            <a:pPr lvl="2">
              <a:spcBef>
                <a:spcPts val="300"/>
              </a:spcBef>
              <a:spcAft>
                <a:spcPts val="600"/>
              </a:spcAft>
            </a:pPr>
            <a:r>
              <a:rPr lang="en-US" sz="1400"/>
              <a:t>Interacting proactively, positively, calmly and respectfully</a:t>
            </a:r>
          </a:p>
          <a:p>
            <a:pPr lvl="2">
              <a:spcBef>
                <a:spcPts val="300"/>
              </a:spcBef>
              <a:spcAft>
                <a:spcPts val="600"/>
              </a:spcAft>
            </a:pPr>
            <a:r>
              <a:rPr lang="en-US" sz="1400"/>
              <a:t>Planning and using reflexive and culturally responsive practices</a:t>
            </a:r>
          </a:p>
          <a:p>
            <a:pPr lvl="2">
              <a:spcBef>
                <a:spcPts val="300"/>
              </a:spcBef>
              <a:spcAft>
                <a:spcPts val="600"/>
              </a:spcAft>
            </a:pPr>
            <a:r>
              <a:rPr lang="en-US" sz="1400"/>
              <a:t>Introducing ourselves to parents and primary caregivers as early as possible</a:t>
            </a:r>
          </a:p>
          <a:p>
            <a:pPr lvl="2">
              <a:spcBef>
                <a:spcPts val="300"/>
              </a:spcBef>
              <a:spcAft>
                <a:spcPts val="600"/>
              </a:spcAft>
            </a:pPr>
            <a:r>
              <a:rPr lang="en-US" sz="1400"/>
              <a:t>Individually contacting the parents or primary caregivers of students with additional learning needs</a:t>
            </a:r>
          </a:p>
          <a:p>
            <a:pPr lvl="2">
              <a:spcBef>
                <a:spcPts val="300"/>
              </a:spcBef>
              <a:spcAft>
                <a:spcPts val="600"/>
              </a:spcAft>
            </a:pPr>
            <a:r>
              <a:rPr lang="en-US" sz="1400"/>
              <a:t>Seeking advice and support from school support staff to support communication with families</a:t>
            </a:r>
          </a:p>
          <a:p>
            <a:pPr lvl="2">
              <a:spcBef>
                <a:spcPts val="300"/>
              </a:spcBef>
              <a:spcAft>
                <a:spcPts val="600"/>
              </a:spcAft>
            </a:pPr>
            <a:r>
              <a:rPr lang="en-US" sz="1400"/>
              <a:t>Balancing interactions to focus on strengths, opportunities, goals and needs</a:t>
            </a:r>
          </a:p>
          <a:p>
            <a:pPr lvl="2">
              <a:spcBef>
                <a:spcPts val="300"/>
              </a:spcBef>
              <a:spcAft>
                <a:spcPts val="600"/>
              </a:spcAft>
            </a:pPr>
            <a:r>
              <a:rPr lang="en-US" sz="1400"/>
              <a:t>Inviting parents and primary caregivers to ask questions and share relevant information</a:t>
            </a:r>
          </a:p>
          <a:p>
            <a:pPr lvl="2">
              <a:spcBef>
                <a:spcPts val="300"/>
              </a:spcBef>
              <a:spcAft>
                <a:spcPts val="600"/>
              </a:spcAft>
            </a:pPr>
            <a:r>
              <a:rPr lang="en-US" sz="1400"/>
              <a:t>Approaching conversations in a collaborative, solutions-focused manner and identifying opportunities to work together to support their child’s learning</a:t>
            </a:r>
          </a:p>
          <a:p>
            <a:pPr lvl="2">
              <a:spcBef>
                <a:spcPts val="300"/>
              </a:spcBef>
              <a:spcAft>
                <a:spcPts val="600"/>
              </a:spcAft>
            </a:pPr>
            <a:r>
              <a:rPr lang="en-US" sz="1400"/>
              <a:t>Informing parents and primary caregivers of opportunities to engage</a:t>
            </a:r>
          </a:p>
          <a:p>
            <a:pPr lvl="2">
              <a:spcBef>
                <a:spcPts val="300"/>
              </a:spcBef>
              <a:spcAft>
                <a:spcPts val="600"/>
              </a:spcAft>
            </a:pPr>
            <a:r>
              <a:rPr lang="en-US" sz="1400"/>
              <a:t>Following school policies and procedures, and seeking clarification and advice from support staff and school leaders when needed.</a:t>
            </a:r>
          </a:p>
        </p:txBody>
      </p:sp>
      <p:sp>
        <p:nvSpPr>
          <p:cNvPr id="2" name="Text Placeholder 1">
            <a:extLst>
              <a:ext uri="{FF2B5EF4-FFF2-40B4-BE49-F238E27FC236}">
                <a16:creationId xmlns:a16="http://schemas.microsoft.com/office/drawing/2014/main" id="{55D0DD86-D809-C245-480B-47CBE3771191}"/>
              </a:ext>
            </a:extLst>
          </p:cNvPr>
          <p:cNvSpPr>
            <a:spLocks noGrp="1"/>
          </p:cNvSpPr>
          <p:nvPr>
            <p:ph type="body" sz="quarter" idx="10"/>
          </p:nvPr>
        </p:nvSpPr>
        <p:spPr>
          <a:xfrm>
            <a:off x="8438731" y="1309561"/>
            <a:ext cx="3355219" cy="4977961"/>
          </a:xfrm>
        </p:spPr>
        <p:txBody>
          <a:bodyPr/>
          <a:lstStyle/>
          <a:p>
            <a:pPr marL="0" lvl="2" indent="0">
              <a:buNone/>
            </a:pPr>
            <a:r>
              <a:rPr lang="en-US"/>
              <a:t>Which of these elements are you demonstrating when you are engaging with families? </a:t>
            </a:r>
          </a:p>
          <a:p>
            <a:pPr marL="0" lvl="2" indent="0">
              <a:buNone/>
            </a:pPr>
            <a:endParaRPr lang="en-US"/>
          </a:p>
          <a:p>
            <a:pPr marL="0" lvl="2" indent="0">
              <a:buNone/>
            </a:pPr>
            <a:r>
              <a:rPr lang="en-AU"/>
              <a:t>Are there any elements you’d </a:t>
            </a:r>
            <a:br>
              <a:rPr lang="en-AU"/>
            </a:br>
            <a:r>
              <a:rPr lang="en-AU"/>
              <a:t>particularly like to develop?</a:t>
            </a:r>
            <a:endParaRPr lang="en-US"/>
          </a:p>
        </p:txBody>
      </p:sp>
    </p:spTree>
    <p:extLst>
      <p:ext uri="{BB962C8B-B14F-4D97-AF65-F5344CB8AC3E}">
        <p14:creationId xmlns:p14="http://schemas.microsoft.com/office/powerpoint/2010/main" val="1055400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700D5E9-5465-486F-E8FF-0CA9BE3EB800}"/>
              </a:ext>
            </a:extLst>
          </p:cNvPr>
          <p:cNvSpPr>
            <a:spLocks noGrp="1"/>
          </p:cNvSpPr>
          <p:nvPr>
            <p:ph type="title"/>
          </p:nvPr>
        </p:nvSpPr>
        <p:spPr/>
        <p:txBody>
          <a:bodyPr>
            <a:normAutofit/>
          </a:bodyPr>
          <a:lstStyle/>
          <a:p>
            <a:r>
              <a:rPr lang="en-AU">
                <a:latin typeface="Montserrat"/>
              </a:rPr>
              <a:t>Planning for engaging with families</a:t>
            </a:r>
          </a:p>
        </p:txBody>
      </p:sp>
      <p:sp>
        <p:nvSpPr>
          <p:cNvPr id="2" name="Text Placeholder 1">
            <a:extLst>
              <a:ext uri="{FF2B5EF4-FFF2-40B4-BE49-F238E27FC236}">
                <a16:creationId xmlns:a16="http://schemas.microsoft.com/office/drawing/2014/main" id="{E6362BD6-5B86-1692-47B4-B998C7084A8A}"/>
              </a:ext>
            </a:extLst>
          </p:cNvPr>
          <p:cNvSpPr>
            <a:spLocks noGrp="1"/>
          </p:cNvSpPr>
          <p:nvPr>
            <p:ph type="body" sz="quarter" idx="10"/>
          </p:nvPr>
        </p:nvSpPr>
        <p:spPr>
          <a:xfrm>
            <a:off x="631825" y="1371600"/>
            <a:ext cx="10302875" cy="4889159"/>
          </a:xfrm>
        </p:spPr>
        <p:txBody>
          <a:bodyPr vert="horz" lIns="91440" tIns="45720" rIns="91440" bIns="45720" rtlCol="0" anchor="t">
            <a:spAutoFit/>
          </a:bodyPr>
          <a:lstStyle/>
          <a:p>
            <a:pPr fontAlgn="t"/>
            <a:r>
              <a:rPr lang="en-AU" sz="1800"/>
              <a:t>Think of one or 2 situations that present an opportunity to engage with families.</a:t>
            </a:r>
            <a:endParaRPr lang="en-AU" sz="1800" b="1"/>
          </a:p>
          <a:p>
            <a:pPr fontAlgn="t"/>
            <a:r>
              <a:rPr lang="en-AU" sz="1800"/>
              <a:t>Plan your response, then </a:t>
            </a:r>
            <a:r>
              <a:rPr lang="en-AU" sz="1800" b="1"/>
              <a:t>rehearse what you would do and say</a:t>
            </a:r>
            <a:r>
              <a:rPr lang="en-AU" sz="1800"/>
              <a:t> with your partner.</a:t>
            </a:r>
          </a:p>
          <a:p>
            <a:pPr marL="287655" lvl="1" indent="-287655"/>
            <a:r>
              <a:rPr lang="en-US" sz="2000"/>
              <a:t>Engaging with families requires:</a:t>
            </a:r>
          </a:p>
          <a:p>
            <a:pPr marL="287655" lvl="2" indent="-287655">
              <a:spcAft>
                <a:spcPts val="600"/>
              </a:spcAft>
            </a:pPr>
            <a:r>
              <a:rPr lang="en-US" sz="1800">
                <a:latin typeface="Montserrat"/>
              </a:rPr>
              <a:t>Interacting proactively, positively, calmly and respectfully</a:t>
            </a:r>
          </a:p>
          <a:p>
            <a:pPr marL="287655" lvl="2" indent="-287655">
              <a:spcAft>
                <a:spcPts val="600"/>
              </a:spcAft>
            </a:pPr>
            <a:r>
              <a:rPr lang="en-US" sz="1800"/>
              <a:t>Planning and using reflexive and culturally responsive practices</a:t>
            </a:r>
          </a:p>
          <a:p>
            <a:pPr marL="287655" lvl="2" indent="-287655">
              <a:spcAft>
                <a:spcPts val="600"/>
              </a:spcAft>
            </a:pPr>
            <a:r>
              <a:rPr lang="en-US" sz="1800"/>
              <a:t>Introducing ourselves to parents and primary caregivers as early as possible</a:t>
            </a:r>
          </a:p>
          <a:p>
            <a:pPr marL="287655" lvl="2" indent="-287655">
              <a:spcAft>
                <a:spcPts val="600"/>
              </a:spcAft>
            </a:pPr>
            <a:r>
              <a:rPr lang="en-US" sz="1800">
                <a:latin typeface="Montserrat"/>
              </a:rPr>
              <a:t>Individually contacting the parents or primary caregivers of students with additional learning needs</a:t>
            </a:r>
          </a:p>
          <a:p>
            <a:pPr marL="287655" lvl="2" indent="-287655">
              <a:spcAft>
                <a:spcPts val="600"/>
              </a:spcAft>
            </a:pPr>
            <a:r>
              <a:rPr lang="en-US" sz="1800"/>
              <a:t>Seeking advice and support from school support staff to support communication with families.</a:t>
            </a:r>
          </a:p>
        </p:txBody>
      </p:sp>
    </p:spTree>
    <p:extLst>
      <p:ext uri="{BB962C8B-B14F-4D97-AF65-F5344CB8AC3E}">
        <p14:creationId xmlns:p14="http://schemas.microsoft.com/office/powerpoint/2010/main" val="2635346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2C3D1-FFCA-C2CE-8C59-9E30F9D003E2}"/>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4AFAB9B5-6952-3282-22C1-1F619E73B817}"/>
              </a:ext>
            </a:extLst>
          </p:cNvPr>
          <p:cNvSpPr>
            <a:spLocks noGrp="1"/>
          </p:cNvSpPr>
          <p:nvPr>
            <p:ph type="title"/>
          </p:nvPr>
        </p:nvSpPr>
        <p:spPr/>
        <p:txBody>
          <a:bodyPr>
            <a:normAutofit/>
          </a:bodyPr>
          <a:lstStyle/>
          <a:p>
            <a:r>
              <a:rPr lang="en-AU"/>
              <a:t>Planning for engaging with families</a:t>
            </a:r>
          </a:p>
        </p:txBody>
      </p:sp>
      <p:sp>
        <p:nvSpPr>
          <p:cNvPr id="2" name="Text Placeholder 1">
            <a:extLst>
              <a:ext uri="{FF2B5EF4-FFF2-40B4-BE49-F238E27FC236}">
                <a16:creationId xmlns:a16="http://schemas.microsoft.com/office/drawing/2014/main" id="{60242AAE-E1B9-9F4F-1AD1-9D17B5788814}"/>
              </a:ext>
            </a:extLst>
          </p:cNvPr>
          <p:cNvSpPr>
            <a:spLocks noGrp="1"/>
          </p:cNvSpPr>
          <p:nvPr>
            <p:ph type="body" sz="quarter" idx="10"/>
          </p:nvPr>
        </p:nvSpPr>
        <p:spPr>
          <a:xfrm>
            <a:off x="631595" y="1365346"/>
            <a:ext cx="10922000" cy="4852226"/>
          </a:xfrm>
        </p:spPr>
        <p:txBody>
          <a:bodyPr vert="horz" lIns="91440" tIns="45720" rIns="91440" bIns="45720" rtlCol="0" anchor="t">
            <a:spAutoFit/>
          </a:bodyPr>
          <a:lstStyle/>
          <a:p>
            <a:pPr fontAlgn="t"/>
            <a:r>
              <a:rPr lang="en-AU" sz="1800"/>
              <a:t>Think of one or 2 situations that present an opportunity to engage with families.</a:t>
            </a:r>
            <a:endParaRPr lang="en-AU" sz="1800" b="1"/>
          </a:p>
          <a:p>
            <a:pPr fontAlgn="t"/>
            <a:r>
              <a:rPr lang="en-AU" sz="1800"/>
              <a:t>Plan your response, then </a:t>
            </a:r>
            <a:r>
              <a:rPr lang="en-AU" sz="1800" b="1"/>
              <a:t>rehearse what you would do and say</a:t>
            </a:r>
            <a:r>
              <a:rPr lang="en-AU" sz="1800"/>
              <a:t> with your partner.</a:t>
            </a:r>
          </a:p>
          <a:p>
            <a:pPr marL="287655" lvl="1" indent="-287655"/>
            <a:r>
              <a:rPr lang="en-US" sz="2000"/>
              <a:t>Engaging with families requires:</a:t>
            </a:r>
          </a:p>
          <a:p>
            <a:pPr marL="287655" lvl="2" indent="-287655">
              <a:spcAft>
                <a:spcPts val="600"/>
              </a:spcAft>
            </a:pPr>
            <a:r>
              <a:rPr lang="en-US" sz="1800"/>
              <a:t>Balancing interactions to focus on strengths, opportunities, goals and needs</a:t>
            </a:r>
          </a:p>
          <a:p>
            <a:pPr marL="287655" lvl="2" indent="-287655">
              <a:spcAft>
                <a:spcPts val="600"/>
              </a:spcAft>
            </a:pPr>
            <a:r>
              <a:rPr lang="en-US" sz="1800"/>
              <a:t>Inviting parents and primary caregivers to ask questions and share relevant information</a:t>
            </a:r>
          </a:p>
          <a:p>
            <a:pPr marL="287655" lvl="2" indent="-287655">
              <a:spcAft>
                <a:spcPts val="600"/>
              </a:spcAft>
            </a:pPr>
            <a:r>
              <a:rPr lang="en-US" sz="1800"/>
              <a:t>Approaching conversations in a collaborative, solutions-focused manner and identifying opportunities to work together to support their child’s learning</a:t>
            </a:r>
          </a:p>
          <a:p>
            <a:pPr marL="287655" lvl="2" indent="-287655">
              <a:spcAft>
                <a:spcPts val="600"/>
              </a:spcAft>
            </a:pPr>
            <a:r>
              <a:rPr lang="en-US" sz="1800"/>
              <a:t>Informing parents and primary caregivers of opportunities to engage</a:t>
            </a:r>
          </a:p>
          <a:p>
            <a:pPr marL="287655" lvl="2" indent="-287655">
              <a:spcAft>
                <a:spcPts val="600"/>
              </a:spcAft>
            </a:pPr>
            <a:r>
              <a:rPr lang="en-US" sz="1800">
                <a:latin typeface="Montserrat"/>
              </a:rPr>
              <a:t>Following school policies and procedures, and seeking clarification and advice from support staff and school leaders when needed.</a:t>
            </a:r>
          </a:p>
        </p:txBody>
      </p:sp>
    </p:spTree>
    <p:extLst>
      <p:ext uri="{BB962C8B-B14F-4D97-AF65-F5344CB8AC3E}">
        <p14:creationId xmlns:p14="http://schemas.microsoft.com/office/powerpoint/2010/main" val="3840141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73A6A66-1C0E-D56A-CE7B-30876C776BD8}"/>
              </a:ext>
            </a:extLst>
          </p:cNvPr>
          <p:cNvSpPr>
            <a:spLocks noGrp="1"/>
          </p:cNvSpPr>
          <p:nvPr>
            <p:ph type="title"/>
          </p:nvPr>
        </p:nvSpPr>
        <p:spPr/>
        <p:txBody>
          <a:bodyPr/>
          <a:lstStyle/>
          <a:p>
            <a:r>
              <a:rPr lang="en-AU"/>
              <a:t>Reflection</a:t>
            </a:r>
          </a:p>
        </p:txBody>
      </p:sp>
      <p:sp>
        <p:nvSpPr>
          <p:cNvPr id="4" name="Text Placeholder 3">
            <a:extLst>
              <a:ext uri="{FF2B5EF4-FFF2-40B4-BE49-F238E27FC236}">
                <a16:creationId xmlns:a16="http://schemas.microsoft.com/office/drawing/2014/main" id="{2C2EFEDE-6A2E-7A4D-62F4-A1BA590A52B1}"/>
              </a:ext>
            </a:extLst>
          </p:cNvPr>
          <p:cNvSpPr>
            <a:spLocks noGrp="1"/>
          </p:cNvSpPr>
          <p:nvPr>
            <p:ph type="body" sz="quarter" idx="10"/>
          </p:nvPr>
        </p:nvSpPr>
        <p:spPr>
          <a:xfrm>
            <a:off x="631825" y="1476829"/>
            <a:ext cx="6269489" cy="4977961"/>
          </a:xfrm>
        </p:spPr>
        <p:txBody>
          <a:bodyPr/>
          <a:lstStyle/>
          <a:p>
            <a:pPr lvl="2"/>
            <a:r>
              <a:rPr lang="en-US"/>
              <a:t>What have you learned about effective engagement with families that you will make sure to include in your own practice? </a:t>
            </a:r>
          </a:p>
          <a:p>
            <a:pPr lvl="2"/>
            <a:r>
              <a:rPr lang="en-US"/>
              <a:t>What support would be useful as you strengthen your engagement with families?</a:t>
            </a:r>
          </a:p>
        </p:txBody>
      </p:sp>
    </p:spTree>
    <p:extLst>
      <p:ext uri="{BB962C8B-B14F-4D97-AF65-F5344CB8AC3E}">
        <p14:creationId xmlns:p14="http://schemas.microsoft.com/office/powerpoint/2010/main" val="3460369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C04DB7E7-B24E-F308-E843-275FF03C5A2B}"/>
              </a:ext>
            </a:extLst>
          </p:cNvPr>
          <p:cNvPicPr>
            <a:picLocks noGrp="1" noRot="1" noChangeAspect="1" noMove="1" noResize="1" noEditPoints="1" noAdjustHandles="1" noChangeArrowheads="1" noChangeShapeType="1" noCrop="1"/>
          </p:cNvPicPr>
          <p:nvPr/>
        </p:nvPicPr>
        <p:blipFill>
          <a:blip r:embed="rId3"/>
          <a:stretch>
            <a:fillRect/>
          </a:stretch>
        </p:blipFill>
        <p:spPr>
          <a:xfrm>
            <a:off x="8044" y="-1"/>
            <a:ext cx="12183956" cy="6862531"/>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engaging-with-families" id="{395F77FA-B4CC-4990-B516-417AFDF65FFA}" vid="{2908CDEA-5416-46D0-98AE-E5D89A4FCD6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E55293-22D3-408B-8819-CE469C36CC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D504691-5F08-4858-B0EF-DCBB15374A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2596</Words>
  <Application>Microsoft Office PowerPoint</Application>
  <PresentationFormat>Widescreen</PresentationFormat>
  <Paragraphs>225</Paragraphs>
  <Slides>15</Slides>
  <Notes>15</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Montserrat</vt:lpstr>
      <vt:lpstr>Montserrat Medium</vt:lpstr>
      <vt:lpstr>Calibri</vt:lpstr>
      <vt:lpstr>PT Sans</vt:lpstr>
      <vt:lpstr>Arial</vt:lpstr>
      <vt:lpstr>Segoe UI</vt:lpstr>
      <vt:lpstr>EC_Practical Refinement</vt:lpstr>
      <vt:lpstr>Before using this slide deck, please read AERO's practice resource, A Whole-School Approach to Classroom Management: Facilitation Guide, and follow the instructions for preparing this slide deck.</vt:lpstr>
      <vt:lpstr>Engaging with families:  Developing practice</vt:lpstr>
      <vt:lpstr>Acknowledgement of Country</vt:lpstr>
      <vt:lpstr>Purpose of this session</vt:lpstr>
      <vt:lpstr>Australian Professional Standards for Teachers</vt:lpstr>
      <vt:lpstr>PowerPoint Presentation</vt:lpstr>
      <vt:lpstr>Developing practices and skills</vt:lpstr>
      <vt:lpstr>Engaging with families</vt:lpstr>
      <vt:lpstr>How we engage with families</vt:lpstr>
      <vt:lpstr>PowerPoint Presentation</vt:lpstr>
      <vt:lpstr>Reflection</vt:lpstr>
      <vt:lpstr>Planning for engaging with families</vt:lpstr>
      <vt:lpstr>Planning for engaging with families</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2026-10-30T05:07:44Z</dcterms:created>
  <dcterms:modified xsi:type="dcterms:W3CDTF">2026-10-30T05:08:18Z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