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098" r:id="rId1"/>
  </p:sldMasterIdLst>
  <p:notesMasterIdLst>
    <p:notesMasterId r:id="rId16"/>
  </p:notesMasterIdLst>
  <p:handoutMasterIdLst>
    <p:handoutMasterId r:id="rId17"/>
  </p:handoutMasterIdLst>
  <p:sldIdLst>
    <p:sldId id="959" r:id="rId2"/>
    <p:sldId id="1300" r:id="rId3"/>
    <p:sldId id="4632" r:id="rId4"/>
    <p:sldId id="3626" r:id="rId5"/>
    <p:sldId id="4593" r:id="rId6"/>
    <p:sldId id="3599" r:id="rId7"/>
    <p:sldId id="4633" r:id="rId8"/>
    <p:sldId id="3656" r:id="rId9"/>
    <p:sldId id="3628" r:id="rId10"/>
    <p:sldId id="3672" r:id="rId11"/>
    <p:sldId id="3633" r:id="rId12"/>
    <p:sldId id="3640" r:id="rId13"/>
    <p:sldId id="4635" r:id="rId14"/>
    <p:sldId id="4647" r:id="rId15"/>
  </p:sldIdLst>
  <p:sldSz cx="12192000" cy="6858000"/>
  <p:notesSz cx="7315200" cy="9601200"/>
  <p:embeddedFontLst>
    <p:embeddedFont>
      <p:font typeface="Montserrat" panose="00000500000000000000" pitchFamily="2" charset="0"/>
      <p:regular r:id="rId18"/>
      <p:bold r:id="rId19"/>
      <p:italic r:id="rId20"/>
      <p:boldItalic r:id="rId21"/>
    </p:embeddedFont>
    <p:embeddedFont>
      <p:font typeface="Montserrat Medium" panose="00000600000000000000" pitchFamily="2" charset="0"/>
      <p:regular r:id="rId22"/>
      <p: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32"/>
            <p14:sldId id="3626"/>
            <p14:sldId id="4593"/>
            <p14:sldId id="3599"/>
            <p14:sldId id="4633"/>
            <p14:sldId id="3656"/>
            <p14:sldId id="3628"/>
            <p14:sldId id="3672"/>
            <p14:sldId id="3633"/>
            <p14:sldId id="3640"/>
            <p14:sldId id="4635"/>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F1F0"/>
    <a:srgbClr val="F2EAE0"/>
    <a:srgbClr val="010101"/>
    <a:srgbClr val="00838E"/>
    <a:srgbClr val="F8FAFC"/>
    <a:srgbClr val="F2F2F2"/>
    <a:srgbClr val="006E7F"/>
    <a:srgbClr val="0B1412"/>
    <a:srgbClr val="021113"/>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2D8996-E854-4902-AE3D-E03950FD0DCA}" v="3" dt="2026-10-30T05:41:18.3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 y="122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395816"/>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816243"/>
            <a:ext cx="5852160" cy="5632557"/>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790267" y="9119474"/>
            <a:ext cx="523240"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spcBef>
        <a:spcPts val="0"/>
      </a:spcBef>
      <a:spcAft>
        <a:spcPts val="0"/>
      </a:spcAft>
      <a:defRPr sz="1200" kern="1200">
        <a:solidFill>
          <a:schemeClr val="tx1"/>
        </a:solidFill>
        <a:latin typeface="+mn-lt"/>
        <a:ea typeface="+mn-ea"/>
        <a:cs typeface="+mn-cs"/>
      </a:defRPr>
    </a:lvl1pPr>
    <a:lvl2pPr marL="144000" indent="-144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216000" indent="-216000" algn="l" defTabSz="914400" rtl="0" eaLnBrk="1" latinLnBrk="0" hangingPunct="1">
      <a:lnSpc>
        <a:spcPct val="120000"/>
      </a:lnSpc>
      <a:buSzPct val="100000"/>
      <a:buFont typeface="+mj-lt"/>
      <a:buAutoNum type="arabicPeriod"/>
      <a:defRPr sz="1200" kern="1200">
        <a:solidFill>
          <a:schemeClr val="tx1"/>
        </a:solidFill>
        <a:latin typeface="+mn-lt"/>
        <a:ea typeface="+mn-ea"/>
        <a:cs typeface="+mn-cs"/>
      </a:defRPr>
    </a:lvl4pPr>
    <a:lvl5pPr marL="432000" indent="-252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0" noProof="0">
                <a:solidFill>
                  <a:srgbClr val="FF0000"/>
                </a:solidFill>
              </a:rPr>
              <a:t>If you’ve identified acknowledgement and praise as an area of practice you’d like to support teachers in your school to develop, you can use this slide deck to run a practice development session.</a:t>
            </a:r>
          </a:p>
          <a:p>
            <a:endParaRPr lang="en-AU" b="0" noProof="0">
              <a:solidFill>
                <a:srgbClr val="FF0000"/>
              </a:solidFill>
            </a:endParaRPr>
          </a:p>
          <a:p>
            <a:r>
              <a:rPr lang="en-AU" b="0" noProof="0">
                <a:solidFill>
                  <a:srgbClr val="FF0000"/>
                </a:solidFill>
              </a:rPr>
              <a:t>It includes a video of practice. To play the video, please enable external content if prompted when opening the slide deck.</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EEA953C7-2367-CAAD-F213-ACC9467C10B0}"/>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AU" noProof="0"/>
              <a:t>Before using these slides, you may want to build a shared understanding with staff about evidence-based classroom management using AERO’s professional learning resource, Evidence-Based Approaches for Effective Classroom Management.</a:t>
            </a:r>
          </a:p>
          <a:p>
            <a:endParaRPr lang="en-AU" noProof="0"/>
          </a:p>
          <a:p>
            <a:r>
              <a:rPr lang="en-AU" b="1" noProof="0"/>
              <a:t>Preparation</a:t>
            </a:r>
          </a:p>
          <a:p>
            <a:pPr marL="0" lvl="3" indent="0">
              <a:buNone/>
            </a:pPr>
            <a:r>
              <a:rPr lang="en-AU" noProof="0"/>
              <a:t>Send participants a link to the handbook: </a:t>
            </a:r>
            <a:r>
              <a:rPr lang="en-AU" sz="1200" u="sng" kern="1200">
                <a:solidFill>
                  <a:schemeClr val="tx1"/>
                </a:solidFill>
                <a:effectLst/>
                <a:latin typeface="+mn-lt"/>
                <a:ea typeface="+mn-ea"/>
                <a:cs typeface="+mn-cs"/>
                <a:hlinkClick r:id="rId3"/>
              </a:rPr>
              <a:t>https://www.edresearch.edu.au/classroom-management-handbook</a:t>
            </a:r>
            <a:r>
              <a:rPr lang="en-AU" noProof="0"/>
              <a:t>.</a:t>
            </a:r>
          </a:p>
          <a:p>
            <a:endParaRPr lang="en-AU" b="1" noProof="0"/>
          </a:p>
          <a:p>
            <a:r>
              <a:rPr lang="en-AU" b="1" noProof="0"/>
              <a:t>Remember to delete the preparation section in each slide note once you’ve followed its instructions so that you can more easily see the facilitator notes.</a:t>
            </a: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A379B96B-D84E-30D0-FFF1-B3585ECFF763}"/>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6E75-3F21-82ED-5853-7A827C5B8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A128DA-3E16-973E-DCC4-ABBB2F00884D}"/>
              </a:ext>
            </a:extLst>
          </p:cNvPr>
          <p:cNvSpPr>
            <a:spLocks noGrp="1"/>
          </p:cNvSpPr>
          <p:nvPr>
            <p:ph type="body" idx="1"/>
          </p:nvPr>
        </p:nvSpPr>
        <p:spPr/>
        <p:txBody>
          <a:bodyPr/>
          <a:lstStyle/>
          <a:p>
            <a:r>
              <a:rPr lang="en-AU" b="1" noProof="0"/>
              <a:t>Preparation</a:t>
            </a:r>
          </a:p>
          <a:p>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2A4A4397-5A33-5AA0-F417-299A9C9F3C07}"/>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93143A5C-57B2-4E17-6EBC-2EF9C723D6F0}"/>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372776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noProof="0"/>
              <a:t>Preparation</a:t>
            </a:r>
          </a:p>
          <a:p>
            <a:pPr lvl="3"/>
            <a:r>
              <a:rPr lang="en-AU" noProof="0"/>
              <a:t>If time is available, you can plan to provide time at the start of the session (e.g., 10 minutes) for staff to review the pre-reading. However, this isn’t essential and you can run the session without staff doing this.</a:t>
            </a:r>
          </a:p>
          <a:p>
            <a:pPr lvl="3"/>
            <a:r>
              <a:rPr lang="en-AU" noProof="0"/>
              <a:t>Participants will work in pairs throughout the session. You may want to consider pairing staff:</a:t>
            </a:r>
          </a:p>
          <a:p>
            <a:pPr lvl="4"/>
            <a:r>
              <a:rPr lang="en-AU" noProof="0"/>
              <a:t>in similar classroom environments - e.g., similar year levels or learning areas</a:t>
            </a:r>
          </a:p>
          <a:p>
            <a:pPr lvl="4"/>
            <a:r>
              <a:rPr lang="en-AU" noProof="0"/>
              <a:t>who work well together</a:t>
            </a:r>
          </a:p>
          <a:p>
            <a:pPr lvl="4"/>
            <a:r>
              <a:rPr lang="en-AU" noProof="0"/>
              <a:t>with more effective classroom management practices with those with less.</a:t>
            </a:r>
          </a:p>
          <a:p>
            <a:endParaRPr lang="en-AU" b="1" noProof="0"/>
          </a:p>
          <a:p>
            <a:r>
              <a:rPr lang="en-AU" b="1" noProof="0"/>
              <a:t>Facilitator notes</a:t>
            </a:r>
          </a:p>
          <a:p>
            <a:r>
              <a:rPr lang="en-AU" i="1" noProof="0"/>
              <a:t>[Read out the purpose of this session from the slide.]</a:t>
            </a:r>
          </a:p>
          <a:p>
            <a:endParaRPr lang="en-AU" noProof="0"/>
          </a:p>
          <a:p>
            <a:r>
              <a:rPr lang="en-AU" noProof="0"/>
              <a:t>Teaching requires a complex skillset, and it takes time to develop these skills. Rehearsing and receiving feedback in a safe, non-judgemental environment is an effective and evidence-based way to develop our practice.</a:t>
            </a:r>
          </a:p>
          <a:p>
            <a:endParaRPr lang="en-AU" noProof="0"/>
          </a:p>
          <a:p>
            <a:r>
              <a:rPr lang="en-AU" noProof="0"/>
              <a:t>In this session, we’ll:</a:t>
            </a:r>
          </a:p>
          <a:p>
            <a:pPr lvl="1"/>
            <a:r>
              <a:rPr lang="en-AU" noProof="0"/>
              <a:t>discuss practical approaches to developing classroom management practices and skills</a:t>
            </a:r>
          </a:p>
          <a:p>
            <a:pPr lvl="1"/>
            <a:r>
              <a:rPr lang="en-AU" noProof="0"/>
              <a:t>review effective practice for </a:t>
            </a:r>
            <a:r>
              <a:rPr lang="en-AU"/>
              <a:t>acknowledgement</a:t>
            </a:r>
            <a:r>
              <a:rPr lang="en-AU" noProof="0"/>
              <a:t> and praise</a:t>
            </a:r>
          </a:p>
          <a:p>
            <a:pPr lvl="1"/>
            <a:r>
              <a:rPr lang="en-AU" i="1" noProof="0"/>
              <a:t>[optional] </a:t>
            </a:r>
            <a:r>
              <a:rPr lang="en-AU" noProof="0"/>
              <a:t>work on developing your </a:t>
            </a:r>
            <a:r>
              <a:rPr lang="en-AU"/>
              <a:t>acknowledgement</a:t>
            </a:r>
            <a:r>
              <a:rPr lang="en-AU" noProof="0"/>
              <a:t> and praise by planning and rehearsing in pairs.</a:t>
            </a:r>
          </a:p>
          <a:p>
            <a:endParaRPr lang="en-AU" i="1" noProof="0"/>
          </a:p>
          <a:p>
            <a:r>
              <a:rPr lang="en-AU" i="1" noProof="0"/>
              <a:t>[Organise participants into pairs. Throughout this session, they will discuss and optionally rehearse with their partner.]</a:t>
            </a:r>
          </a:p>
          <a:p>
            <a:endParaRPr lang="en-AU" b="1" noProof="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8FB82284-6B09-5169-ED53-F1261217DBCC}"/>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3415371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0C7D76D6-F129-FB57-CAC8-3983E8C903EB}"/>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356623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b="0" noProof="0"/>
              <a:t>If you’d like to read more about acknowledgement and praise after today’s session, you can refer to Chapter 14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C615D985-AD6A-6AA6-C51D-E278C646D015}"/>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2610675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60498-CF23-A3FE-B816-AC9EA43D0F9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1C36B3-D60D-4413-027F-F2C45458C8F9}"/>
              </a:ext>
            </a:extLst>
          </p:cNvPr>
          <p:cNvSpPr>
            <a:spLocks noGrp="1"/>
          </p:cNvSpPr>
          <p:nvPr>
            <p:ph type="body" idx="1"/>
          </p:nvPr>
        </p:nvSpPr>
        <p:spPr/>
        <p:txBody>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fontAlgn="t"/>
            <a:r>
              <a:rPr lang="en-AU" sz="1200" kern="1200">
                <a:solidFill>
                  <a:schemeClr val="tx1"/>
                </a:solidFill>
                <a:effectLst/>
                <a:latin typeface="+mn-lt"/>
                <a:ea typeface="+mn-ea"/>
                <a:cs typeface="+mn-cs"/>
              </a:rPr>
              <a:t>If you’re not including the rehearsal and feedback activity (slides 11/12), you can remove the instruction about rehearsal and feedback from the facilitator notes.</a:t>
            </a:r>
          </a:p>
          <a:p>
            <a:pPr fontAlgn="t"/>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The 5 stages shown on this slide support teachers to develop their practices and skills.</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[Give participants time to read the slide.]</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a:solidFill>
                  <a:schemeClr val="tx1"/>
                </a:solidFill>
                <a:effectLst/>
                <a:latin typeface="+mn-lt"/>
                <a:ea typeface="+mn-ea"/>
                <a:cs typeface="+mn-cs"/>
              </a:rPr>
              <a:t> </a:t>
            </a:r>
          </a:p>
          <a:p>
            <a:r>
              <a:rPr lang="en-GB" sz="1200" i="1" kern="1200">
                <a:solidFill>
                  <a:schemeClr val="tx1"/>
                </a:solidFill>
                <a:effectLst/>
                <a:latin typeface="+mn-lt"/>
                <a:ea typeface="+mn-ea"/>
                <a:cs typeface="+mn-cs"/>
              </a:rPr>
              <a:t>[Outline any other support and/or mentoring available for participants following this session.]</a:t>
            </a:r>
            <a:endParaRPr lang="en-AU" i="1" noProof="0"/>
          </a:p>
        </p:txBody>
      </p:sp>
      <p:sp>
        <p:nvSpPr>
          <p:cNvPr id="6" name="Slide Number Placeholder 5">
            <a:extLst>
              <a:ext uri="{FF2B5EF4-FFF2-40B4-BE49-F238E27FC236}">
                <a16:creationId xmlns:a16="http://schemas.microsoft.com/office/drawing/2014/main" id="{B211EDC9-DA36-1869-BDEC-EE59719B4B8B}"/>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CB85DEBB-CD86-658D-E13F-FDF9DDA792F0}"/>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339311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noProof="0"/>
              <a:t>Preparation </a:t>
            </a:r>
          </a:p>
          <a:p>
            <a:pPr marL="0" lvl="3" indent="0">
              <a:buNone/>
            </a:pPr>
            <a:r>
              <a:rPr lang="en-AU" noProof="0"/>
              <a:t>Prepare to share your own experiences in relation to the questions on the slide. Being open about aspects of your own practice that you’ve refined, and what you still need to refine, will support participants to reflect and rehearse without feeling judged.</a:t>
            </a:r>
          </a:p>
          <a:p>
            <a:pPr lvl="0"/>
            <a:endParaRPr lang="en-AU" noProof="0"/>
          </a:p>
          <a:p>
            <a:r>
              <a:rPr lang="en-AU" b="1" noProof="0"/>
              <a:t>Facilitator notes</a:t>
            </a:r>
          </a:p>
          <a:p>
            <a:r>
              <a:rPr lang="en-AU" noProof="0"/>
              <a:t>Before you work on refining your practice, we’ll review some information about </a:t>
            </a:r>
            <a:r>
              <a:rPr lang="en-AU"/>
              <a:t>acknowledgement</a:t>
            </a:r>
            <a:r>
              <a:rPr lang="en-AU" noProof="0"/>
              <a:t> and praise.</a:t>
            </a:r>
          </a:p>
          <a:p>
            <a:endParaRPr lang="en-AU" noProof="0"/>
          </a:p>
          <a:p>
            <a:pPr marL="0" marR="0" lvl="0" indent="0" algn="l" defTabSz="914400" rtl="0" eaLnBrk="1" fontAlgn="auto" latinLnBrk="0" hangingPunct="1">
              <a:lnSpc>
                <a:spcPct val="100000"/>
              </a:lnSpc>
              <a:spcBef>
                <a:spcPts val="0"/>
              </a:spcBef>
              <a:spcAft>
                <a:spcPts val="0"/>
              </a:spcAft>
              <a:buClrTx/>
              <a:buSzTx/>
              <a:buFontTx/>
              <a:buNone/>
              <a:tabLst/>
              <a:defRPr/>
            </a:pPr>
            <a:r>
              <a:rPr lang="en-AU" i="1" noProof="0"/>
              <a:t>[ADVANCE THE PRESENTATION and give participants time to read the definitions.]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i="1" noProof="0"/>
          </a:p>
          <a:p>
            <a:pPr marL="0" marR="0" lvl="0" indent="0" algn="l" defTabSz="914400" rtl="0" eaLnBrk="1" fontAlgn="auto" latinLnBrk="0" hangingPunct="1">
              <a:lnSpc>
                <a:spcPct val="100000"/>
              </a:lnSpc>
              <a:spcBef>
                <a:spcPts val="0"/>
              </a:spcBef>
              <a:spcAft>
                <a:spcPts val="0"/>
              </a:spcAft>
              <a:buClrTx/>
              <a:buSzTx/>
              <a:buFontTx/>
              <a:buNone/>
              <a:tabLst/>
              <a:defRPr/>
            </a:pPr>
            <a:r>
              <a:rPr lang="en-AU"/>
              <a:t>Acknowledgement</a:t>
            </a:r>
            <a:r>
              <a:rPr lang="en-AU" noProof="0"/>
              <a:t> and praise is a skill that supports</a:t>
            </a:r>
            <a:r>
              <a:rPr lang="en-AU"/>
              <a:t> and</a:t>
            </a:r>
            <a:r>
              <a:rPr lang="en-AU" noProof="0"/>
              <a:t> </a:t>
            </a:r>
            <a:r>
              <a:rPr lang="en-AU"/>
              <a:t>maintains positive student behaviour.</a:t>
            </a:r>
            <a:r>
              <a:rPr lang="en-AU" noProof="0"/>
              <a:t> Acknowledgement is used when individual or class expectations have been met, while praise is used to emphasise the effort students have made to exceed behaviour expectations specific to them, or when individual or class expectations have been exceeded. It’s important to note that some students prefer praise to be delivered privately.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noProof="0"/>
          </a:p>
          <a:p>
            <a:r>
              <a:rPr lang="en-AU" i="1" noProof="0"/>
              <a:t>[ADVANCE THE PRESENTATION to reveal the questions.]</a:t>
            </a:r>
            <a:endParaRPr lang="en-AU" i="1"/>
          </a:p>
          <a:p>
            <a:endParaRPr lang="en-AU" i="1" noProof="0"/>
          </a:p>
          <a:p>
            <a:r>
              <a:rPr lang="en-AU" i="1" noProof="0"/>
              <a:t>[Give participants a minute to reflect individually. Then conduct a whole-group discussion.]</a:t>
            </a:r>
          </a:p>
          <a:p>
            <a:endParaRPr lang="en-AU" i="1" noProof="0"/>
          </a:p>
          <a:p>
            <a:r>
              <a:rPr lang="en-AU" i="1" noProof="0"/>
              <a:t>[ADVANCE THE PRESENTATION to reveal the ‘Why we use it’ section. </a:t>
            </a:r>
            <a:r>
              <a:rPr lang="en-US" i="1" noProof="0"/>
              <a:t>Share the following points if they weren’t mentioned in the discussion:]</a:t>
            </a:r>
          </a:p>
          <a:p>
            <a:endParaRPr lang="en-AU"/>
          </a:p>
          <a:p>
            <a:r>
              <a:rPr lang="en-AU"/>
              <a:t>Acknowledging and praising behaviour reinforces positive behaviour by showing students that you notice and value their effort and what they’re doing well.</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07F6516C-EF17-C236-5339-B9E7531B7EA8}"/>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19395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noProof="0"/>
              <a:t>Preparation</a:t>
            </a:r>
          </a:p>
          <a:p>
            <a:pPr lvl="3"/>
            <a:r>
              <a:rPr lang="en-AU" noProof="0"/>
              <a:t>Select at least one example of practice from the video on this slide to show participants. Here are time codes for each example:</a:t>
            </a:r>
          </a:p>
          <a:p>
            <a:pPr lvl="4"/>
            <a:r>
              <a:rPr lang="en-AU"/>
              <a:t>01:11 : lower secondary</a:t>
            </a:r>
          </a:p>
          <a:p>
            <a:pPr lvl="4"/>
            <a:r>
              <a:rPr lang="en-AU"/>
              <a:t>03:11 : primary </a:t>
            </a:r>
          </a:p>
          <a:p>
            <a:pPr lvl="4"/>
            <a:r>
              <a:rPr lang="en-AU"/>
              <a:t>05:34 : secondary.</a:t>
            </a:r>
          </a:p>
          <a:p>
            <a:pPr lvl="3"/>
            <a:r>
              <a:rPr lang="en-AU" noProof="0"/>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a:t>
            </a:r>
          </a:p>
          <a:p>
            <a:pPr lvl="3"/>
            <a:r>
              <a:rPr lang="en-AU" noProof="0"/>
              <a:t>Prepare to share a reflection on the video, being clear that your own practice is still a work in progress. Identify elements of your own practice that you want to refine. This can help participants feel safe when rehearsing.</a:t>
            </a:r>
          </a:p>
          <a:p>
            <a:endParaRPr lang="en-AU" noProof="0"/>
          </a:p>
          <a:p>
            <a:r>
              <a:rPr lang="en-AU" b="1" noProof="0"/>
              <a:t>Facilitator notes</a:t>
            </a:r>
          </a:p>
          <a:p>
            <a:r>
              <a:rPr lang="en-AU" noProof="0"/>
              <a:t>While this video depicts other Australian schools and classrooms, the principles of effective practice apply in every context. Therefore, there’s much we can learn from it.</a:t>
            </a:r>
          </a:p>
          <a:p>
            <a:endParaRPr lang="en-AU" noProof="0"/>
          </a:p>
          <a:p>
            <a:r>
              <a:rPr lang="en-AU" i="1" noProof="0"/>
              <a:t>[Mention any contextual factors in the video that might be distracting. Ask participants to focus on the teacher's words and actions rather than these.]</a:t>
            </a:r>
          </a:p>
          <a:p>
            <a:endParaRPr lang="en-AU" i="1" noProof="0"/>
          </a:p>
          <a:p>
            <a:r>
              <a:rPr lang="en-AU" i="1" noProof="0"/>
              <a:t>[Play selected example(s) from the video.]</a:t>
            </a:r>
          </a:p>
          <a:p>
            <a:endParaRPr lang="en-AU" i="1" noProof="0"/>
          </a:p>
          <a:p>
            <a:r>
              <a:rPr lang="en-AU" i="1" noProof="0"/>
              <a:t>[Share your own reflection from watching the video, including elements demonstrated in the video that you can work on to refine your practice.]</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9</a:t>
            </a:fld>
            <a:endParaRPr lang="en-US"/>
          </a:p>
        </p:txBody>
      </p:sp>
      <p:sp>
        <p:nvSpPr>
          <p:cNvPr id="8" name="Slide Image Placeholder 7">
            <a:extLst>
              <a:ext uri="{FF2B5EF4-FFF2-40B4-BE49-F238E27FC236}">
                <a16:creationId xmlns:a16="http://schemas.microsoft.com/office/drawing/2014/main" id="{A3DC3089-0905-5A95-D8D5-5C0C648E75B7}"/>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164439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p>
          <a:p>
            <a:r>
              <a:rPr lang="en-AU" b="0" i="1"/>
              <a:t>[Prompt participants to review the elements for success and then give them 5 minutes to share responses to the 2 reflection questions with a partner.]</a:t>
            </a:r>
          </a:p>
          <a:p>
            <a:endParaRPr lang="en-AU" b="1"/>
          </a:p>
        </p:txBody>
      </p:sp>
      <p:sp>
        <p:nvSpPr>
          <p:cNvPr id="6" name="Slide Number Placeholder 5"/>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2A643D7C-9C43-05C7-4803-3FC6FBEE3428}"/>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2039790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noProof="0"/>
              <a:t>Preparation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AU" b="0" i="0" noProof="0"/>
              <a:t>Slides 11 and 12 can be used if you want to include further modelling and rehearsal in your session. If you prefer not to include further modelling and rehearsal, skip to slide 13.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i="1" noProof="0"/>
          </a:p>
          <a:p>
            <a:pPr lvl="3"/>
            <a:r>
              <a:rPr lang="en-AU" noProof="0"/>
              <a:t>You'll need a member of staff to model rehearsal with you during this activity. You’ll model rehearsing while the other observes and provides feedback. Write a simple plan and script for one of the scenarios on this slide prior to the session. This will mean that you have an example of a plan and script to show participants. </a:t>
            </a:r>
          </a:p>
          <a:p>
            <a:pPr lvl="3"/>
            <a:r>
              <a:rPr lang="en-AU" noProof="0"/>
              <a:t>Ensure all participants can see a digital or hard copy version of your plan and script. </a:t>
            </a:r>
          </a:p>
          <a:p>
            <a:endParaRPr lang="en-AU" noProof="0"/>
          </a:p>
          <a:p>
            <a:r>
              <a:rPr lang="en-AU" b="1" noProof="0"/>
              <a:t>Facilitator notes</a:t>
            </a:r>
          </a:p>
          <a:p>
            <a:r>
              <a:rPr lang="en-US"/>
              <a:t>You’re going to plan and script before you rehearse. A simple plan and script comprises a few notes that detail, in sequence, what you'll do and say. Writing this out helps us refine exact actions and language and increases our confidence when rehearsing in front of each other.</a:t>
            </a:r>
          </a:p>
          <a:p>
            <a:endParaRPr lang="en-US"/>
          </a:p>
          <a:p>
            <a:pPr lvl="0"/>
            <a:r>
              <a:rPr lang="en-AU" i="1" noProof="0"/>
              <a:t>[Show your plan and script, zooming in on relevant sections, to point out the actions you planned and language you scripted.]</a:t>
            </a:r>
          </a:p>
          <a:p>
            <a:endParaRPr lang="en-US"/>
          </a:p>
          <a:p>
            <a:r>
              <a:rPr lang="en-AU" noProof="0"/>
              <a:t>Once you’ve followed the instructions, share your plan and script with your partner, and explain your decisions for what you'll do and say.</a:t>
            </a:r>
          </a:p>
          <a:p>
            <a:endParaRPr lang="en-US"/>
          </a:p>
          <a:p>
            <a:r>
              <a:rPr lang="en-US" i="1"/>
              <a:t>[Give participants 5 minutes to note down a simple plan and script, and to share them with their partner.]</a:t>
            </a:r>
            <a:br>
              <a:rPr lang="en-US" i="1"/>
            </a:br>
            <a:br>
              <a:rPr lang="en-US" i="1"/>
            </a:br>
            <a:r>
              <a:rPr lang="en-US" i="1"/>
              <a:t>[Move from group to group, offering support and feedback.]</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8" name="Slide Image Placeholder 7">
            <a:extLst>
              <a:ext uri="{FF2B5EF4-FFF2-40B4-BE49-F238E27FC236}">
                <a16:creationId xmlns:a16="http://schemas.microsoft.com/office/drawing/2014/main" id="{3CA370B6-D41C-234D-764A-1ABAC67B9F28}"/>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236748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20000"/>
          </a:bodyPr>
          <a:lstStyle/>
          <a:p>
            <a:r>
              <a:rPr lang="en-AU" b="1" noProof="0"/>
              <a:t>Preparation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AU" b="0" noProof="0"/>
              <a:t>Slides 11 and 12 can be used if you want to include further modelling and rehearsal in your session. If you prefer not to include further modelling and rehearsal, skip to slide 13.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noProof="0"/>
          </a:p>
          <a:p>
            <a:pPr marL="216000" marR="0" lvl="3" indent="-216000" algn="l" defTabSz="914400" rtl="0" eaLnBrk="1" fontAlgn="auto" latinLnBrk="0" hangingPunct="1">
              <a:lnSpc>
                <a:spcPct val="120000"/>
              </a:lnSpc>
              <a:spcBef>
                <a:spcPts val="0"/>
              </a:spcBef>
              <a:spcAft>
                <a:spcPts val="0"/>
              </a:spcAft>
              <a:buClrTx/>
              <a:buSzPct val="100000"/>
              <a:buFont typeface="+mj-lt"/>
              <a:buAutoNum type="arabicPeriod"/>
              <a:tabLst/>
              <a:defRPr/>
            </a:pPr>
            <a:r>
              <a:rPr lang="en-AU" noProof="0"/>
              <a:t>Prepare to model rehearsing and receiving feedback from the other staff member, referring to the steps in the facilitator notes and plan and script prepared. </a:t>
            </a:r>
            <a:r>
              <a:rPr lang="en-AU" sz="1200" kern="1200">
                <a:solidFill>
                  <a:schemeClr val="tx1"/>
                </a:solidFill>
                <a:effectLst/>
                <a:latin typeface="+mn-lt"/>
                <a:ea typeface="+mn-ea"/>
                <a:cs typeface="+mn-cs"/>
              </a:rPr>
              <a:t>When modelling the rehearsal, demonstrate how one person takes the role of the teacher and the other takes the role of the student. </a:t>
            </a:r>
          </a:p>
          <a:p>
            <a:pPr marL="216000" marR="0" lvl="3" indent="-216000" algn="l" defTabSz="914400" rtl="0" eaLnBrk="1" fontAlgn="auto" latinLnBrk="0" hangingPunct="1">
              <a:lnSpc>
                <a:spcPct val="120000"/>
              </a:lnSpc>
              <a:spcBef>
                <a:spcPts val="0"/>
              </a:spcBef>
              <a:spcAft>
                <a:spcPts val="0"/>
              </a:spcAft>
              <a:buClrTx/>
              <a:buSzPct val="100000"/>
              <a:buFont typeface="+mj-lt"/>
              <a:buAutoNum type="arabicPeriod"/>
              <a:tabLst/>
              <a:defRPr/>
            </a:pPr>
            <a:r>
              <a:rPr lang="en-AU" noProof="0"/>
              <a:t>When participants observe their partner rehearsing, they’ll tick the checklist in section 2.1 of Chapter 14 of the handbook. Consider whether they’ll do this digitally or whether you need to print copies of the checklist for participants to use.</a:t>
            </a:r>
          </a:p>
          <a:p>
            <a:endParaRPr lang="en-AU" noProof="0"/>
          </a:p>
          <a:p>
            <a:r>
              <a:rPr lang="en-AU" b="1" noProof="0"/>
              <a:t>Facilitator notes</a:t>
            </a:r>
          </a:p>
          <a:p>
            <a:r>
              <a:rPr lang="en-AU" noProof="0"/>
              <a:t>I'm going to model rehearsal and then you’ll take turns to rehearse your plan and script with a partner. </a:t>
            </a:r>
          </a:p>
          <a:p>
            <a:endParaRPr lang="en-AU" noProof="0"/>
          </a:p>
          <a:p>
            <a:r>
              <a:rPr lang="en-AU" noProof="0"/>
              <a:t>The first 2 sentences on this slide are for when you provide feedback. </a:t>
            </a:r>
            <a:r>
              <a:rPr lang="en-AU" b="0" noProof="0"/>
              <a:t>Always</a:t>
            </a:r>
            <a:r>
              <a:rPr lang="en-AU" noProof="0"/>
              <a:t> refer to the elements for success, which are in section 2.1 of Chapter 14 of the handbook. Start with what you saw and heard, referring to the elements that you observed. Then continue with ‘I didn’t see/hear you … ’ and refer to the elements that can be added or refined.</a:t>
            </a:r>
          </a:p>
          <a:p>
            <a:endParaRPr lang="en-AU" i="1" noProof="0"/>
          </a:p>
          <a:p>
            <a:r>
              <a:rPr lang="en-AU" i="1" noProof="0"/>
              <a:t>[Model your rehearsal while the member of staff acts as the student and uses the checklist to record what they see and don’t see you doing. Then ask the member of staff to provide feedback using the sentence starters. If you have time, you can repeat the rehearsal incorporating the feedback provided.]</a:t>
            </a:r>
          </a:p>
          <a:p>
            <a:endParaRPr lang="en-AU" i="1" noProof="0"/>
          </a:p>
          <a:p>
            <a:r>
              <a:rPr lang="en-AU" i="1" noProof="0"/>
              <a:t>[Invite questions or feedback on your demonstration of rehearsal.]</a:t>
            </a:r>
          </a:p>
          <a:p>
            <a:endParaRPr lang="en-AU" i="1" noProof="0"/>
          </a:p>
          <a:p>
            <a:pPr marL="0" marR="0" lvl="0" indent="0" algn="l" defTabSz="914400" rtl="0" eaLnBrk="1" fontAlgn="auto" latinLnBrk="0" hangingPunct="1">
              <a:lnSpc>
                <a:spcPct val="100000"/>
              </a:lnSpc>
              <a:spcBef>
                <a:spcPts val="0"/>
              </a:spcBef>
              <a:spcAft>
                <a:spcPts val="0"/>
              </a:spcAft>
              <a:buClrTx/>
              <a:buSzTx/>
              <a:buFontTx/>
              <a:buNone/>
              <a:tabLst/>
              <a:defRPr/>
            </a:pPr>
            <a:r>
              <a:rPr lang="en-AU" i="1" noProof="0"/>
              <a:t>[Before sending participants to their rehearsal areas, inform them of their expected return time. Each individual’s rehearsal should take around 5 minutes.]</a:t>
            </a:r>
          </a:p>
          <a:p>
            <a:endParaRPr lang="en-AU" i="1" noProof="0"/>
          </a:p>
          <a:p>
            <a:r>
              <a:rPr lang="en-AU" i="1" noProof="0"/>
              <a:t>[While people are rehearsing, observe as many people as possible. If time is available, you can encourage them to re-rehearse so that their refined practice becomes automatic.]</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AB228F73-FCBD-36A0-53F5-2441DE40FCBE}"/>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1386114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noProof="0"/>
              <a:t>Preparation</a:t>
            </a:r>
          </a:p>
          <a:p>
            <a:pPr lvl="3"/>
            <a:r>
              <a:rPr lang="en-AU" noProof="0"/>
              <a:t>Outline to participants the follow-up support available after the session, and when participants practise </a:t>
            </a:r>
            <a:r>
              <a:rPr lang="en-AU"/>
              <a:t>acknowledgement</a:t>
            </a:r>
            <a:r>
              <a:rPr lang="en-AU" noProof="0"/>
              <a:t> and praise in their classrooms. For example, you can tell them:</a:t>
            </a:r>
          </a:p>
          <a:p>
            <a:pPr lvl="4"/>
            <a:r>
              <a:rPr lang="en-AU" noProof="0"/>
              <a:t>Who can observe, mentioning AERO’s classroom management observation tool: https://www.edresearch.edu.au/guides-resources/practice-resources/acknowledgement-and-praise-classroom-management-observation-tool.</a:t>
            </a:r>
          </a:p>
          <a:p>
            <a:pPr lvl="4"/>
            <a:r>
              <a:rPr lang="en-AU" noProof="0"/>
              <a:t>Who they can talk to and seek advice from. </a:t>
            </a:r>
          </a:p>
          <a:p>
            <a:pPr lvl="4"/>
            <a:r>
              <a:rPr lang="en-AU" noProof="0"/>
              <a:t>About the checklists in the handbook and AERO’s video examples of practice: https://www.edresearch.edu.au/guides-resources/videos/</a:t>
            </a:r>
            <a:r>
              <a:rPr lang="en-AU"/>
              <a:t>acknowledgement</a:t>
            </a:r>
            <a:r>
              <a:rPr lang="en-AU" noProof="0"/>
              <a:t>-and-praise-classroom-management-skill.</a:t>
            </a:r>
          </a:p>
          <a:p>
            <a:pPr lvl="3"/>
            <a:r>
              <a:rPr lang="en-AU" noProof="0"/>
              <a:t>To guide future sessions and identify additional support needs, prepare ways to collect participants' responses to the questions on this slide (anonymously, if preferred), such as sticky notes or an online survey. </a:t>
            </a:r>
          </a:p>
          <a:p>
            <a:pPr lvl="3"/>
            <a:r>
              <a:rPr lang="en-AU" noProof="0"/>
              <a:t>Prepare an email, to be sent after the session, reminding participants of the support available to them, including hyperlinks to relevant resources.</a:t>
            </a:r>
          </a:p>
          <a:p>
            <a:endParaRPr lang="en-AU" noProof="0"/>
          </a:p>
          <a:p>
            <a:r>
              <a:rPr lang="en-AU" b="1" noProof="0"/>
              <a:t>Facilitator notes</a:t>
            </a:r>
          </a:p>
          <a:p>
            <a:r>
              <a:rPr lang="en-US" i="1" noProof="0"/>
              <a:t>[Remind participants of the support available to them after the session as they continue to develop their acknowledgement and praise.]</a:t>
            </a:r>
          </a:p>
          <a:p>
            <a:endParaRPr lang="en-AU" i="1" noProof="0"/>
          </a:p>
          <a:p>
            <a:r>
              <a:rPr lang="en-AU" i="1" noProof="0"/>
              <a:t>[Give participants a few minutes to discuss the reflection questions. Then invite participants to share learning with the whole group.]</a:t>
            </a:r>
          </a:p>
          <a:p>
            <a:endParaRPr lang="en-AU" i="1" noProof="0"/>
          </a:p>
          <a:p>
            <a:pPr marL="0" marR="0" lvl="0" indent="0" algn="l" defTabSz="914400" rtl="0" eaLnBrk="1" fontAlgn="auto" latinLnBrk="0" hangingPunct="1">
              <a:lnSpc>
                <a:spcPct val="100000"/>
              </a:lnSpc>
              <a:spcBef>
                <a:spcPts val="0"/>
              </a:spcBef>
              <a:spcAft>
                <a:spcPts val="0"/>
              </a:spcAft>
              <a:buClrTx/>
              <a:buSzTx/>
              <a:buFontTx/>
              <a:buNone/>
              <a:tabLst/>
              <a:defRPr/>
            </a:pPr>
            <a:r>
              <a:rPr lang="en-AU" i="1" noProof="0"/>
              <a:t>[Wrap up and thank participants for attending the session.]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B14BEBAF-2C43-4E66-57EB-110650254EFE}"/>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431841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A4F8547A-4BFF-9F87-CBDE-B87143197009}"/>
              </a:ext>
            </a:extLst>
          </p:cNvPr>
          <p:cNvSpPr>
            <a:spLocks noGrp="1" noRot="1" noChangeAspect="1"/>
          </p:cNvSpPr>
          <p:nvPr>
            <p:ph type="sldImg"/>
          </p:nvPr>
        </p:nvSpPr>
        <p:spPr>
          <a:xfrm>
            <a:off x="777875" y="395288"/>
            <a:ext cx="5759450" cy="3240087"/>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108977565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6234633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gradFill flip="none" rotWithShape="1">
          <a:gsLst>
            <a:gs pos="0">
              <a:schemeClr val="accent2"/>
            </a:gs>
            <a:gs pos="100000">
              <a:schemeClr val="accent1">
                <a:alpha val="90000"/>
              </a:schemeClr>
            </a:gs>
          </a:gsLst>
          <a:lin ang="5400000" scaled="1"/>
          <a:tileRect/>
        </a:gra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07320343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33343932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53307527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95778017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263349068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34674999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52719827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30508168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219300948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19413311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33736048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394141145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60356699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27890355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7485139"/>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406709861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192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2131484847"/>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 id="2147484110" r:id="rId12"/>
    <p:sldLayoutId id="2147484111" r:id="rId13"/>
    <p:sldLayoutId id="2147484112" r:id="rId14"/>
    <p:sldLayoutId id="2147484113" r:id="rId15"/>
    <p:sldLayoutId id="2147484114" r:id="rId16"/>
    <p:sldLayoutId id="2147484115" r:id="rId17"/>
    <p:sldLayoutId id="2147484116" r:id="rId18"/>
    <p:sldLayoutId id="2147484117"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following-the-teachers-instructions-gm1457977090-492653003?clarity=false"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1.xml"/><Relationship Id="rId1" Type="http://schemas.openxmlformats.org/officeDocument/2006/relationships/video" Target="https://www.youtube.com/embed/sXM_ZOBN_W0?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acknowledgement-and-praise-classroom-management-skill"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8EC89-C663-9E93-CEDB-01388E43C789}"/>
              </a:ext>
            </a:extLst>
          </p:cNvPr>
          <p:cNvSpPr>
            <a:spLocks noGrp="1"/>
          </p:cNvSpPr>
          <p:nvPr>
            <p:ph type="title"/>
          </p:nvPr>
        </p:nvSpPr>
        <p:spPr>
          <a:xfrm>
            <a:off x="612775" y="479425"/>
            <a:ext cx="10098768" cy="2120068"/>
          </a:xfrm>
        </p:spPr>
        <p:txBody>
          <a:bodyPr wrap="square">
            <a:spAutoFit/>
          </a:bodyPr>
          <a:lstStyle/>
          <a:p>
            <a:r>
              <a:rPr lang="en-AU"/>
              <a:t>Before</a:t>
            </a:r>
            <a:r>
              <a:rPr lang="en-US"/>
              <a:t> using this slide deck, please read AERO's practice resource, </a:t>
            </a:r>
            <a:r>
              <a:rPr lang="en-US" b="1">
                <a:hlinkClick r:id="rId3">
                  <a:extLst>
                    <a:ext uri="{A12FA001-AC4F-418D-AE19-62706E023703}">
                      <ahyp:hlinkClr xmlns:ahyp="http://schemas.microsoft.com/office/drawing/2018/hyperlinkcolor" val="tx"/>
                    </a:ext>
                  </a:extLst>
                </a:hlinkClick>
              </a:rPr>
              <a:t>A Whole-School Approach to Classroom Management: Facilitation Guide</a:t>
            </a:r>
            <a:r>
              <a:rPr lang="en-US"/>
              <a:t>, and follow the instructions for preparing this slide deck.</a:t>
            </a:r>
            <a:endParaRPr lang="en-AU"/>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A5D96E-11DA-6062-CC46-B0EFC30BA435}"/>
              </a:ext>
            </a:extLst>
          </p:cNvPr>
          <p:cNvSpPr>
            <a:spLocks noGrp="1"/>
          </p:cNvSpPr>
          <p:nvPr>
            <p:ph type="title"/>
          </p:nvPr>
        </p:nvSpPr>
        <p:spPr>
          <a:xfrm>
            <a:off x="634999" y="620713"/>
            <a:ext cx="10655853" cy="5562373"/>
          </a:xfrm>
        </p:spPr>
        <p:txBody>
          <a:bodyPr>
            <a:normAutofit/>
          </a:bodyPr>
          <a:lstStyle/>
          <a:p>
            <a:r>
              <a:rPr lang="en-AU" sz="5000" b="1">
                <a:latin typeface="+mn-lt"/>
              </a:rPr>
              <a:t>Acknowledgement and praise: </a:t>
            </a:r>
            <a:br>
              <a:rPr lang="en-AU" sz="5000" b="1">
                <a:latin typeface="+mn-lt"/>
              </a:rPr>
            </a:br>
            <a:r>
              <a:rPr lang="en-AU" sz="5000" b="1">
                <a:latin typeface="+mn-lt"/>
              </a:rPr>
              <a:t>Developin</a:t>
            </a:r>
            <a:r>
              <a:rPr lang="en-AU" sz="5000">
                <a:latin typeface="+mn-lt"/>
              </a:rPr>
              <a:t>g practice</a:t>
            </a:r>
            <a:endParaRPr lang="en-AU" sz="5000" b="1">
              <a:latin typeface="+mn-lt"/>
            </a:endParaRP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0AD9-CA20-EA3D-4F24-2EB32F46C0E0}"/>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6AE32741-5062-04FD-A0F8-04F49FD2A5EB}"/>
              </a:ext>
            </a:extLst>
          </p:cNvPr>
          <p:cNvSpPr>
            <a:spLocks noGrp="1"/>
          </p:cNvSpPr>
          <p:nvPr>
            <p:ph type="body" sz="quarter" idx="14"/>
          </p:nvPr>
        </p:nvSpPr>
        <p:spPr/>
        <p:txBody>
          <a:bodyPr/>
          <a:lstStyle/>
          <a:p>
            <a:endParaRPr lang="en-AU"/>
          </a:p>
        </p:txBody>
      </p:sp>
      <p:sp>
        <p:nvSpPr>
          <p:cNvPr id="4" name="Title 3">
            <a:extLst>
              <a:ext uri="{FF2B5EF4-FFF2-40B4-BE49-F238E27FC236}">
                <a16:creationId xmlns:a16="http://schemas.microsoft.com/office/drawing/2014/main" id="{D01504A2-4855-A858-CCDB-97A69DEC040C}"/>
              </a:ext>
            </a:extLst>
          </p:cNvPr>
          <p:cNvSpPr>
            <a:spLocks noGrp="1"/>
          </p:cNvSpPr>
          <p:nvPr>
            <p:ph type="title"/>
          </p:nvPr>
        </p:nvSpPr>
        <p:spPr>
          <a:xfrm>
            <a:off x="631595" y="403210"/>
            <a:ext cx="10922000" cy="760567"/>
          </a:xfrm>
        </p:spPr>
        <p:txBody>
          <a:bodyPr/>
          <a:lstStyle/>
          <a:p>
            <a:r>
              <a:rPr lang="en-AU"/>
              <a:t>Acknowledgement of Country</a:t>
            </a:r>
          </a:p>
        </p:txBody>
      </p:sp>
    </p:spTree>
    <p:extLst>
      <p:ext uri="{BB962C8B-B14F-4D97-AF65-F5344CB8AC3E}">
        <p14:creationId xmlns:p14="http://schemas.microsoft.com/office/powerpoint/2010/main" val="36023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3269A071-1D7F-7926-3E4A-61571D622DF5}"/>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l="28050" r="19490"/>
          <a:stretch>
            <a:fillRect/>
          </a:stretch>
        </p:blipFill>
        <p:spPr>
          <a:xfrm>
            <a:off x="6795436" y="0"/>
            <a:ext cx="5396564" cy="6858000"/>
          </a:xfrm>
        </p:spPr>
      </p:pic>
      <p:sp>
        <p:nvSpPr>
          <p:cNvPr id="4" name="Title 3">
            <a:extLst>
              <a:ext uri="{FF2B5EF4-FFF2-40B4-BE49-F238E27FC236}">
                <a16:creationId xmlns:a16="http://schemas.microsoft.com/office/drawing/2014/main" id="{C611CF1F-2833-796E-31B4-16FFEB31219A}"/>
              </a:ext>
            </a:extLst>
          </p:cNvPr>
          <p:cNvSpPr>
            <a:spLocks noGrp="1"/>
          </p:cNvSpPr>
          <p:nvPr>
            <p:ph type="title"/>
          </p:nvPr>
        </p:nvSpPr>
        <p:spPr/>
        <p:txBody>
          <a:bodyPr/>
          <a:lstStyle/>
          <a:p>
            <a:r>
              <a:rPr lang="en-AU"/>
              <a:t>Purpose of this session</a:t>
            </a:r>
          </a:p>
        </p:txBody>
      </p:sp>
      <p:sp>
        <p:nvSpPr>
          <p:cNvPr id="7" name="Text Placeholder 6">
            <a:extLst>
              <a:ext uri="{FF2B5EF4-FFF2-40B4-BE49-F238E27FC236}">
                <a16:creationId xmlns:a16="http://schemas.microsoft.com/office/drawing/2014/main" id="{AC519CDD-EB61-16F7-8CD0-24FA5FBF8AA0}"/>
              </a:ext>
            </a:extLst>
          </p:cNvPr>
          <p:cNvSpPr>
            <a:spLocks noGrp="1"/>
          </p:cNvSpPr>
          <p:nvPr>
            <p:ph type="body" sz="quarter" idx="12"/>
          </p:nvPr>
        </p:nvSpPr>
        <p:spPr/>
        <p:txBody>
          <a:bodyPr/>
          <a:lstStyle/>
          <a:p>
            <a:r>
              <a:rPr lang="en-US"/>
              <a:t>To develop your understanding and use of acknowledgement and praise.</a:t>
            </a:r>
          </a:p>
        </p:txBody>
      </p:sp>
      <p:sp>
        <p:nvSpPr>
          <p:cNvPr id="8" name="Text Placeholder 7">
            <a:extLst>
              <a:ext uri="{FF2B5EF4-FFF2-40B4-BE49-F238E27FC236}">
                <a16:creationId xmlns:a16="http://schemas.microsoft.com/office/drawing/2014/main" id="{BB979DAF-69E2-7257-6C0D-31419613C317}"/>
              </a:ext>
              <a:ext uri="{C183D7F6-B498-43B3-948B-1728B52AA6E4}">
                <adec:decorative xmlns:adec="http://schemas.microsoft.com/office/drawing/2017/decorative" val="1"/>
              </a:ext>
            </a:extLst>
          </p:cNvPr>
          <p:cNvSpPr>
            <a:spLocks noGrp="1"/>
          </p:cNvSpPr>
          <p:nvPr>
            <p:ph type="body" sz="quarter" idx="13"/>
          </p:nvPr>
        </p:nvSpPr>
        <p:spPr/>
        <p:txBody>
          <a:bodyPr/>
          <a:lstStyle/>
          <a:p>
            <a:r>
              <a:rPr lang="en-US">
                <a:solidFill>
                  <a:schemeClr val="bg1"/>
                </a:solidFill>
                <a:hlinkClick r:id="rId4"/>
              </a:rPr>
              <a:t>Image credit: iStock.com/</a:t>
            </a:r>
            <a:r>
              <a:rPr lang="en-US" err="1">
                <a:solidFill>
                  <a:schemeClr val="bg1"/>
                </a:solidFill>
                <a:hlinkClick r:id="rId4"/>
              </a:rPr>
              <a:t>SolStock</a:t>
            </a:r>
            <a:endParaRPr lang="en-AU">
              <a:solidFill>
                <a:schemeClr val="bg1"/>
              </a:solidFill>
            </a:endParaRPr>
          </a:p>
        </p:txBody>
      </p:sp>
    </p:spTree>
    <p:extLst>
      <p:ext uri="{BB962C8B-B14F-4D97-AF65-F5344CB8AC3E}">
        <p14:creationId xmlns:p14="http://schemas.microsoft.com/office/powerpoint/2010/main" val="40825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555C60-B8E4-B5D5-9BBB-23C60709562A}"/>
              </a:ext>
            </a:extLst>
          </p:cNvPr>
          <p:cNvSpPr>
            <a:spLocks noGrp="1"/>
          </p:cNvSpPr>
          <p:nvPr>
            <p:ph type="title"/>
          </p:nvPr>
        </p:nvSpPr>
        <p:spPr/>
        <p:txBody>
          <a:bodyPr>
            <a:normAutofit/>
          </a:bodyPr>
          <a:lstStyle/>
          <a:p>
            <a:r>
              <a:rPr lang="en-US"/>
              <a:t>Australian Professional Standards for Teachers</a:t>
            </a:r>
            <a:endParaRPr lang="en-AU"/>
          </a:p>
        </p:txBody>
      </p:sp>
      <p:sp>
        <p:nvSpPr>
          <p:cNvPr id="2" name="Text Placeholder 1">
            <a:extLst>
              <a:ext uri="{FF2B5EF4-FFF2-40B4-BE49-F238E27FC236}">
                <a16:creationId xmlns:a16="http://schemas.microsoft.com/office/drawing/2014/main" id="{02A409A5-2C35-D431-AB11-35E817B4BCD3}"/>
              </a:ext>
            </a:extLst>
          </p:cNvPr>
          <p:cNvSpPr>
            <a:spLocks noGrp="1"/>
          </p:cNvSpPr>
          <p:nvPr>
            <p:ph type="body" sz="quarter" idx="10"/>
          </p:nvPr>
        </p:nvSpPr>
        <p:spPr>
          <a:xfrm>
            <a:off x="631825" y="1449388"/>
            <a:ext cx="10922000" cy="476348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1592179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696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DAB7-82BA-B16A-9A4C-A04A7D3FD25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8F750F6-9291-E173-4B5F-63E8DC851431}"/>
              </a:ext>
            </a:extLst>
          </p:cNvPr>
          <p:cNvSpPr>
            <a:spLocks noGrp="1"/>
          </p:cNvSpPr>
          <p:nvPr>
            <p:ph type="title"/>
          </p:nvPr>
        </p:nvSpPr>
        <p:spPr/>
        <p:txBody>
          <a:bodyPr>
            <a:normAutofit/>
          </a:bodyPr>
          <a:lstStyle/>
          <a:p>
            <a:r>
              <a:rPr lang="en-AU"/>
              <a:t>Developing practice and skills</a:t>
            </a:r>
          </a:p>
        </p:txBody>
      </p:sp>
      <p:sp>
        <p:nvSpPr>
          <p:cNvPr id="2" name="Text Placeholder 1">
            <a:extLst>
              <a:ext uri="{FF2B5EF4-FFF2-40B4-BE49-F238E27FC236}">
                <a16:creationId xmlns:a16="http://schemas.microsoft.com/office/drawing/2014/main" id="{28A6EEFA-4A85-CCA6-6F38-AB57D29BA2F6}"/>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8" name="Text Placeholder 7">
            <a:extLst>
              <a:ext uri="{FF2B5EF4-FFF2-40B4-BE49-F238E27FC236}">
                <a16:creationId xmlns:a16="http://schemas.microsoft.com/office/drawing/2014/main" id="{E6DCFF95-3C15-D118-50B5-592595B6EFC1}"/>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9" name="Text Placeholder 8">
            <a:extLst>
              <a:ext uri="{FF2B5EF4-FFF2-40B4-BE49-F238E27FC236}">
                <a16:creationId xmlns:a16="http://schemas.microsoft.com/office/drawing/2014/main" id="{91B3D930-9410-3C23-903C-31997711D0DB}"/>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55265D18-2661-F459-16CF-2792CEC8C469}"/>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EE07B5F1-9A89-7E3A-6CD9-B5E84BEB955E}"/>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47687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0BA9CFD-B8A1-F2C0-5297-8EF19E106363}"/>
              </a:ext>
            </a:extLst>
          </p:cNvPr>
          <p:cNvSpPr>
            <a:spLocks noGrp="1"/>
          </p:cNvSpPr>
          <p:nvPr>
            <p:ph type="title"/>
          </p:nvPr>
        </p:nvSpPr>
        <p:spPr/>
        <p:txBody>
          <a:bodyPr>
            <a:normAutofit/>
          </a:bodyPr>
          <a:lstStyle/>
          <a:p>
            <a:r>
              <a:rPr lang="en-AU"/>
              <a:t>Acknowledgement and praise</a:t>
            </a:r>
          </a:p>
        </p:txBody>
      </p:sp>
      <p:sp>
        <p:nvSpPr>
          <p:cNvPr id="2" name="Text Placeholder 1">
            <a:extLst>
              <a:ext uri="{FF2B5EF4-FFF2-40B4-BE49-F238E27FC236}">
                <a16:creationId xmlns:a16="http://schemas.microsoft.com/office/drawing/2014/main" id="{63C5D13C-E662-3FBD-ABFD-5E83DA058D14}"/>
              </a:ext>
            </a:extLst>
          </p:cNvPr>
          <p:cNvSpPr>
            <a:spLocks noGrp="1"/>
          </p:cNvSpPr>
          <p:nvPr>
            <p:ph type="body" sz="quarter" idx="10"/>
          </p:nvPr>
        </p:nvSpPr>
        <p:spPr>
          <a:xfrm>
            <a:off x="631825" y="1332964"/>
            <a:ext cx="5464175" cy="2291653"/>
          </a:xfrm>
        </p:spPr>
        <p:txBody>
          <a:bodyPr/>
          <a:lstStyle/>
          <a:p>
            <a:pPr lvl="1">
              <a:spcAft>
                <a:spcPts val="0"/>
              </a:spcAft>
            </a:pPr>
            <a:r>
              <a:rPr lang="en-US"/>
              <a:t>What they are</a:t>
            </a:r>
          </a:p>
          <a:p>
            <a:pPr>
              <a:spcAft>
                <a:spcPts val="0"/>
              </a:spcAft>
            </a:pPr>
            <a:r>
              <a:rPr lang="en-US"/>
              <a:t>Acknowledgement is </a:t>
            </a:r>
            <a:r>
              <a:rPr lang="en-US" err="1"/>
              <a:t>recognising</a:t>
            </a:r>
            <a:r>
              <a:rPr lang="en-US"/>
              <a:t> a student’s </a:t>
            </a:r>
            <a:r>
              <a:rPr lang="en-US" err="1"/>
              <a:t>behaviour</a:t>
            </a:r>
            <a:r>
              <a:rPr lang="en-US"/>
              <a:t> or effort.</a:t>
            </a:r>
          </a:p>
          <a:p>
            <a:pPr>
              <a:spcAft>
                <a:spcPts val="0"/>
              </a:spcAft>
            </a:pPr>
            <a:r>
              <a:rPr lang="en-US"/>
              <a:t>Praise is giving specific, positive feedback that highlights what the student did well.</a:t>
            </a:r>
          </a:p>
        </p:txBody>
      </p:sp>
      <p:sp>
        <p:nvSpPr>
          <p:cNvPr id="5" name="Text Placeholder 1">
            <a:extLst>
              <a:ext uri="{FF2B5EF4-FFF2-40B4-BE49-F238E27FC236}">
                <a16:creationId xmlns:a16="http://schemas.microsoft.com/office/drawing/2014/main" id="{72549AEC-07E0-E508-06ED-8B71BD9E2FD4}"/>
              </a:ext>
            </a:extLst>
          </p:cNvPr>
          <p:cNvSpPr txBox="1">
            <a:spLocks/>
          </p:cNvSpPr>
          <p:nvPr/>
        </p:nvSpPr>
        <p:spPr>
          <a:xfrm>
            <a:off x="631825" y="3793805"/>
            <a:ext cx="5691973" cy="2660985"/>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Aft>
                <a:spcPts val="0"/>
              </a:spcAft>
            </a:pPr>
            <a:r>
              <a:rPr lang="en-US"/>
              <a:t>Why we use them</a:t>
            </a:r>
          </a:p>
          <a:p>
            <a:pPr marL="0" lvl="2" indent="0">
              <a:spcAft>
                <a:spcPts val="0"/>
              </a:spcAft>
              <a:buNone/>
            </a:pPr>
            <a:r>
              <a:rPr lang="en-US"/>
              <a:t>To intentionally:</a:t>
            </a:r>
          </a:p>
          <a:p>
            <a:pPr lvl="2">
              <a:spcAft>
                <a:spcPts val="0"/>
              </a:spcAft>
            </a:pPr>
            <a:r>
              <a:rPr lang="en-US"/>
              <a:t>build positive connections with students </a:t>
            </a:r>
          </a:p>
          <a:p>
            <a:pPr lvl="2">
              <a:spcAft>
                <a:spcPts val="0"/>
              </a:spcAft>
            </a:pPr>
            <a:r>
              <a:rPr lang="en-US"/>
              <a:t>create a positive classroom environment</a:t>
            </a:r>
          </a:p>
          <a:p>
            <a:pPr lvl="2">
              <a:spcAft>
                <a:spcPts val="0"/>
              </a:spcAft>
            </a:pPr>
            <a:r>
              <a:rPr lang="en-US"/>
              <a:t>highlight and reinforce expected student </a:t>
            </a:r>
            <a:r>
              <a:rPr lang="en-US" err="1"/>
              <a:t>behaviours</a:t>
            </a:r>
            <a:r>
              <a:rPr lang="en-US"/>
              <a:t>.</a:t>
            </a:r>
          </a:p>
        </p:txBody>
      </p:sp>
      <p:sp>
        <p:nvSpPr>
          <p:cNvPr id="8" name="Rectangle: Top Corners One Rounded and One Snipped 7">
            <a:extLst>
              <a:ext uri="{FF2B5EF4-FFF2-40B4-BE49-F238E27FC236}">
                <a16:creationId xmlns:a16="http://schemas.microsoft.com/office/drawing/2014/main" id="{A997A400-15EA-9695-679F-C9149055E58C}"/>
              </a:ext>
              <a:ext uri="{C183D7F6-B498-43B3-948B-1728B52AA6E4}">
                <adec:decorative xmlns:adec="http://schemas.microsoft.com/office/drawing/2017/decorative" val="1"/>
              </a:ext>
            </a:extLst>
          </p:cNvPr>
          <p:cNvSpPr/>
          <p:nvPr/>
        </p:nvSpPr>
        <p:spPr>
          <a:xfrm>
            <a:off x="7132320" y="1332965"/>
            <a:ext cx="5059680" cy="5525035"/>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sp>
        <p:nvSpPr>
          <p:cNvPr id="10" name="Text Placeholder 1">
            <a:extLst>
              <a:ext uri="{FF2B5EF4-FFF2-40B4-BE49-F238E27FC236}">
                <a16:creationId xmlns:a16="http://schemas.microsoft.com/office/drawing/2014/main" id="{D74C0530-EA91-2413-AFEB-3FC864060845}"/>
              </a:ext>
            </a:extLst>
          </p:cNvPr>
          <p:cNvSpPr txBox="1">
            <a:spLocks/>
          </p:cNvSpPr>
          <p:nvPr/>
        </p:nvSpPr>
        <p:spPr>
          <a:xfrm>
            <a:off x="7748337" y="1835422"/>
            <a:ext cx="3994485" cy="3442737"/>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a:solidFill>
                  <a:schemeClr val="bg1"/>
                </a:solidFill>
              </a:rPr>
              <a:t>How do you currently use acknowledgement and praise in your classroom?</a:t>
            </a:r>
          </a:p>
          <a:p>
            <a:pPr>
              <a:spcAft>
                <a:spcPts val="600"/>
              </a:spcAft>
            </a:pPr>
            <a:endParaRPr lang="en-US" sz="1800">
              <a:solidFill>
                <a:schemeClr val="bg1"/>
              </a:solidFill>
            </a:endParaRPr>
          </a:p>
          <a:p>
            <a:pPr>
              <a:spcAft>
                <a:spcPts val="600"/>
              </a:spcAft>
            </a:pPr>
            <a:r>
              <a:rPr lang="en-US">
                <a:solidFill>
                  <a:schemeClr val="bg1"/>
                </a:solidFill>
              </a:rPr>
              <a:t>How and when might you use more acknowledgement and praise to support students?</a:t>
            </a:r>
            <a:endParaRPr lang="en-US" sz="1800">
              <a:solidFill>
                <a:schemeClr val="bg1"/>
              </a:solidFill>
            </a:endParaRPr>
          </a:p>
        </p:txBody>
      </p:sp>
      <p:pic>
        <p:nvPicPr>
          <p:cNvPr id="12" name="Content Placeholder 31">
            <a:extLst>
              <a:ext uri="{FF2B5EF4-FFF2-40B4-BE49-F238E27FC236}">
                <a16:creationId xmlns:a16="http://schemas.microsoft.com/office/drawing/2014/main" id="{2EC604C1-ED21-6AE2-7912-C139B17A91F9}"/>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Tree>
    <p:extLst>
      <p:ext uri="{BB962C8B-B14F-4D97-AF65-F5344CB8AC3E}">
        <p14:creationId xmlns:p14="http://schemas.microsoft.com/office/powerpoint/2010/main" val="135913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P spid="8"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5F0649-58F0-E3F8-208D-4FD91C69D355}"/>
              </a:ext>
            </a:extLst>
          </p:cNvPr>
          <p:cNvSpPr>
            <a:spLocks noGrp="1"/>
          </p:cNvSpPr>
          <p:nvPr>
            <p:ph type="body" sz="quarter" idx="10"/>
          </p:nvPr>
        </p:nvSpPr>
        <p:spPr>
          <a:xfrm>
            <a:off x="631825" y="6431964"/>
            <a:ext cx="10922000" cy="330603"/>
          </a:xfrm>
        </p:spPr>
        <p:txBody>
          <a:bodyPr/>
          <a:lstStyle/>
          <a:p>
            <a:r>
              <a:rPr lang="en-US">
                <a:hlinkClick r:id="rId4">
                  <a:extLst>
                    <a:ext uri="{A12FA001-AC4F-418D-AE19-62706E023703}">
                      <ahyp:hlinkClr xmlns:ahyp="http://schemas.microsoft.com/office/drawing/2018/hyperlinkcolor" val="tx"/>
                    </a:ext>
                  </a:extLst>
                </a:hlinkClick>
              </a:rPr>
              <a:t>AERO video example of practice: Acknowledgement and praise</a:t>
            </a:r>
            <a:endParaRPr lang="en-US"/>
          </a:p>
        </p:txBody>
      </p:sp>
      <p:pic>
        <p:nvPicPr>
          <p:cNvPr id="6" name="Online Media 5" title="Acknowledgement and praise: Classroom management skill">
            <a:hlinkClick r:id="" action="ppaction://media"/>
            <a:extLst>
              <a:ext uri="{FF2B5EF4-FFF2-40B4-BE49-F238E27FC236}">
                <a16:creationId xmlns:a16="http://schemas.microsoft.com/office/drawing/2014/main" id="{CF27D90E-6608-2D00-AC4A-A9187EC2821A}"/>
              </a:ext>
            </a:extLst>
          </p:cNvPr>
          <p:cNvPicPr>
            <a:picLocks noGrp="1" noRot="1" noChangeAspect="1"/>
          </p:cNvPicPr>
          <p:nvPr>
            <p:ph type="media" sz="quarter" idx="11"/>
            <a:videoFile r:link="rId1"/>
          </p:nvPr>
        </p:nvPicPr>
        <p:blipFill>
          <a:blip r:embed="rId5"/>
          <a:stretch>
            <a:fillRect/>
          </a:stretch>
        </p:blipFill>
        <p:spPr>
          <a:xfrm>
            <a:off x="454025" y="0"/>
            <a:ext cx="11277600" cy="6372225"/>
          </a:xfrm>
          <a:prstGeom prst="rect">
            <a:avLst/>
          </a:prstGeom>
        </p:spPr>
      </p:pic>
    </p:spTree>
    <p:extLst>
      <p:ext uri="{BB962C8B-B14F-4D97-AF65-F5344CB8AC3E}">
        <p14:creationId xmlns:p14="http://schemas.microsoft.com/office/powerpoint/2010/main" val="366957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B178C-1129-1132-451D-A57FB0A26800}"/>
              </a:ext>
            </a:extLst>
          </p:cNvPr>
          <p:cNvSpPr>
            <a:spLocks noGrp="1"/>
          </p:cNvSpPr>
          <p:nvPr>
            <p:ph type="title"/>
          </p:nvPr>
        </p:nvSpPr>
        <p:spPr>
          <a:xfrm>
            <a:off x="7105547" y="224094"/>
            <a:ext cx="5992179" cy="760567"/>
          </a:xfrm>
        </p:spPr>
        <p:txBody>
          <a:bodyPr>
            <a:normAutofit/>
          </a:bodyPr>
          <a:lstStyle/>
          <a:p>
            <a:r>
              <a:rPr lang="en-AU"/>
              <a:t>Reflection</a:t>
            </a:r>
          </a:p>
        </p:txBody>
      </p:sp>
      <p:sp>
        <p:nvSpPr>
          <p:cNvPr id="4" name="Text Placeholder 3">
            <a:extLst>
              <a:ext uri="{FF2B5EF4-FFF2-40B4-BE49-F238E27FC236}">
                <a16:creationId xmlns:a16="http://schemas.microsoft.com/office/drawing/2014/main" id="{294129E2-528E-E05A-6ED9-D46B19363A90}"/>
              </a:ext>
            </a:extLst>
          </p:cNvPr>
          <p:cNvSpPr>
            <a:spLocks noGrp="1"/>
          </p:cNvSpPr>
          <p:nvPr>
            <p:ph type="body" sz="quarter" idx="11"/>
          </p:nvPr>
        </p:nvSpPr>
        <p:spPr>
          <a:xfrm>
            <a:off x="509734" y="403210"/>
            <a:ext cx="6189770" cy="6051580"/>
          </a:xfrm>
        </p:spPr>
        <p:txBody>
          <a:bodyPr/>
          <a:lstStyle/>
          <a:p>
            <a:pPr lvl="1"/>
            <a:r>
              <a:rPr lang="en-US"/>
              <a:t>Elements for success</a:t>
            </a:r>
          </a:p>
          <a:p>
            <a:pPr lvl="2"/>
            <a:r>
              <a:rPr lang="en-US" b="1"/>
              <a:t>Acknowledgement </a:t>
            </a:r>
          </a:p>
          <a:p>
            <a:pPr lvl="3">
              <a:spcAft>
                <a:spcPts val="600"/>
              </a:spcAft>
            </a:pPr>
            <a:r>
              <a:rPr lang="en-US"/>
              <a:t>Regular tone</a:t>
            </a:r>
          </a:p>
          <a:p>
            <a:pPr lvl="3">
              <a:spcAft>
                <a:spcPts val="600"/>
              </a:spcAft>
            </a:pPr>
            <a:r>
              <a:rPr lang="en-US"/>
              <a:t>Focus on expected </a:t>
            </a:r>
            <a:r>
              <a:rPr lang="en-US" err="1"/>
              <a:t>behaviours</a:t>
            </a:r>
            <a:endParaRPr lang="en-US"/>
          </a:p>
          <a:p>
            <a:pPr lvl="3">
              <a:spcAft>
                <a:spcPts val="600"/>
              </a:spcAft>
            </a:pPr>
            <a:r>
              <a:rPr lang="en-US"/>
              <a:t>General or specific</a:t>
            </a:r>
          </a:p>
          <a:p>
            <a:pPr lvl="3">
              <a:spcAft>
                <a:spcPts val="600"/>
              </a:spcAft>
            </a:pPr>
            <a:r>
              <a:rPr lang="en-US"/>
              <a:t>Frequent.</a:t>
            </a:r>
          </a:p>
          <a:p>
            <a:pPr lvl="2">
              <a:spcBef>
                <a:spcPts val="1200"/>
              </a:spcBef>
            </a:pPr>
            <a:r>
              <a:rPr lang="en-US" b="1"/>
              <a:t>Praise </a:t>
            </a:r>
          </a:p>
          <a:p>
            <a:pPr lvl="3">
              <a:spcAft>
                <a:spcPts val="600"/>
              </a:spcAft>
            </a:pPr>
            <a:r>
              <a:rPr lang="en-US"/>
              <a:t>Enthusiastic tone</a:t>
            </a:r>
          </a:p>
          <a:p>
            <a:pPr lvl="3">
              <a:spcAft>
                <a:spcPts val="600"/>
              </a:spcAft>
            </a:pPr>
            <a:r>
              <a:rPr lang="en-US"/>
              <a:t>Focus on effort</a:t>
            </a:r>
          </a:p>
          <a:p>
            <a:pPr lvl="3">
              <a:spcAft>
                <a:spcPts val="600"/>
              </a:spcAft>
            </a:pPr>
            <a:r>
              <a:rPr lang="en-US"/>
              <a:t>Specific</a:t>
            </a:r>
          </a:p>
          <a:p>
            <a:pPr lvl="3">
              <a:spcAft>
                <a:spcPts val="600"/>
              </a:spcAft>
            </a:pPr>
            <a:r>
              <a:rPr lang="en-US"/>
              <a:t>When expectations have been exceeded (individual, group or class).</a:t>
            </a:r>
          </a:p>
        </p:txBody>
      </p:sp>
      <p:sp>
        <p:nvSpPr>
          <p:cNvPr id="2" name="Text Placeholder 1">
            <a:extLst>
              <a:ext uri="{FF2B5EF4-FFF2-40B4-BE49-F238E27FC236}">
                <a16:creationId xmlns:a16="http://schemas.microsoft.com/office/drawing/2014/main" id="{D5414660-588B-3206-E54D-7D7AFE23D8DE}"/>
              </a:ext>
            </a:extLst>
          </p:cNvPr>
          <p:cNvSpPr>
            <a:spLocks noGrp="1"/>
          </p:cNvSpPr>
          <p:nvPr>
            <p:ph type="body" sz="quarter" idx="10"/>
          </p:nvPr>
        </p:nvSpPr>
        <p:spPr>
          <a:xfrm>
            <a:off x="7105547" y="984661"/>
            <a:ext cx="4713327" cy="4977961"/>
          </a:xfrm>
        </p:spPr>
        <p:txBody>
          <a:bodyPr/>
          <a:lstStyle/>
          <a:p>
            <a:r>
              <a:rPr lang="en-US"/>
              <a:t>Which of these elements for success are you demonstrating when you acknowledge and praise?</a:t>
            </a:r>
            <a:br>
              <a:rPr lang="en-US"/>
            </a:br>
            <a:br>
              <a:rPr lang="en-US"/>
            </a:br>
            <a:r>
              <a:rPr lang="en-US"/>
              <a:t>Are there any elements for success you’d particularly like to develop?</a:t>
            </a:r>
            <a:endParaRPr lang="en-US" sz="2400"/>
          </a:p>
        </p:txBody>
      </p:sp>
    </p:spTree>
    <p:extLst>
      <p:ext uri="{BB962C8B-B14F-4D97-AF65-F5344CB8AC3E}">
        <p14:creationId xmlns:p14="http://schemas.microsoft.com/office/powerpoint/2010/main" val="327715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5F2EA-5EC6-E551-9FF8-78BA9DD49AE1}"/>
              </a:ext>
            </a:extLst>
          </p:cNvPr>
          <p:cNvSpPr>
            <a:spLocks noGrp="1"/>
          </p:cNvSpPr>
          <p:nvPr>
            <p:ph type="title"/>
          </p:nvPr>
        </p:nvSpPr>
        <p:spPr>
          <a:xfrm>
            <a:off x="631595" y="403210"/>
            <a:ext cx="10922000" cy="760567"/>
          </a:xfrm>
        </p:spPr>
        <p:txBody>
          <a:bodyPr>
            <a:normAutofit/>
          </a:bodyPr>
          <a:lstStyle/>
          <a:p>
            <a:r>
              <a:rPr lang="en-AU"/>
              <a:t>Planning acknowledgement and praise </a:t>
            </a:r>
          </a:p>
        </p:txBody>
      </p:sp>
      <p:sp>
        <p:nvSpPr>
          <p:cNvPr id="4" name="Text Placeholder 3">
            <a:extLst>
              <a:ext uri="{FF2B5EF4-FFF2-40B4-BE49-F238E27FC236}">
                <a16:creationId xmlns:a16="http://schemas.microsoft.com/office/drawing/2014/main" id="{50C069BE-6205-4AC0-0F84-FC792B998DC1}"/>
              </a:ext>
            </a:extLst>
          </p:cNvPr>
          <p:cNvSpPr>
            <a:spLocks noGrp="1"/>
          </p:cNvSpPr>
          <p:nvPr>
            <p:ph type="body" sz="quarter" idx="10"/>
          </p:nvPr>
        </p:nvSpPr>
        <p:spPr>
          <a:xfrm>
            <a:off x="745269" y="1789648"/>
            <a:ext cx="10099675" cy="3710503"/>
          </a:xfrm>
        </p:spPr>
        <p:txBody>
          <a:bodyPr/>
          <a:lstStyle/>
          <a:p>
            <a:r>
              <a:rPr lang="en-US"/>
              <a:t>Choose one scenario below and </a:t>
            </a:r>
            <a:r>
              <a:rPr lang="en-US" b="1"/>
              <a:t>write a simple plan and script</a:t>
            </a:r>
            <a:r>
              <a:rPr lang="en-US"/>
              <a:t> for how you would respond:</a:t>
            </a:r>
          </a:p>
          <a:p>
            <a:pPr lvl="2"/>
            <a:r>
              <a:rPr lang="en-US"/>
              <a:t>A student consistently uses a voice louder than outlined in expectations for a learning task, which often disturbs their peers’ learning. You have recently seen them making a noticeable effort to talk at the expected volume. </a:t>
            </a:r>
          </a:p>
          <a:p>
            <a:pPr lvl="2"/>
            <a:r>
              <a:rPr lang="en-US"/>
              <a:t>Students lining up outside the classroom as expected, safely, quietly and with the required equipment. </a:t>
            </a:r>
          </a:p>
          <a:p>
            <a:pPr lvl="2"/>
            <a:r>
              <a:rPr lang="en-US"/>
              <a:t>A student held the door open for other students entering the library.</a:t>
            </a:r>
          </a:p>
        </p:txBody>
      </p:sp>
    </p:spTree>
    <p:extLst>
      <p:ext uri="{BB962C8B-B14F-4D97-AF65-F5344CB8AC3E}">
        <p14:creationId xmlns:p14="http://schemas.microsoft.com/office/powerpoint/2010/main" val="3542241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2475F5-77D6-AEAF-B580-21AF7668E44C}"/>
              </a:ext>
            </a:extLst>
          </p:cNvPr>
          <p:cNvSpPr>
            <a:spLocks noGrp="1"/>
          </p:cNvSpPr>
          <p:nvPr>
            <p:ph type="title"/>
          </p:nvPr>
        </p:nvSpPr>
        <p:spPr/>
        <p:txBody>
          <a:bodyPr>
            <a:normAutofit/>
          </a:bodyPr>
          <a:lstStyle/>
          <a:p>
            <a:r>
              <a:rPr lang="en-AU"/>
              <a:t>Rehearsal and feedback</a:t>
            </a:r>
          </a:p>
        </p:txBody>
      </p:sp>
      <p:sp>
        <p:nvSpPr>
          <p:cNvPr id="2" name="Text Placeholder 1">
            <a:extLst>
              <a:ext uri="{FF2B5EF4-FFF2-40B4-BE49-F238E27FC236}">
                <a16:creationId xmlns:a16="http://schemas.microsoft.com/office/drawing/2014/main" id="{9E190969-6C3F-81BB-D2CF-C552F58904C1}"/>
              </a:ext>
            </a:extLst>
          </p:cNvPr>
          <p:cNvSpPr>
            <a:spLocks noGrp="1"/>
          </p:cNvSpPr>
          <p:nvPr>
            <p:ph type="body" sz="quarter" idx="10"/>
          </p:nvPr>
        </p:nvSpPr>
        <p:spPr>
          <a:xfrm>
            <a:off x="631825" y="1449388"/>
            <a:ext cx="10922000" cy="1854995"/>
          </a:xfrm>
        </p:spPr>
        <p:txBody>
          <a:bodyPr/>
          <a:lstStyle/>
          <a:p>
            <a:r>
              <a:rPr lang="en-US"/>
              <a:t>‘I [saw/heard] you [element for success].’ </a:t>
            </a:r>
          </a:p>
          <a:p>
            <a:r>
              <a:rPr lang="en-US"/>
              <a:t>‘I didn’t [see/hear] you [element for success].’</a:t>
            </a:r>
          </a:p>
          <a:p>
            <a:pPr lvl="1"/>
            <a:r>
              <a:rPr lang="en-US"/>
              <a:t>Elements for success</a:t>
            </a:r>
          </a:p>
        </p:txBody>
      </p:sp>
      <p:sp>
        <p:nvSpPr>
          <p:cNvPr id="4" name="Text Placeholder 1">
            <a:extLst>
              <a:ext uri="{FF2B5EF4-FFF2-40B4-BE49-F238E27FC236}">
                <a16:creationId xmlns:a16="http://schemas.microsoft.com/office/drawing/2014/main" id="{E9D0E33A-D43A-6AB6-2989-0AB43A05A622}"/>
              </a:ext>
            </a:extLst>
          </p:cNvPr>
          <p:cNvSpPr txBox="1">
            <a:spLocks/>
          </p:cNvSpPr>
          <p:nvPr/>
        </p:nvSpPr>
        <p:spPr>
          <a:xfrm>
            <a:off x="631825" y="3429000"/>
            <a:ext cx="10922000" cy="3126582"/>
          </a:xfrm>
          <a:prstGeom prst="rect">
            <a:avLst/>
          </a:prstGeom>
        </p:spPr>
        <p:txBody>
          <a:bodyPr vert="horz" lIns="91440" tIns="45720" rIns="91440" bIns="45720" numCol="2" spcCol="468000" rtlCol="0">
            <a:no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a:t>Acknowledgement</a:t>
            </a:r>
          </a:p>
          <a:p>
            <a:pPr lvl="2">
              <a:spcAft>
                <a:spcPts val="600"/>
              </a:spcAft>
            </a:pPr>
            <a:r>
              <a:rPr lang="en-US"/>
              <a:t>Regular tone</a:t>
            </a:r>
          </a:p>
          <a:p>
            <a:pPr lvl="2">
              <a:spcAft>
                <a:spcPts val="600"/>
              </a:spcAft>
            </a:pPr>
            <a:r>
              <a:rPr lang="en-US"/>
              <a:t>Focus on expected </a:t>
            </a:r>
            <a:r>
              <a:rPr lang="en-US" err="1"/>
              <a:t>behaviours</a:t>
            </a:r>
            <a:r>
              <a:rPr lang="en-US"/>
              <a:t> </a:t>
            </a:r>
          </a:p>
          <a:p>
            <a:pPr lvl="2">
              <a:spcAft>
                <a:spcPts val="600"/>
              </a:spcAft>
            </a:pPr>
            <a:r>
              <a:rPr lang="en-US"/>
              <a:t>General or specific</a:t>
            </a:r>
          </a:p>
          <a:p>
            <a:pPr lvl="2">
              <a:spcAft>
                <a:spcPts val="600"/>
              </a:spcAft>
            </a:pPr>
            <a:r>
              <a:rPr lang="en-US"/>
              <a:t>Frequent.</a:t>
            </a:r>
          </a:p>
          <a:p>
            <a:endParaRPr lang="en-US"/>
          </a:p>
          <a:p>
            <a:r>
              <a:rPr lang="en-US" b="1"/>
              <a:t>Praise </a:t>
            </a:r>
          </a:p>
          <a:p>
            <a:pPr lvl="2">
              <a:spcAft>
                <a:spcPts val="600"/>
              </a:spcAft>
            </a:pPr>
            <a:r>
              <a:rPr lang="en-US"/>
              <a:t>Enthusiastic tone</a:t>
            </a:r>
          </a:p>
          <a:p>
            <a:pPr lvl="2">
              <a:spcAft>
                <a:spcPts val="600"/>
              </a:spcAft>
            </a:pPr>
            <a:r>
              <a:rPr lang="en-US"/>
              <a:t>Focus on effort</a:t>
            </a:r>
          </a:p>
          <a:p>
            <a:pPr lvl="2">
              <a:spcAft>
                <a:spcPts val="600"/>
              </a:spcAft>
            </a:pPr>
            <a:r>
              <a:rPr lang="en-US"/>
              <a:t>Specific</a:t>
            </a:r>
          </a:p>
          <a:p>
            <a:pPr lvl="2">
              <a:spcAft>
                <a:spcPts val="600"/>
              </a:spcAft>
            </a:pPr>
            <a:r>
              <a:rPr lang="en-US"/>
              <a:t>When expectations have been exceeded (individual, group or class).</a:t>
            </a:r>
          </a:p>
          <a:p>
            <a:pPr lvl="2"/>
            <a:endParaRPr lang="en-US"/>
          </a:p>
        </p:txBody>
      </p:sp>
    </p:spTree>
    <p:extLst>
      <p:ext uri="{BB962C8B-B14F-4D97-AF65-F5344CB8AC3E}">
        <p14:creationId xmlns:p14="http://schemas.microsoft.com/office/powerpoint/2010/main" val="3637570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ACE30E7-41FD-EB19-8B65-2EAAA071EA18}"/>
              </a:ext>
            </a:extLst>
          </p:cNvPr>
          <p:cNvSpPr>
            <a:spLocks noGrp="1"/>
          </p:cNvSpPr>
          <p:nvPr>
            <p:ph type="title"/>
          </p:nvPr>
        </p:nvSpPr>
        <p:spPr/>
        <p:txBody>
          <a:bodyPr>
            <a:normAutofit/>
          </a:bodyPr>
          <a:lstStyle/>
          <a:p>
            <a:r>
              <a:rPr lang="en-AU" spc="0"/>
              <a:t>Reflection</a:t>
            </a:r>
          </a:p>
        </p:txBody>
      </p:sp>
      <p:sp>
        <p:nvSpPr>
          <p:cNvPr id="2" name="Text Placeholder 1">
            <a:extLst>
              <a:ext uri="{FF2B5EF4-FFF2-40B4-BE49-F238E27FC236}">
                <a16:creationId xmlns:a16="http://schemas.microsoft.com/office/drawing/2014/main" id="{112C2356-1641-6C61-9F54-F6E8F2490A0E}"/>
              </a:ext>
            </a:extLst>
          </p:cNvPr>
          <p:cNvSpPr>
            <a:spLocks noGrp="1"/>
          </p:cNvSpPr>
          <p:nvPr>
            <p:ph type="body" sz="quarter" idx="10"/>
          </p:nvPr>
        </p:nvSpPr>
        <p:spPr>
          <a:xfrm>
            <a:off x="631825" y="1476829"/>
            <a:ext cx="6411001" cy="4977961"/>
          </a:xfrm>
        </p:spPr>
        <p:txBody>
          <a:bodyPr/>
          <a:lstStyle/>
          <a:p>
            <a:pPr lvl="2"/>
            <a:r>
              <a:rPr lang="en-US"/>
              <a:t>What have you learned about effective acknowledgement and praise that you will make sure to include in your own practice?</a:t>
            </a:r>
          </a:p>
          <a:p>
            <a:pPr lvl="2"/>
            <a:r>
              <a:rPr lang="en-US"/>
              <a:t>What support would be helpful as you strengthen your use of acknowledgment and praise? </a:t>
            </a:r>
          </a:p>
        </p:txBody>
      </p:sp>
    </p:spTree>
    <p:extLst>
      <p:ext uri="{BB962C8B-B14F-4D97-AF65-F5344CB8AC3E}">
        <p14:creationId xmlns:p14="http://schemas.microsoft.com/office/powerpoint/2010/main" val="92919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23F4BB1E-0EDB-01A2-A8C3-4F50EA47220B}"/>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acknowledgement-and-praise" id="{D67BA1F5-32A3-4AB4-B3F5-6A3ACBE5CBA6}" vid="{124F5B52-10F2-4208-924A-0FC774C77F1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2411</Words>
  <Application>Microsoft Office PowerPoint</Application>
  <PresentationFormat>Widescreen</PresentationFormat>
  <Paragraphs>217</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Montserrat</vt:lpstr>
      <vt:lpstr>Montserrat Medium</vt:lpstr>
      <vt:lpstr>Calibri</vt:lpstr>
      <vt:lpstr>Arial</vt:lpstr>
      <vt:lpstr>EC_Practical Refinement</vt:lpstr>
      <vt:lpstr>Before using this slide deck, please read AERO's practice resource, A Whole-School Approach to Classroom Management: Facilitation Guide, and follow the instructions for preparing this slide deck.</vt:lpstr>
      <vt:lpstr>Acknowledgement and praise:  Developing practice</vt:lpstr>
      <vt:lpstr>Acknowledgement of Country</vt:lpstr>
      <vt:lpstr>Purpose of this session</vt:lpstr>
      <vt:lpstr>Australian Professional Standards for Teachers</vt:lpstr>
      <vt:lpstr>PowerPoint Presentation</vt:lpstr>
      <vt:lpstr>Developing practice and skills</vt:lpstr>
      <vt:lpstr>Acknowledgement and praise</vt:lpstr>
      <vt:lpstr>PowerPoint Presentation</vt:lpstr>
      <vt:lpstr>Reflection</vt:lpstr>
      <vt:lpstr>Planning acknowledgement and praise </vt:lpstr>
      <vt:lpstr>Rehearsal and feedback</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2026-10-30T05:40:49Z</dcterms:created>
  <dcterms:modified xsi:type="dcterms:W3CDTF">2026-10-30T05:41:18Z</dcterms:modified>
</cp:coreProperties>
</file>