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embedTrueTypeFonts="1" autoCompressPictures="0">
  <p:sldMasterIdLst>
    <p:sldMasterId id="2147484126" r:id="rId3"/>
  </p:sldMasterIdLst>
  <p:notesMasterIdLst>
    <p:notesMasterId r:id="rId40"/>
  </p:notesMasterIdLst>
  <p:handoutMasterIdLst>
    <p:handoutMasterId r:id="rId41"/>
  </p:handoutMasterIdLst>
  <p:sldIdLst>
    <p:sldId id="3768" r:id="rId4"/>
    <p:sldId id="3740" r:id="rId5"/>
    <p:sldId id="3796" r:id="rId6"/>
    <p:sldId id="3777" r:id="rId7"/>
    <p:sldId id="3778" r:id="rId8"/>
    <p:sldId id="3779" r:id="rId9"/>
    <p:sldId id="3750" r:id="rId10"/>
    <p:sldId id="3780" r:id="rId11"/>
    <p:sldId id="3578" r:id="rId12"/>
    <p:sldId id="3751" r:id="rId13"/>
    <p:sldId id="3618" r:id="rId14"/>
    <p:sldId id="3582" r:id="rId15"/>
    <p:sldId id="3799" r:id="rId16"/>
    <p:sldId id="3697" r:id="rId17"/>
    <p:sldId id="3562" r:id="rId18"/>
    <p:sldId id="3557" r:id="rId19"/>
    <p:sldId id="3800" r:id="rId20"/>
    <p:sldId id="3705" r:id="rId21"/>
    <p:sldId id="3560" r:id="rId22"/>
    <p:sldId id="3752" r:id="rId23"/>
    <p:sldId id="3782" r:id="rId24"/>
    <p:sldId id="3801" r:id="rId25"/>
    <p:sldId id="3698" r:id="rId26"/>
    <p:sldId id="3577" r:id="rId27"/>
    <p:sldId id="3616" r:id="rId28"/>
    <p:sldId id="3619" r:id="rId29"/>
    <p:sldId id="3802" r:id="rId30"/>
    <p:sldId id="3699" r:id="rId31"/>
    <p:sldId id="3804" r:id="rId32"/>
    <p:sldId id="3707" r:id="rId33"/>
    <p:sldId id="3803" r:id="rId34"/>
    <p:sldId id="3700" r:id="rId35"/>
    <p:sldId id="3786" r:id="rId36"/>
    <p:sldId id="3756" r:id="rId37"/>
    <p:sldId id="3749" r:id="rId38"/>
    <p:sldId id="1791" r:id="rId39"/>
  </p:sldIdLst>
  <p:sldSz cx="12192000" cy="6858000"/>
  <p:notesSz cx="7010400" cy="9296400"/>
  <p:embeddedFontLst>
    <p:embeddedFont>
      <p:font typeface="Cambria Math" panose="02040503050406030204" pitchFamily="18" charset="0"/>
      <p:regular r:id="rId42"/>
    </p:embeddedFont>
    <p:embeddedFont>
      <p:font typeface="Montserrat" panose="00000500000000000000" pitchFamily="2" charset="0"/>
      <p:regular r:id="rId43"/>
      <p:bold r:id="rId44"/>
      <p:italic r:id="rId45"/>
      <p:boldItalic r:id="rId46"/>
    </p:embeddedFont>
    <p:embeddedFont>
      <p:font typeface="Montserrat SemiBold" panose="00000700000000000000" pitchFamily="2" charset="0"/>
      <p:bold r:id="rId47"/>
      <p:boldItalic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Background information" id="{65757C05-16BB-408F-B911-2AB8855FD5E8}">
          <p14:sldIdLst>
            <p14:sldId id="3768"/>
            <p14:sldId id="3740"/>
            <p14:sldId id="3796"/>
          </p14:sldIdLst>
        </p14:section>
        <p14:section name="Introduction" id="{0C5A4BE4-F7B2-42B0-BAE2-38B46B04A79E}">
          <p14:sldIdLst>
            <p14:sldId id="3777"/>
            <p14:sldId id="3778"/>
            <p14:sldId id="3779"/>
            <p14:sldId id="3750"/>
            <p14:sldId id="3780"/>
            <p14:sldId id="3578"/>
            <p14:sldId id="3751"/>
            <p14:sldId id="3618"/>
          </p14:sldIdLst>
        </p14:section>
        <p14:section name="Objective 1" id="{2792E381-4BB7-417A-93BD-4018F0254ECF}">
          <p14:sldIdLst>
            <p14:sldId id="3582"/>
            <p14:sldId id="3799"/>
            <p14:sldId id="3697"/>
            <p14:sldId id="3562"/>
            <p14:sldId id="3557"/>
            <p14:sldId id="3800"/>
            <p14:sldId id="3705"/>
            <p14:sldId id="3560"/>
            <p14:sldId id="3752"/>
          </p14:sldIdLst>
        </p14:section>
        <p14:section name="Objective 2" id="{6AE0DAAE-8F47-48F8-8AFD-A3547261B17B}">
          <p14:sldIdLst>
            <p14:sldId id="3782"/>
            <p14:sldId id="3801"/>
            <p14:sldId id="3698"/>
            <p14:sldId id="3577"/>
            <p14:sldId id="3616"/>
            <p14:sldId id="3619"/>
            <p14:sldId id="3802"/>
            <p14:sldId id="3699"/>
            <p14:sldId id="3804"/>
            <p14:sldId id="3707"/>
            <p14:sldId id="3803"/>
            <p14:sldId id="3700"/>
          </p14:sldIdLst>
        </p14:section>
        <p14:section name="Wrapping up" id="{6989AADD-1004-4FC5-82D8-7066275B1B1B}">
          <p14:sldIdLst>
            <p14:sldId id="3786"/>
            <p14:sldId id="3756"/>
            <p14:sldId id="3749"/>
            <p14:sldId id="1791"/>
          </p14:sldIdLst>
        </p14:section>
      </p14:sectionLst>
    </p:ext>
    <p:ext uri="{EFAFB233-063F-42B5-8137-9DF3F51BA10A}">
      <p15:sldGuideLst xmlns:p15="http://schemas.microsoft.com/office/powerpoint/2012/main">
        <p15:guide id="3" orient="horz" pos="618" userDrawn="1">
          <p15:clr>
            <a:srgbClr val="A4A3A4"/>
          </p15:clr>
        </p15:guide>
        <p15:guide id="4" pos="438" userDrawn="1">
          <p15:clr>
            <a:srgbClr val="A4A3A4"/>
          </p15:clr>
        </p15:guide>
        <p15:guide id="6" pos="7242" userDrawn="1">
          <p15:clr>
            <a:srgbClr val="A4A3A4"/>
          </p15:clr>
        </p15:guide>
        <p15:guide id="7" pos="3840"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EDE7"/>
    <a:srgbClr val="E6FAEF"/>
    <a:srgbClr val="087A4D"/>
    <a:srgbClr val="3667B2"/>
    <a:srgbClr val="ACBE37"/>
    <a:srgbClr val="01838F"/>
    <a:srgbClr val="00305E"/>
    <a:srgbClr val="A31F60"/>
    <a:srgbClr val="B25024"/>
    <a:srgbClr val="FDB7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726399-4321-48E5-9FAF-F737D8862A2C}" v="78" dt="2026-09-14T02:16:28.0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022" autoAdjust="0"/>
  </p:normalViewPr>
  <p:slideViewPr>
    <p:cSldViewPr snapToGrid="0">
      <p:cViewPr>
        <p:scale>
          <a:sx n="72" d="100"/>
          <a:sy n="72" d="100"/>
        </p:scale>
        <p:origin x="608" y="628"/>
      </p:cViewPr>
      <p:guideLst>
        <p:guide orient="horz" pos="618"/>
        <p:guide pos="438"/>
        <p:guide pos="7242"/>
        <p:guide pos="3840"/>
      </p:guideLst>
    </p:cSldViewPr>
  </p:slideViewPr>
  <p:notesTextViewPr>
    <p:cViewPr>
      <p:scale>
        <a:sx n="1" d="1"/>
        <a:sy n="1" d="1"/>
      </p:scale>
      <p:origin x="0" y="0"/>
    </p:cViewPr>
  </p:notesTextViewPr>
  <p:notesViewPr>
    <p:cSldViewPr snapToGrid="0">
      <p:cViewPr>
        <p:scale>
          <a:sx n="1" d="2"/>
          <a:sy n="1" d="2"/>
        </p:scale>
        <p:origin x="3208" y="177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presProps" Target="presProps.xml"/><Relationship Id="rId55" Type="http://schemas.microsoft.com/office/2018/10/relationships/authors" Target="author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45" Type="http://schemas.openxmlformats.org/officeDocument/2006/relationships/font" Target="fonts/font4.fntdata"/><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3.fntdata"/><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2.fntdata"/><Relationship Id="rId48" Type="http://schemas.openxmlformats.org/officeDocument/2006/relationships/font" Target="fonts/font7.fntdata"/><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5.fntdata"/><Relationship Id="rId20" Type="http://schemas.openxmlformats.org/officeDocument/2006/relationships/slide" Target="slides/slide17.xml"/><Relationship Id="rId41" Type="http://schemas.openxmlformats.org/officeDocument/2006/relationships/handoutMaster" Target="handoutMasters/handoutMaster1.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latin typeface="Montserrat" pitchFamily="2" charset="77"/>
            </a:endParaRPr>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7D4DFA9-38CF-7D4C-9EB4-7A6A0A01A9C5}" type="datetimeFigureOut">
              <a:rPr lang="en-US" smtClean="0">
                <a:latin typeface="Montserrat" pitchFamily="2" charset="77"/>
              </a:rPr>
              <a:t>9/14/2026</a:t>
            </a:fld>
            <a:endParaRPr lang="en-US">
              <a:latin typeface="Montserrat" pitchFamily="2" charset="77"/>
            </a:endParaRPr>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latin typeface="Montserrat" pitchFamily="2" charset="77"/>
            </a:endParaRPr>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408C5D27-E275-914C-B9A8-807C55B0069F}" type="slidenum">
              <a:rPr lang="en-US" smtClean="0">
                <a:latin typeface="Montserrat" pitchFamily="2" charset="77"/>
              </a:rPr>
              <a:t>‹#›</a:t>
            </a:fld>
            <a:endParaRPr lang="en-US">
              <a:latin typeface="Montserrat" pitchFamily="2" charset="77"/>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17550" y="768041"/>
            <a:ext cx="5575300" cy="3136900"/>
          </a:xfrm>
          <a:prstGeom prst="rect">
            <a:avLst/>
          </a:prstGeom>
          <a:noFill/>
          <a:ln w="12700">
            <a:solidFill>
              <a:prstClr val="black"/>
            </a:solidFill>
          </a:ln>
        </p:spPr>
        <p:txBody>
          <a:bodyPr vert="horz" lIns="93177" tIns="46589" rIns="93177" bIns="46589" rtlCol="0" anchor="ctr"/>
          <a:lstStyle/>
          <a:p>
            <a:endParaRPr lang="en-AU" noProof="0" dirty="0"/>
          </a:p>
        </p:txBody>
      </p:sp>
      <p:sp>
        <p:nvSpPr>
          <p:cNvPr id="5" name="Notes Placeholder 4"/>
          <p:cNvSpPr>
            <a:spLocks noGrp="1"/>
          </p:cNvSpPr>
          <p:nvPr>
            <p:ph type="body" sz="quarter" idx="3"/>
          </p:nvPr>
        </p:nvSpPr>
        <p:spPr>
          <a:xfrm>
            <a:off x="701040" y="4029307"/>
            <a:ext cx="5608320" cy="5159297"/>
          </a:xfrm>
          <a:prstGeom prst="rect">
            <a:avLst/>
          </a:prstGeom>
        </p:spPr>
        <p:txBody>
          <a:bodyPr vert="horz" lIns="93177" tIns="46589" rIns="93177" bIns="46589" rtlCol="0">
            <a:normAutofit/>
          </a:body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
        <p:nvSpPr>
          <p:cNvPr id="7" name="Slide Number Placeholder 6"/>
          <p:cNvSpPr>
            <a:spLocks noGrp="1"/>
          </p:cNvSpPr>
          <p:nvPr>
            <p:ph type="sldNum" sz="quarter" idx="5"/>
          </p:nvPr>
        </p:nvSpPr>
        <p:spPr>
          <a:xfrm>
            <a:off x="6534614" y="8829967"/>
            <a:ext cx="474163" cy="466433"/>
          </a:xfrm>
          <a:prstGeom prst="rect">
            <a:avLst/>
          </a:prstGeom>
        </p:spPr>
        <p:txBody>
          <a:bodyPr vert="horz" lIns="93177" tIns="46589" rIns="93177" bIns="46589" rtlCol="0" anchor="b"/>
          <a:lstStyle>
            <a:lvl1pPr algn="r">
              <a:defRPr sz="800" b="0" i="0">
                <a:latin typeface="Montserrat" pitchFamily="2" charset="77"/>
              </a:defRPr>
            </a:lvl1pPr>
          </a:lstStyle>
          <a:p>
            <a:fld id="{B36E7EC0-9BE3-5541-9D76-7DE32A6C9D42}" type="slidenum">
              <a:rPr lang="en-AU" noProof="0" smtClean="0"/>
              <a:pPr/>
              <a:t>‹#›</a:t>
            </a:fld>
            <a:endParaRPr lang="en-AU" sz="800" noProof="0" dirty="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100" b="0" i="0" kern="1200">
        <a:solidFill>
          <a:schemeClr val="tx1"/>
        </a:solidFill>
        <a:latin typeface="Montserrat" panose="00000500000000000000" pitchFamily="2" charset="0"/>
        <a:ea typeface="+mn-ea"/>
        <a:cs typeface="+mn-cs"/>
      </a:defRPr>
    </a:lvl1pPr>
    <a:lvl2pPr marL="171450" indent="-171450">
      <a:buFont typeface="Arial" panose="020B0604020202020204" pitchFamily="34" charset="0"/>
      <a:buChar char="•"/>
      <a:defRPr sz="1100">
        <a:latin typeface="Montserrat" panose="00000500000000000000" pitchFamily="2" charset="0"/>
      </a:defRPr>
    </a:lvl2pPr>
    <a:lvl3pPr marL="360000" indent="-180000">
      <a:buFont typeface="Montserrat" panose="00000500000000000000" pitchFamily="2" charset="0"/>
      <a:buChar char="–"/>
      <a:defRPr sz="1100">
        <a:latin typeface="Montserrat" panose="00000500000000000000" pitchFamily="2" charset="0"/>
      </a:defRPr>
    </a:lvl3pPr>
    <a:lvl4pPr marL="576000" indent="-180000">
      <a:buFont typeface="Montserrat" panose="00000500000000000000" pitchFamily="2" charset="0"/>
      <a:buChar char="›"/>
      <a:defRPr sz="1100">
        <a:latin typeface="Montserrat" panose="00000500000000000000" pitchFamily="2" charset="0"/>
      </a:defRPr>
    </a:lvl4pPr>
    <a:lvl5pPr marL="228600" indent="-228600">
      <a:buFont typeface="+mj-lt"/>
      <a:buAutoNum type="arabicPeriod"/>
      <a:defRPr sz="1100">
        <a:latin typeface="Montserrat" panose="00000500000000000000" pitchFamily="2" charset="0"/>
      </a:defRPr>
    </a:lvl5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6F4EF-FACC-13D4-67DE-85A7169B037E}"/>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7A980B3-84A1-5D3B-0BF6-4367860A6EB3}"/>
              </a:ext>
            </a:extLst>
          </p:cNvPr>
          <p:cNvSpPr>
            <a:spLocks noGrp="1"/>
          </p:cNvSpPr>
          <p:nvPr>
            <p:ph type="sldNum" sz="quarter" idx="5"/>
          </p:nvPr>
        </p:nvSpPr>
        <p:spPr/>
        <p:txBody>
          <a:bodyPr/>
          <a:lstStyle/>
          <a:p>
            <a:pPr lvl="0"/>
            <a:fld id="{B36E7EC0-9BE3-5541-9D76-7DE32A6C9D42}" type="slidenum">
              <a:rPr lang="en-US" noProof="0"/>
              <a:pPr lvl="0"/>
              <a:t>1</a:t>
            </a:fld>
            <a:endParaRPr lang="en-US" noProof="0"/>
          </a:p>
        </p:txBody>
      </p:sp>
      <p:sp>
        <p:nvSpPr>
          <p:cNvPr id="8" name="Slide Image Placeholder 7">
            <a:extLst>
              <a:ext uri="{FF2B5EF4-FFF2-40B4-BE49-F238E27FC236}">
                <a16:creationId xmlns:a16="http://schemas.microsoft.com/office/drawing/2014/main" id="{689125C8-E9DD-F855-A5AE-E39E7412FD6A}"/>
              </a:ext>
            </a:extLst>
          </p:cNvPr>
          <p:cNvSpPr>
            <a:spLocks noGrp="1" noRot="1" noChangeAspect="1"/>
          </p:cNvSpPr>
          <p:nvPr>
            <p:ph type="sldImg"/>
          </p:nvPr>
        </p:nvSpPr>
        <p:spPr>
          <a:xfrm>
            <a:off x="717550" y="768350"/>
            <a:ext cx="5575300" cy="3136900"/>
          </a:xfrm>
        </p:spPr>
      </p:sp>
      <p:sp>
        <p:nvSpPr>
          <p:cNvPr id="9" name="Notes Placeholder 8">
            <a:extLst>
              <a:ext uri="{FF2B5EF4-FFF2-40B4-BE49-F238E27FC236}">
                <a16:creationId xmlns:a16="http://schemas.microsoft.com/office/drawing/2014/main" id="{E0E8B3AB-310E-238D-303A-F29C0C3C9624}"/>
              </a:ext>
            </a:extLst>
          </p:cNvPr>
          <p:cNvSpPr>
            <a:spLocks noGrp="1"/>
          </p:cNvSpPr>
          <p:nvPr>
            <p:ph type="body" idx="1"/>
          </p:nvPr>
        </p:nvSpPr>
        <p:spPr/>
        <p:txBody>
          <a:bodyPr/>
          <a:lstStyle/>
          <a:p>
            <a:endParaRPr lang="en-AU" dirty="0"/>
          </a:p>
        </p:txBody>
      </p:sp>
    </p:spTree>
    <p:extLst>
      <p:ext uri="{BB962C8B-B14F-4D97-AF65-F5344CB8AC3E}">
        <p14:creationId xmlns:p14="http://schemas.microsoft.com/office/powerpoint/2010/main" val="372504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Note on intended participants: </a:t>
            </a:r>
            <a:r>
              <a:rPr lang="en-AU"/>
              <a:t>Not all staff will necessarily complete this module in the same session (e.g., coaches or smaller ‘pilot’ teaching teams may complete it before other staff). </a:t>
            </a:r>
          </a:p>
          <a:p>
            <a:endParaRPr lang="en-AU" noProof="0"/>
          </a:p>
          <a:p>
            <a:r>
              <a:rPr lang="en-AU" b="1" noProof="0"/>
              <a:t>Note on set-up: </a:t>
            </a:r>
            <a:r>
              <a:rPr lang="en-AU"/>
              <a:t>You may also choose to provide staff with </a:t>
            </a:r>
            <a:r>
              <a:rPr lang="en-AU" b="1"/>
              <a:t>pre- or post-reading</a:t>
            </a:r>
            <a:r>
              <a:rPr lang="en-AU"/>
              <a:t> (see ‘Further information’ on the next slide).</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a:pPr lvl="0"/>
              <a:t>2</a:t>
            </a:fld>
            <a:endParaRPr lang="en-US" noProof="0"/>
          </a:p>
        </p:txBody>
      </p:sp>
      <p:sp>
        <p:nvSpPr>
          <p:cNvPr id="9" name="Slide Image Placeholder 8">
            <a:extLst>
              <a:ext uri="{FF2B5EF4-FFF2-40B4-BE49-F238E27FC236}">
                <a16:creationId xmlns:a16="http://schemas.microsoft.com/office/drawing/2014/main" id="{98AC6915-3882-3847-E0AE-22F226642DE7}"/>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903145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D5352-356A-2852-5682-A6D742E94F8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AB09CD9-A083-D232-20AE-DC5AD925C10F}"/>
              </a:ext>
            </a:extLst>
          </p:cNvPr>
          <p:cNvSpPr>
            <a:spLocks noGrp="1"/>
          </p:cNvSpPr>
          <p:nvPr>
            <p:ph type="body" idx="1"/>
          </p:nvPr>
        </p:nvSpPr>
        <p:spPr/>
        <p:txBody>
          <a:bodyPr/>
          <a:lstStyle/>
          <a:p>
            <a:r>
              <a:rPr lang="en-AU" b="1" noProof="0" dirty="0"/>
              <a:t>Video content note: </a:t>
            </a:r>
            <a:r>
              <a:rPr lang="en-AU" dirty="0"/>
              <a:t>To play videos:</a:t>
            </a:r>
            <a:endParaRPr lang="en-US" dirty="0"/>
          </a:p>
          <a:p>
            <a:pPr lvl="1"/>
            <a:r>
              <a:rPr lang="en-AU" dirty="0"/>
              <a:t>Ensure you’re connected to the internet (even </a:t>
            </a:r>
            <a:r>
              <a:rPr lang="en-AU" noProof="0" dirty="0"/>
              <a:t>if </a:t>
            </a:r>
            <a:r>
              <a:rPr lang="en-AU" dirty="0"/>
              <a:t>you've </a:t>
            </a:r>
            <a:r>
              <a:rPr lang="en-AU" noProof="0" dirty="0"/>
              <a:t>downloaded the </a:t>
            </a:r>
            <a:r>
              <a:rPr lang="en-AU" dirty="0"/>
              <a:t>slide deck).</a:t>
            </a:r>
          </a:p>
          <a:p>
            <a:pPr lvl="1"/>
            <a:r>
              <a:rPr lang="en-AU" dirty="0"/>
              <a:t>Enable </a:t>
            </a:r>
            <a:r>
              <a:rPr lang="en-AU" noProof="0" dirty="0"/>
              <a:t>the </a:t>
            </a:r>
            <a:r>
              <a:rPr lang="en-AU" dirty="0"/>
              <a:t>content if prompted</a:t>
            </a:r>
            <a:r>
              <a:rPr lang="en-AU" noProof="0" dirty="0"/>
              <a:t>.</a:t>
            </a:r>
            <a:endParaRPr lang="en-US" noProof="0" dirty="0"/>
          </a:p>
          <a:p>
            <a:pPr lvl="1"/>
            <a:r>
              <a:rPr lang="en-AU" dirty="0"/>
              <a:t>Pause </a:t>
            </a:r>
            <a:r>
              <a:rPr lang="en-AU" noProof="0" dirty="0"/>
              <a:t>the </a:t>
            </a:r>
            <a:r>
              <a:rPr lang="en-AU" dirty="0"/>
              <a:t>slideshow </a:t>
            </a:r>
            <a:r>
              <a:rPr lang="en-AU" noProof="0" dirty="0"/>
              <a:t>or hover your mouse over </a:t>
            </a:r>
            <a:r>
              <a:rPr lang="en-AU" dirty="0"/>
              <a:t>a </a:t>
            </a:r>
            <a:r>
              <a:rPr lang="en-AU" noProof="0" dirty="0"/>
              <a:t>video and </a:t>
            </a:r>
            <a:r>
              <a:rPr lang="en-AU" dirty="0"/>
              <a:t>select </a:t>
            </a:r>
            <a:r>
              <a:rPr lang="en-AU" noProof="0" dirty="0"/>
              <a:t>play.</a:t>
            </a:r>
            <a:r>
              <a:rPr lang="en-AU" dirty="0"/>
              <a:t> </a:t>
            </a:r>
          </a:p>
        </p:txBody>
      </p:sp>
      <p:sp>
        <p:nvSpPr>
          <p:cNvPr id="6" name="Slide Number Placeholder 5">
            <a:extLst>
              <a:ext uri="{FF2B5EF4-FFF2-40B4-BE49-F238E27FC236}">
                <a16:creationId xmlns:a16="http://schemas.microsoft.com/office/drawing/2014/main" id="{81C047BC-4DCF-291F-F21A-A71E38E013E8}"/>
              </a:ext>
            </a:extLst>
          </p:cNvPr>
          <p:cNvSpPr>
            <a:spLocks noGrp="1"/>
          </p:cNvSpPr>
          <p:nvPr>
            <p:ph type="sldNum" sz="quarter" idx="5"/>
          </p:nvPr>
        </p:nvSpPr>
        <p:spPr/>
        <p:txBody>
          <a:bodyPr/>
          <a:lstStyle/>
          <a:p>
            <a:pPr lvl="0"/>
            <a:fld id="{B36E7EC0-9BE3-5541-9D76-7DE32A6C9D42}" type="slidenum">
              <a:rPr lang="en-US" noProof="0"/>
              <a:pPr lvl="0"/>
              <a:t>3</a:t>
            </a:fld>
            <a:endParaRPr lang="en-US" noProof="0"/>
          </a:p>
        </p:txBody>
      </p:sp>
      <p:sp>
        <p:nvSpPr>
          <p:cNvPr id="9" name="Slide Image Placeholder 8">
            <a:extLst>
              <a:ext uri="{FF2B5EF4-FFF2-40B4-BE49-F238E27FC236}">
                <a16:creationId xmlns:a16="http://schemas.microsoft.com/office/drawing/2014/main" id="{D449DFDE-B658-6C46-4ADD-4ED2E41455AB}"/>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877739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3F1B2-92D5-C282-1528-CE858D19548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D21E3E8-B1FC-141B-816C-8B37BEC09CE6}"/>
              </a:ext>
            </a:extLst>
          </p:cNvPr>
          <p:cNvSpPr>
            <a:spLocks noGrp="1"/>
          </p:cNvSpPr>
          <p:nvPr>
            <p:ph type="body" idx="1"/>
          </p:nvPr>
        </p:nvSpPr>
        <p:spPr/>
        <p:txBody>
          <a:bodyPr/>
          <a:lstStyle/>
          <a:p>
            <a:pPr lvl="0"/>
            <a:r>
              <a:rPr lang="en-US" b="1" i="1" dirty="0"/>
              <a:t>Editing note: </a:t>
            </a:r>
            <a:r>
              <a:rPr lang="en-US" i="1" dirty="0"/>
              <a:t>You may wish to edit this slide by adding your school’s logo. </a:t>
            </a:r>
          </a:p>
          <a:p>
            <a:pPr lvl="0"/>
            <a:endParaRPr lang="en-US" dirty="0"/>
          </a:p>
          <a:p>
            <a:pPr lvl="0"/>
            <a:r>
              <a:rPr lang="en-US" b="1" dirty="0"/>
              <a:t>Speaking note: </a:t>
            </a:r>
            <a:r>
              <a:rPr lang="en-US" dirty="0"/>
              <a:t>Welcome to our session on teaching explicitly – i.e., applying a structured and sequenced approach to explicitly teaching new content.</a:t>
            </a:r>
          </a:p>
        </p:txBody>
      </p:sp>
      <p:sp>
        <p:nvSpPr>
          <p:cNvPr id="6" name="Slide Number Placeholder 5">
            <a:extLst>
              <a:ext uri="{FF2B5EF4-FFF2-40B4-BE49-F238E27FC236}">
                <a16:creationId xmlns:a16="http://schemas.microsoft.com/office/drawing/2014/main" id="{8CD79F3D-8D5E-EC62-B3F9-B96204323E62}"/>
              </a:ext>
            </a:extLst>
          </p:cNvPr>
          <p:cNvSpPr>
            <a:spLocks noGrp="1"/>
          </p:cNvSpPr>
          <p:nvPr>
            <p:ph type="sldNum" sz="quarter" idx="5"/>
          </p:nvPr>
        </p:nvSpPr>
        <p:spPr/>
        <p:txBody>
          <a:bodyPr/>
          <a:lstStyle/>
          <a:p>
            <a:pPr lvl="0"/>
            <a:fld id="{B36E7EC0-9BE3-5541-9D76-7DE32A6C9D42}" type="slidenum">
              <a:rPr lang="en-US" noProof="0" smtClean="0"/>
              <a:pPr lvl="0"/>
              <a:t>4</a:t>
            </a:fld>
            <a:endParaRPr lang="en-US" noProof="0"/>
          </a:p>
        </p:txBody>
      </p:sp>
      <p:sp>
        <p:nvSpPr>
          <p:cNvPr id="7" name="Slide Image Placeholder 6">
            <a:extLst>
              <a:ext uri="{FF2B5EF4-FFF2-40B4-BE49-F238E27FC236}">
                <a16:creationId xmlns:a16="http://schemas.microsoft.com/office/drawing/2014/main" id="{683D5B1E-7BC2-1686-A38A-1377F2BF5A6D}"/>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403207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i="1"/>
              <a:t>Editing note: </a:t>
            </a:r>
            <a:r>
              <a:rPr lang="en-AU" i="1"/>
              <a:t>​Add your school’s Acknowledgement of Country to this slide. Remove highlighting when actioned.</a:t>
            </a:r>
            <a:endParaRPr lang="en-US" i="1"/>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5</a:t>
            </a:fld>
            <a:endParaRPr lang="en-US" noProof="0"/>
          </a:p>
        </p:txBody>
      </p:sp>
      <p:sp>
        <p:nvSpPr>
          <p:cNvPr id="9" name="Slide Image Placeholder 8">
            <a:extLst>
              <a:ext uri="{FF2B5EF4-FFF2-40B4-BE49-F238E27FC236}">
                <a16:creationId xmlns:a16="http://schemas.microsoft.com/office/drawing/2014/main" id="{07B82CD6-F298-669A-0EA9-BCD68812B473}"/>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3864827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F0CA4-1277-FB5F-6201-DA385598780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3DD9BEE-1040-06B4-BE57-F46E83D425BC}"/>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pPr lvl="0"/>
            <a:endParaRPr lang="en-US" dirty="0"/>
          </a:p>
          <a:p>
            <a:pPr lvl="0"/>
            <a:r>
              <a:rPr lang="en-US" b="1" dirty="0"/>
              <a:t>Speaking notes: </a:t>
            </a:r>
            <a:r>
              <a:rPr lang="en-US" dirty="0"/>
              <a:t>Given this module is part of a suite of 6, we’ll only cover some aspects of explicit teaching today. In this session</a:t>
            </a:r>
            <a:r>
              <a:rPr lang="en-AU" dirty="0"/>
              <a:t>, we’ll focus on ways to</a:t>
            </a:r>
            <a:r>
              <a:rPr lang="en-US" dirty="0"/>
              <a:t>:</a:t>
            </a:r>
          </a:p>
          <a:p>
            <a:pPr lvl="4"/>
            <a:r>
              <a:rPr lang="en-US" dirty="0"/>
              <a:t>fully explain what new information students need to learn</a:t>
            </a:r>
          </a:p>
          <a:p>
            <a:pPr lvl="4"/>
            <a:r>
              <a:rPr lang="en-US" dirty="0"/>
              <a:t>demonstrate and model what students need to learn. </a:t>
            </a:r>
          </a:p>
          <a:p>
            <a:pPr lvl="0"/>
            <a:endParaRPr lang="en-US" dirty="0"/>
          </a:p>
          <a:p>
            <a:pPr lvl="0"/>
            <a:r>
              <a:rPr lang="en-US" dirty="0"/>
              <a:t>Before looking at these 2 session objectives, let’s establish a common understanding of what teaching explicitly is …</a:t>
            </a:r>
          </a:p>
        </p:txBody>
      </p:sp>
      <p:sp>
        <p:nvSpPr>
          <p:cNvPr id="6" name="Slide Number Placeholder 5">
            <a:extLst>
              <a:ext uri="{FF2B5EF4-FFF2-40B4-BE49-F238E27FC236}">
                <a16:creationId xmlns:a16="http://schemas.microsoft.com/office/drawing/2014/main" id="{D17CC7A8-4148-1C14-5778-30FD7952AF03}"/>
              </a:ext>
            </a:extLst>
          </p:cNvPr>
          <p:cNvSpPr>
            <a:spLocks noGrp="1"/>
          </p:cNvSpPr>
          <p:nvPr>
            <p:ph type="sldNum" sz="quarter" idx="5"/>
          </p:nvPr>
        </p:nvSpPr>
        <p:spPr/>
        <p:txBody>
          <a:bodyPr/>
          <a:lstStyle/>
          <a:p>
            <a:pPr lvl="0"/>
            <a:fld id="{B36E7EC0-9BE3-5541-9D76-7DE32A6C9D42}" type="slidenum">
              <a:rPr lang="en-US" noProof="0"/>
              <a:pPr lvl="0"/>
              <a:t>6</a:t>
            </a:fld>
            <a:endParaRPr lang="en-US" noProof="0"/>
          </a:p>
        </p:txBody>
      </p:sp>
      <p:sp>
        <p:nvSpPr>
          <p:cNvPr id="9" name="Slide Image Placeholder 8">
            <a:extLst>
              <a:ext uri="{FF2B5EF4-FFF2-40B4-BE49-F238E27FC236}">
                <a16:creationId xmlns:a16="http://schemas.microsoft.com/office/drawing/2014/main" id="{7C78893E-E4D3-6C73-FA69-904F296D884D}"/>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273763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8D04A-FBF9-AD66-23DD-0B4359A07B4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2F44192-0EF9-B387-1AB2-C485D1B32CB7}"/>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AU" dirty="0"/>
          </a:p>
          <a:p>
            <a:r>
              <a:rPr lang="en-US" b="1" dirty="0"/>
              <a:t>Speaking notes: </a:t>
            </a:r>
            <a:r>
              <a:rPr lang="en-US" dirty="0"/>
              <a:t>Let’s look at what we mean by fully explaining, demonstrating and modelling.</a:t>
            </a:r>
          </a:p>
          <a:p>
            <a:endParaRPr lang="en-US" dirty="0"/>
          </a:p>
          <a:p>
            <a:pPr lvl="0"/>
            <a:r>
              <a:rPr lang="en-US" b="1" dirty="0"/>
              <a:t>Fully explaining what students need to learn </a:t>
            </a:r>
            <a:r>
              <a:rPr lang="en-US" dirty="0"/>
              <a:t>involves providing clear, concise, well-defined explanations of key concepts and skills. When explaining, the teacher links learning to prior knowledge, learning objectives and success criteria.  </a:t>
            </a:r>
          </a:p>
          <a:p>
            <a:endParaRPr lang="en-US" dirty="0"/>
          </a:p>
          <a:p>
            <a:r>
              <a:rPr lang="en-US" b="1" dirty="0"/>
              <a:t>Demonstrating</a:t>
            </a:r>
            <a:r>
              <a:rPr lang="en-US" dirty="0"/>
              <a:t> involves guiding students through content using step-by-step demonstrations, while narrating the thinking or decision‑making processes.</a:t>
            </a:r>
          </a:p>
          <a:p>
            <a:endParaRPr lang="en-US" dirty="0"/>
          </a:p>
          <a:p>
            <a:r>
              <a:rPr lang="en-US" b="1" dirty="0"/>
              <a:t>Modelling</a:t>
            </a:r>
            <a:r>
              <a:rPr lang="en-US" dirty="0"/>
              <a:t> involves showing all steps required to complete a task, often with a worked example.</a:t>
            </a:r>
          </a:p>
        </p:txBody>
      </p:sp>
      <p:sp>
        <p:nvSpPr>
          <p:cNvPr id="6" name="Slide Number Placeholder 5">
            <a:extLst>
              <a:ext uri="{FF2B5EF4-FFF2-40B4-BE49-F238E27FC236}">
                <a16:creationId xmlns:a16="http://schemas.microsoft.com/office/drawing/2014/main" id="{E099EE5C-96D4-5212-A9CF-A590CC0A81BD}"/>
              </a:ext>
            </a:extLst>
          </p:cNvPr>
          <p:cNvSpPr>
            <a:spLocks noGrp="1"/>
          </p:cNvSpPr>
          <p:nvPr>
            <p:ph type="sldNum" sz="quarter" idx="5"/>
          </p:nvPr>
        </p:nvSpPr>
        <p:spPr/>
        <p:txBody>
          <a:bodyPr/>
          <a:lstStyle/>
          <a:p>
            <a:pPr lvl="0"/>
            <a:fld id="{B36E7EC0-9BE3-5541-9D76-7DE32A6C9D42}" type="slidenum">
              <a:rPr lang="en-US" noProof="0" smtClean="0"/>
              <a:pPr lvl="0"/>
              <a:t>7</a:t>
            </a:fld>
            <a:endParaRPr lang="en-US" noProof="0"/>
          </a:p>
        </p:txBody>
      </p:sp>
      <p:sp>
        <p:nvSpPr>
          <p:cNvPr id="9" name="Slide Image Placeholder 8">
            <a:extLst>
              <a:ext uri="{FF2B5EF4-FFF2-40B4-BE49-F238E27FC236}">
                <a16:creationId xmlns:a16="http://schemas.microsoft.com/office/drawing/2014/main" id="{18CA5EDB-B725-1957-E40B-0BE383F4B573}"/>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931697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7333C-124E-DA21-F815-41619A2304B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6BD9426-2629-ACD7-56B6-1D1DAD03BF30}"/>
              </a:ext>
            </a:extLst>
          </p:cNvPr>
          <p:cNvSpPr>
            <a:spLocks noGrp="1"/>
          </p:cNvSpPr>
          <p:nvPr>
            <p:ph type="body" idx="1"/>
          </p:nvPr>
        </p:nvSpPr>
        <p:spPr/>
        <p:txBody>
          <a:bodyPr/>
          <a:lstStyle/>
          <a:p>
            <a:pPr lvl="0"/>
            <a:r>
              <a:rPr lang="en-US" b="1" i="1" dirty="0"/>
              <a:t>Editing notes: </a:t>
            </a:r>
          </a:p>
          <a:p>
            <a:pPr lvl="1"/>
            <a:r>
              <a:rPr lang="en-US" i="1" dirty="0"/>
              <a:t>The content on this slide is essential information on the practice – please do not edit this slide.</a:t>
            </a:r>
          </a:p>
          <a:p>
            <a:pPr lvl="1"/>
            <a:r>
              <a:rPr lang="en-US" i="1" dirty="0"/>
              <a:t>This slide includes animations.</a:t>
            </a:r>
          </a:p>
          <a:p>
            <a:endParaRPr lang="en-US" dirty="0"/>
          </a:p>
          <a:p>
            <a:pPr lvl="0"/>
            <a:r>
              <a:rPr lang="en-US" b="1" dirty="0"/>
              <a:t>Speaking notes: </a:t>
            </a:r>
            <a:r>
              <a:rPr lang="en-AU" dirty="0"/>
              <a:t>This slide shows what teaching explicitly may look like in a classroom, and how it can be misapplied. </a:t>
            </a:r>
          </a:p>
          <a:p>
            <a:endParaRPr lang="en-US" dirty="0"/>
          </a:p>
          <a:p>
            <a:pPr lvl="0"/>
            <a:r>
              <a:rPr lang="en-US" noProof="0" dirty="0"/>
              <a:t>Key aspects of teaching explicitly include: </a:t>
            </a:r>
          </a:p>
          <a:p>
            <a:pPr lvl="1">
              <a:buFont typeface="Wingdings" panose="05000000000000000000" pitchFamily="2" charset="2"/>
              <a:buChar char="ü"/>
            </a:pPr>
            <a:r>
              <a:rPr lang="en-US" dirty="0"/>
              <a:t>explicitly explaining the content of learning, so students can acquire new knowledge and skills</a:t>
            </a:r>
          </a:p>
          <a:p>
            <a:pPr lvl="1">
              <a:buFont typeface="Wingdings" panose="05000000000000000000" pitchFamily="2" charset="2"/>
              <a:buChar char="ü"/>
            </a:pPr>
            <a:r>
              <a:rPr lang="en-US" dirty="0"/>
              <a:t>pacing instruction by moving onto the next chunk of information only once students have mastered previous chunks</a:t>
            </a:r>
          </a:p>
          <a:p>
            <a:pPr lvl="1">
              <a:buFont typeface="Wingdings" panose="05000000000000000000" pitchFamily="2" charset="2"/>
              <a:buChar char="ü"/>
            </a:pPr>
            <a:r>
              <a:rPr lang="en-US" dirty="0"/>
              <a:t>explicitly demonstrating and modelling to show students how to do a task</a:t>
            </a:r>
          </a:p>
          <a:p>
            <a:pPr lvl="1">
              <a:buFont typeface="Wingdings" panose="05000000000000000000" pitchFamily="2" charset="2"/>
              <a:buChar char="ü"/>
            </a:pPr>
            <a:r>
              <a:rPr lang="en-US" dirty="0"/>
              <a:t>providing appropriate scaffolding to support students as they work towards mastery</a:t>
            </a:r>
          </a:p>
          <a:p>
            <a:pPr lvl="1">
              <a:buFont typeface="Wingdings" panose="05000000000000000000" pitchFamily="2" charset="2"/>
              <a:buChar char="ü"/>
            </a:pPr>
            <a:r>
              <a:rPr lang="en-US" dirty="0">
                <a:latin typeface="Montserrat"/>
              </a:rPr>
              <a:t>giving regular opportunities for students to </a:t>
            </a:r>
            <a:r>
              <a:rPr lang="en-US" dirty="0" err="1">
                <a:latin typeface="Montserrat"/>
              </a:rPr>
              <a:t>practise</a:t>
            </a:r>
            <a:r>
              <a:rPr lang="en-US" dirty="0">
                <a:latin typeface="Montserrat"/>
              </a:rPr>
              <a:t> in the lesson.</a:t>
            </a:r>
          </a:p>
          <a:p>
            <a:pPr lvl="0"/>
            <a:endParaRPr lang="en-US" dirty="0"/>
          </a:p>
          <a:p>
            <a:pPr lvl="0"/>
            <a:r>
              <a:rPr lang="en-US" i="1" dirty="0"/>
              <a:t>[CLICK]</a:t>
            </a:r>
          </a:p>
          <a:p>
            <a:pPr lvl="0"/>
            <a:r>
              <a:rPr lang="en-US" dirty="0"/>
              <a:t>Misconceptions about teaching explicitly can develop. This practice </a:t>
            </a:r>
            <a:r>
              <a:rPr lang="en-US" b="1" u="sng" dirty="0"/>
              <a:t>is not</a:t>
            </a:r>
            <a:r>
              <a:rPr lang="en-US" dirty="0"/>
              <a:t>: </a:t>
            </a:r>
          </a:p>
          <a:p>
            <a:pPr lvl="1">
              <a:buFont typeface="Wingdings" panose="05000000000000000000" pitchFamily="2" charset="2"/>
              <a:buChar char="û"/>
            </a:pPr>
            <a:r>
              <a:rPr lang="en-US" dirty="0"/>
              <a:t>teaching new information too slowly or quickly (depending on students’ needs and the nature of the task)</a:t>
            </a:r>
          </a:p>
          <a:p>
            <a:pPr lvl="1">
              <a:buFont typeface="Wingdings" panose="05000000000000000000" pitchFamily="2" charset="2"/>
              <a:buChar char="û"/>
            </a:pPr>
            <a:r>
              <a:rPr lang="en-US" dirty="0"/>
              <a:t>setting tasks that require application of new or developing knowledge and skills without first explicitly teaching and modelling this knowledge</a:t>
            </a:r>
          </a:p>
          <a:p>
            <a:pPr lvl="1">
              <a:buFont typeface="Wingdings" panose="05000000000000000000" pitchFamily="2" charset="2"/>
              <a:buChar char="û"/>
            </a:pPr>
            <a:r>
              <a:rPr lang="en-US" dirty="0"/>
              <a:t>moving to new information before students have mastered the prior task</a:t>
            </a:r>
          </a:p>
          <a:p>
            <a:pPr lvl="1">
              <a:buFont typeface="Wingdings" panose="05000000000000000000" pitchFamily="2" charset="2"/>
              <a:buChar char="û"/>
            </a:pPr>
            <a:r>
              <a:rPr lang="en-US" dirty="0"/>
              <a:t>removing scaffolding too slowly or too quickly after teaching students how to complete a task</a:t>
            </a:r>
          </a:p>
          <a:p>
            <a:pPr lvl="1">
              <a:buFont typeface="Wingdings" panose="05000000000000000000" pitchFamily="2" charset="2"/>
              <a:buChar char="û"/>
            </a:pPr>
            <a:r>
              <a:rPr lang="en-US" dirty="0"/>
              <a:t>spending most of the lesson explaining or modelling, leaving few opportunities for student practice.</a:t>
            </a:r>
          </a:p>
        </p:txBody>
      </p:sp>
      <p:sp>
        <p:nvSpPr>
          <p:cNvPr id="4" name="Slide Number Placeholder 3">
            <a:extLst>
              <a:ext uri="{FF2B5EF4-FFF2-40B4-BE49-F238E27FC236}">
                <a16:creationId xmlns:a16="http://schemas.microsoft.com/office/drawing/2014/main" id="{C9134C74-E3E3-4CF3-A3AF-905ED2E44AA8}"/>
              </a:ext>
            </a:extLst>
          </p:cNvPr>
          <p:cNvSpPr>
            <a:spLocks noGrp="1"/>
          </p:cNvSpPr>
          <p:nvPr>
            <p:ph type="sldNum" sz="quarter" idx="5"/>
          </p:nvPr>
        </p:nvSpPr>
        <p:spPr/>
        <p:txBody>
          <a:bodyPr/>
          <a:lstStyle/>
          <a:p>
            <a:pPr lvl="0"/>
            <a:fld id="{2BDD27CC-2F06-4733-BE85-A46C18D7C230}" type="slidenum">
              <a:rPr lang="en-AU" noProof="0" smtClean="0"/>
              <a:pPr lvl="0"/>
              <a:t>8</a:t>
            </a:fld>
            <a:endParaRPr lang="en-AU" noProof="0"/>
          </a:p>
        </p:txBody>
      </p:sp>
      <p:sp>
        <p:nvSpPr>
          <p:cNvPr id="8" name="Slide Image Placeholder 7">
            <a:extLst>
              <a:ext uri="{FF2B5EF4-FFF2-40B4-BE49-F238E27FC236}">
                <a16:creationId xmlns:a16="http://schemas.microsoft.com/office/drawing/2014/main" id="{34777AE2-E222-0422-DB9A-152DBDFC1B58}"/>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3152680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AU" dirty="0"/>
          </a:p>
          <a:p>
            <a:pPr lvl="0"/>
            <a:r>
              <a:rPr lang="en-AU" b="1" dirty="0"/>
              <a:t>Speaking notes</a:t>
            </a:r>
            <a:r>
              <a:rPr lang="en-US" b="1" dirty="0"/>
              <a:t>: </a:t>
            </a:r>
            <a:r>
              <a:rPr lang="en-US" dirty="0"/>
              <a:t>So why focus on teaching explicitly? Here are a few reasons:</a:t>
            </a:r>
          </a:p>
          <a:p>
            <a:pPr lvl="1"/>
            <a:r>
              <a:rPr lang="en-US" dirty="0"/>
              <a:t>Working memory can become </a:t>
            </a:r>
            <a:r>
              <a:rPr lang="en-US" b="1" dirty="0"/>
              <a:t>overloaded</a:t>
            </a:r>
            <a:r>
              <a:rPr lang="en-US" dirty="0"/>
              <a:t> when too much information is presented too quickly. Cognitive overload compromises students’ ability to acquire and retain new knowledge.</a:t>
            </a:r>
          </a:p>
          <a:p>
            <a:pPr lvl="1"/>
            <a:r>
              <a:rPr lang="en-US" dirty="0"/>
              <a:t>Explaining new information clearly and concisely, at an appropriate pace and in a logical sequence keeps the flow of new information at a </a:t>
            </a:r>
            <a:r>
              <a:rPr lang="en-US" b="1" dirty="0"/>
              <a:t>manageable</a:t>
            </a:r>
            <a:r>
              <a:rPr lang="en-US" dirty="0"/>
              <a:t> level. This supports students to build on what they already know and retain what they’re learning for future use.</a:t>
            </a:r>
          </a:p>
          <a:p>
            <a:pPr lvl="1"/>
            <a:r>
              <a:rPr lang="en-US" dirty="0"/>
              <a:t>Explicit explanations ensure students </a:t>
            </a:r>
            <a:r>
              <a:rPr lang="en-US" b="1" dirty="0"/>
              <a:t>aren’t left to construct meaning </a:t>
            </a:r>
            <a:r>
              <a:rPr lang="en-US" dirty="0"/>
              <a:t>for themselves. When students are required to use self-discovery to learn new content, learning is far less efficient and risks consolidating misconceptions. </a:t>
            </a:r>
          </a:p>
          <a:p>
            <a:pPr lvl="1"/>
            <a:r>
              <a:rPr lang="en-US" dirty="0"/>
              <a:t>Well-structured and sequenced content helps students build well-</a:t>
            </a:r>
            <a:r>
              <a:rPr lang="en-US" dirty="0" err="1"/>
              <a:t>organised</a:t>
            </a:r>
            <a:r>
              <a:rPr lang="en-US" dirty="0"/>
              <a:t> </a:t>
            </a:r>
            <a:r>
              <a:rPr lang="en-US" b="1" dirty="0"/>
              <a:t>mental models </a:t>
            </a:r>
            <a:r>
              <a:rPr lang="en-US" dirty="0"/>
              <a:t>in their long-term memory. This reduces the potential for students to form misconceptions, which can be hard to shift.</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9</a:t>
            </a:fld>
            <a:endParaRPr lang="en-US" noProof="0"/>
          </a:p>
        </p:txBody>
      </p:sp>
      <p:sp>
        <p:nvSpPr>
          <p:cNvPr id="10" name="Slide Image Placeholder 9">
            <a:extLst>
              <a:ext uri="{FF2B5EF4-FFF2-40B4-BE49-F238E27FC236}">
                <a16:creationId xmlns:a16="http://schemas.microsoft.com/office/drawing/2014/main" id="{4F8BC039-38D9-C50B-1A9D-E34CADBE4FD6}"/>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2014469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C4AD4-7F7F-04EC-5034-663EA09E68A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41A2239-66A9-A94E-CBC5-7526FD226871}"/>
              </a:ext>
            </a:extLst>
          </p:cNvPr>
          <p:cNvSpPr>
            <a:spLocks noGrp="1"/>
          </p:cNvSpPr>
          <p:nvPr>
            <p:ph type="body" idx="1"/>
          </p:nvPr>
        </p:nvSpPr>
        <p:spPr/>
        <p:txBody>
          <a:bodyPr/>
          <a:lstStyle/>
          <a:p>
            <a:pPr lvl="0"/>
            <a:r>
              <a:rPr lang="en-US" b="1" i="1" dirty="0"/>
              <a:t>Editing notes: </a:t>
            </a:r>
          </a:p>
          <a:p>
            <a:pPr lvl="1"/>
            <a:r>
              <a:rPr lang="en-US" i="1" noProof="0" dirty="0"/>
              <a:t>The purpose of this slide is to provide </a:t>
            </a:r>
            <a:r>
              <a:rPr lang="en-US" i="1" dirty="0"/>
              <a:t>an overview of how the practice is positioned within the broader context</a:t>
            </a:r>
            <a:r>
              <a:rPr lang="en-US" i="1" noProof="0" dirty="0"/>
              <a:t>. </a:t>
            </a:r>
          </a:p>
          <a:p>
            <a:pPr lvl="1"/>
            <a:r>
              <a:rPr lang="en-US" i="1" noProof="0" dirty="0"/>
              <a:t>We recommend replacing AERO’s learning and teaching model with </a:t>
            </a:r>
            <a:r>
              <a:rPr lang="en-US" b="1" i="1" noProof="0" dirty="0"/>
              <a:t>your system or sector’s equivalent model </a:t>
            </a:r>
            <a:r>
              <a:rPr lang="en-US" i="1" noProof="0" dirty="0"/>
              <a:t>where applicable (e.g., </a:t>
            </a:r>
            <a:r>
              <a:rPr lang="en-US" i="1" dirty="0"/>
              <a:t>the </a:t>
            </a:r>
            <a:r>
              <a:rPr lang="en-US" i="1" noProof="0" dirty="0"/>
              <a:t>Victorian Teaching and Learning Model 2.0</a:t>
            </a:r>
            <a:r>
              <a:rPr lang="en-US" i="1" dirty="0"/>
              <a:t> or the New South Wales </a:t>
            </a:r>
            <a:r>
              <a:rPr lang="en-US" i="1" noProof="0" dirty="0"/>
              <a:t>Teaching and Learning Cycle).</a:t>
            </a:r>
            <a:r>
              <a:rPr lang="en-US" i="1" dirty="0"/>
              <a:t> </a:t>
            </a:r>
          </a:p>
          <a:p>
            <a:endParaRPr lang="en-US" dirty="0"/>
          </a:p>
          <a:p>
            <a:pPr lvl="0"/>
            <a:r>
              <a:rPr lang="en-US" b="1" dirty="0"/>
              <a:t>Speaking notes: </a:t>
            </a:r>
            <a:r>
              <a:rPr lang="en-US" i="1" dirty="0"/>
              <a:t>(Replace these notes with information about your system or sector’s model where appropriate.)</a:t>
            </a:r>
          </a:p>
          <a:p>
            <a:pPr lvl="0"/>
            <a:r>
              <a:rPr lang="en-US" dirty="0">
                <a:latin typeface="Montserrat"/>
              </a:rPr>
              <a:t>AERO’s model of learning and teaching </a:t>
            </a:r>
            <a:r>
              <a:rPr lang="en-US" dirty="0" err="1">
                <a:latin typeface="Montserrat"/>
              </a:rPr>
              <a:t>summarises</a:t>
            </a:r>
            <a:r>
              <a:rPr lang="en-US" dirty="0">
                <a:latin typeface="Montserrat"/>
              </a:rPr>
              <a:t> rigorous and relevant evidence about </a:t>
            </a:r>
            <a:r>
              <a:rPr lang="en-US" b="1" dirty="0">
                <a:latin typeface="Montserrat"/>
              </a:rPr>
              <a:t>how students learn </a:t>
            </a:r>
            <a:r>
              <a:rPr lang="en-US" dirty="0">
                <a:latin typeface="Montserrat"/>
              </a:rPr>
              <a:t>with evidence about the </a:t>
            </a:r>
            <a:r>
              <a:rPr lang="en-US" b="1" dirty="0">
                <a:latin typeface="Montserrat"/>
              </a:rPr>
              <a:t>most effective teaching practices</a:t>
            </a:r>
            <a:r>
              <a:rPr lang="en-US" dirty="0">
                <a:latin typeface="Montserrat"/>
              </a:rPr>
              <a:t>. </a:t>
            </a:r>
          </a:p>
          <a:p>
            <a:endParaRPr lang="en-US" dirty="0"/>
          </a:p>
          <a:p>
            <a:r>
              <a:rPr lang="en-US" b="1" i="1" dirty="0"/>
              <a:t>Draw attention to the circled parts of the diagram:</a:t>
            </a:r>
          </a:p>
          <a:p>
            <a:r>
              <a:rPr lang="en-US" dirty="0"/>
              <a:t>As you can see, in AERO’s model, ‘teach explicitly’ is one of the key instructional practices. The principles and practices of explicit teaching – helping students to acquire, retain and consolidate their learning – are woven throughout the model.</a:t>
            </a:r>
          </a:p>
        </p:txBody>
      </p:sp>
      <p:sp>
        <p:nvSpPr>
          <p:cNvPr id="6" name="Slide Number Placeholder 5">
            <a:extLst>
              <a:ext uri="{FF2B5EF4-FFF2-40B4-BE49-F238E27FC236}">
                <a16:creationId xmlns:a16="http://schemas.microsoft.com/office/drawing/2014/main" id="{81197D7A-F475-5CB1-2BF4-6E355A683AF1}"/>
              </a:ext>
            </a:extLst>
          </p:cNvPr>
          <p:cNvSpPr>
            <a:spLocks noGrp="1"/>
          </p:cNvSpPr>
          <p:nvPr>
            <p:ph type="sldNum" sz="quarter" idx="5"/>
          </p:nvPr>
        </p:nvSpPr>
        <p:spPr/>
        <p:txBody>
          <a:bodyPr/>
          <a:lstStyle/>
          <a:p>
            <a:pPr lvl="0"/>
            <a:fld id="{B36E7EC0-9BE3-5541-9D76-7DE32A6C9D42}" type="slidenum">
              <a:rPr lang="en-US" noProof="0" smtClean="0"/>
              <a:pPr lvl="0"/>
              <a:t>10</a:t>
            </a:fld>
            <a:endParaRPr lang="en-US" noProof="0"/>
          </a:p>
        </p:txBody>
      </p:sp>
      <p:sp>
        <p:nvSpPr>
          <p:cNvPr id="10" name="Slide Image Placeholder 9">
            <a:extLst>
              <a:ext uri="{FF2B5EF4-FFF2-40B4-BE49-F238E27FC236}">
                <a16:creationId xmlns:a16="http://schemas.microsoft.com/office/drawing/2014/main" id="{D8658753-62BB-E32B-3F03-AD5B5158D039}"/>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29327312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0B085-5D93-5F6A-A3E7-0AEAE780EE5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BD3C1B1-48CB-6583-2AA7-49DD0C084F37}"/>
              </a:ext>
            </a:extLst>
          </p:cNvPr>
          <p:cNvSpPr>
            <a:spLocks noGrp="1"/>
          </p:cNvSpPr>
          <p:nvPr>
            <p:ph type="body" idx="1"/>
          </p:nvPr>
        </p:nvSpPr>
        <p:spPr/>
        <p:txBody>
          <a:bodyPr>
            <a:normAutofit lnSpcReduction="10000"/>
          </a:bodyPr>
          <a:lstStyle/>
          <a:p>
            <a:pPr lvl="0"/>
            <a:r>
              <a:rPr lang="en-US" b="1" i="1" dirty="0"/>
              <a:t>Editing notes: </a:t>
            </a:r>
          </a:p>
          <a:p>
            <a:pPr marL="171450" lvl="0" indent="-171450">
              <a:buFont typeface="Arial" panose="020B0604020202020204" pitchFamily="34" charset="0"/>
              <a:buChar char="•"/>
            </a:pPr>
            <a:r>
              <a:rPr lang="en-US" i="1" dirty="0"/>
              <a:t>An example discussion activity is provided here. </a:t>
            </a:r>
            <a:r>
              <a:rPr lang="en-AU" i="1" dirty="0"/>
              <a:t>Please add further questions if needed for your context.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1" u="none" strike="noStrike" kern="1200" dirty="0">
                <a:solidFill>
                  <a:schemeClr val="tx1"/>
                </a:solidFill>
                <a:effectLst/>
                <a:latin typeface="Montserrat" panose="00000500000000000000" pitchFamily="2" charset="0"/>
                <a:ea typeface="+mn-ea"/>
                <a:cs typeface="+mn-cs"/>
              </a:rPr>
              <a:t>Definitions are included in these speaking notes if participants require further explanation.</a:t>
            </a:r>
            <a:r>
              <a:rPr lang="en-US" sz="1100" b="0" i="0" kern="1200" dirty="0">
                <a:solidFill>
                  <a:schemeClr val="tx1"/>
                </a:solidFill>
                <a:effectLst/>
                <a:latin typeface="Montserrat" panose="00000500000000000000" pitchFamily="2" charset="0"/>
                <a:ea typeface="+mn-ea"/>
                <a:cs typeface="+mn-cs"/>
              </a:rPr>
              <a:t>​</a:t>
            </a:r>
          </a:p>
          <a:p>
            <a:pPr lvl="0"/>
            <a:endParaRPr lang="en-US" dirty="0"/>
          </a:p>
          <a:p>
            <a:pPr lvl="0"/>
            <a:r>
              <a:rPr lang="en-US" b="1" dirty="0"/>
              <a:t>Speaking notes: </a:t>
            </a:r>
            <a:r>
              <a:rPr lang="en-US" noProof="0" dirty="0"/>
              <a:t>When you teach new information, how do you:</a:t>
            </a:r>
          </a:p>
          <a:p>
            <a:pPr lvl="1"/>
            <a:r>
              <a:rPr lang="en-US" b="1" noProof="0" dirty="0"/>
              <a:t>support students </a:t>
            </a:r>
            <a:r>
              <a:rPr lang="en-US" noProof="0" dirty="0"/>
              <a:t>to draw on their existing knowledge to build deeper understandings</a:t>
            </a:r>
          </a:p>
          <a:p>
            <a:pPr lvl="1"/>
            <a:r>
              <a:rPr lang="en-US" b="1" noProof="0" dirty="0"/>
              <a:t>explain, demonstrate and model </a:t>
            </a:r>
            <a:r>
              <a:rPr lang="en-US" noProof="0" dirty="0"/>
              <a:t>the content</a:t>
            </a:r>
          </a:p>
          <a:p>
            <a:pPr lvl="1"/>
            <a:r>
              <a:rPr lang="en-US" b="1" noProof="0" dirty="0"/>
              <a:t>sequence</a:t>
            </a:r>
            <a:r>
              <a:rPr lang="en-US" noProof="0" dirty="0"/>
              <a:t> chunks of new learning so that students can learn step by step and grasp foundational knowledge before moving on to less guided practice? </a:t>
            </a:r>
            <a:endParaRPr lang="en-AU" noProof="0" dirty="0"/>
          </a:p>
          <a:p>
            <a:pPr lvl="0"/>
            <a:endParaRPr lang="en-US" dirty="0"/>
          </a:p>
          <a:p>
            <a:pPr lvl="0"/>
            <a:r>
              <a:rPr lang="en-US" b="1" dirty="0"/>
              <a:t>Speaking note (following the discussion): </a:t>
            </a:r>
            <a:r>
              <a:rPr lang="en-US" dirty="0"/>
              <a:t>Now, let’s consider ways to fully explain what students need to learn …</a:t>
            </a:r>
          </a:p>
          <a:p>
            <a:pPr lvl="0"/>
            <a:endParaRPr lang="en-US" dirty="0"/>
          </a:p>
          <a:p>
            <a:pPr lvl="0"/>
            <a:r>
              <a:rPr lang="en-AU" b="1" u="sng" dirty="0"/>
              <a:t>Definitions, if required</a:t>
            </a:r>
            <a:r>
              <a:rPr lang="en-US" b="1" u="sng" noProof="0" dirty="0"/>
              <a:t>:</a:t>
            </a:r>
          </a:p>
          <a:p>
            <a:pPr lvl="0"/>
            <a:r>
              <a:rPr lang="en-US" b="1" dirty="0">
                <a:latin typeface="Montserrat"/>
              </a:rPr>
              <a:t>Guided practice </a:t>
            </a:r>
            <a:r>
              <a:rPr lang="en-US" dirty="0">
                <a:latin typeface="Montserrat"/>
              </a:rPr>
              <a:t>is sometimes known as the ‘we do’ component of a lesson. It’s the phase where you provide scaffolded support to students as they begin practising a new skill or acquiring new knowledge. Guided practice involves providing prompts and scaffolds, frequently checking for understanding and providing clarification as needed. During guided practice, the focus is on gradually releasing students to </a:t>
            </a:r>
            <a:r>
              <a:rPr lang="en-US" dirty="0" err="1">
                <a:latin typeface="Montserrat"/>
              </a:rPr>
              <a:t>practise</a:t>
            </a:r>
            <a:r>
              <a:rPr lang="en-US" dirty="0">
                <a:latin typeface="Montserrat"/>
              </a:rPr>
              <a:t> independently. </a:t>
            </a:r>
          </a:p>
          <a:p>
            <a:pPr lvl="0"/>
            <a:endParaRPr lang="en-US" dirty="0"/>
          </a:p>
          <a:p>
            <a:pPr lvl="0"/>
            <a:r>
              <a:rPr lang="en-US" b="1" dirty="0"/>
              <a:t>Independent practice </a:t>
            </a:r>
            <a:r>
              <a:rPr lang="en-US" dirty="0"/>
              <a:t>is sometimes known as the ‘I do’ component of a lesson. It’s the phase where students apply skills, concepts, knowledge or strategies, with minimal guidance or support, to work towards mastery. In the gradual release of responsibility, independent practice follows modelling (sometimes known as the ‘I do’ or ‘teach explicitly’ phase) and guided practice (the ‘we do’ phase).</a:t>
            </a:r>
          </a:p>
        </p:txBody>
      </p:sp>
      <p:sp>
        <p:nvSpPr>
          <p:cNvPr id="6" name="Slide Number Placeholder 5">
            <a:extLst>
              <a:ext uri="{FF2B5EF4-FFF2-40B4-BE49-F238E27FC236}">
                <a16:creationId xmlns:a16="http://schemas.microsoft.com/office/drawing/2014/main" id="{729BD1B4-A53F-7EEE-BAF6-860F28064AD5}"/>
              </a:ext>
            </a:extLst>
          </p:cNvPr>
          <p:cNvSpPr>
            <a:spLocks noGrp="1"/>
          </p:cNvSpPr>
          <p:nvPr>
            <p:ph type="sldNum" sz="quarter" idx="5"/>
          </p:nvPr>
        </p:nvSpPr>
        <p:spPr/>
        <p:txBody>
          <a:bodyPr/>
          <a:lstStyle/>
          <a:p>
            <a:pPr lvl="0"/>
            <a:fld id="{B36E7EC0-9BE3-5541-9D76-7DE32A6C9D42}" type="slidenum">
              <a:rPr lang="en-US" noProof="0" smtClean="0"/>
              <a:pPr lvl="0"/>
              <a:t>11</a:t>
            </a:fld>
            <a:endParaRPr lang="en-US" noProof="0"/>
          </a:p>
        </p:txBody>
      </p:sp>
      <p:sp>
        <p:nvSpPr>
          <p:cNvPr id="10" name="Slide Image Placeholder 9">
            <a:extLst>
              <a:ext uri="{FF2B5EF4-FFF2-40B4-BE49-F238E27FC236}">
                <a16:creationId xmlns:a16="http://schemas.microsoft.com/office/drawing/2014/main" id="{0A391AB2-35CD-2C6F-6417-86B2F69E8CA6}"/>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31504785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2D2A7-C0C5-0DF4-504A-33D120D08B6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E656C4F-71D5-6FDB-36C2-25C59EB132F7}"/>
              </a:ext>
            </a:extLst>
          </p:cNvPr>
          <p:cNvSpPr>
            <a:spLocks noGrp="1"/>
          </p:cNvSpPr>
          <p:nvPr>
            <p:ph type="body" idx="1"/>
          </p:nvPr>
        </p:nvSpPr>
        <p:spPr/>
        <p:txBody>
          <a:bodyPr/>
          <a:lstStyle/>
          <a:p>
            <a:pPr lvl="0"/>
            <a:r>
              <a:rPr lang="en-US" b="1" i="1" dirty="0"/>
              <a:t>Editing note: </a:t>
            </a:r>
            <a:r>
              <a:rPr lang="en-US" i="1" dirty="0"/>
              <a:t>If you choose </a:t>
            </a:r>
            <a:r>
              <a:rPr lang="en-US" b="1" i="1" dirty="0"/>
              <a:t>not to discuss one of the techniques</a:t>
            </a:r>
            <a:r>
              <a:rPr lang="en-US" i="1" dirty="0"/>
              <a:t>, please edit this slide to include only the technique you wish to discuss. You may also revisit any technique that’s removed at a more appropriate point in your school’s professional learning cycle.</a:t>
            </a:r>
          </a:p>
          <a:p>
            <a:pPr lvl="0"/>
            <a:endParaRPr lang="en-US" dirty="0"/>
          </a:p>
          <a:p>
            <a:pPr lvl="0"/>
            <a:r>
              <a:rPr lang="en-US" b="1" dirty="0"/>
              <a:t>Speaking note: </a:t>
            </a:r>
            <a:r>
              <a:rPr lang="en-US" dirty="0"/>
              <a:t>Now, we’ve gone through why it’s valuable to provide explicit explanations and to demonstrate and model. Let’s turn our attention to how we can fully explain what students need to learn. We’ll consider how to: </a:t>
            </a:r>
            <a:r>
              <a:rPr lang="en-US" i="1" dirty="0"/>
              <a:t>[read technique(s) from the slide].</a:t>
            </a:r>
          </a:p>
        </p:txBody>
      </p:sp>
      <p:sp>
        <p:nvSpPr>
          <p:cNvPr id="6" name="Slide Number Placeholder 5">
            <a:extLst>
              <a:ext uri="{FF2B5EF4-FFF2-40B4-BE49-F238E27FC236}">
                <a16:creationId xmlns:a16="http://schemas.microsoft.com/office/drawing/2014/main" id="{9FF083AE-F738-0AE7-CCA1-135F9C0EB899}"/>
              </a:ext>
            </a:extLst>
          </p:cNvPr>
          <p:cNvSpPr>
            <a:spLocks noGrp="1"/>
          </p:cNvSpPr>
          <p:nvPr>
            <p:ph type="sldNum" sz="quarter" idx="5"/>
          </p:nvPr>
        </p:nvSpPr>
        <p:spPr/>
        <p:txBody>
          <a:bodyPr/>
          <a:lstStyle/>
          <a:p>
            <a:pPr lvl="0"/>
            <a:fld id="{B36E7EC0-9BE3-5541-9D76-7DE32A6C9D42}" type="slidenum">
              <a:rPr lang="en-US" noProof="0" smtClean="0"/>
              <a:pPr lvl="0"/>
              <a:t>12</a:t>
            </a:fld>
            <a:endParaRPr lang="en-US" noProof="0"/>
          </a:p>
        </p:txBody>
      </p:sp>
      <p:sp>
        <p:nvSpPr>
          <p:cNvPr id="7" name="Slide Image Placeholder 6">
            <a:extLst>
              <a:ext uri="{FF2B5EF4-FFF2-40B4-BE49-F238E27FC236}">
                <a16:creationId xmlns:a16="http://schemas.microsoft.com/office/drawing/2014/main" id="{90889C1F-BC41-0D31-AE6C-A95717C1FC12}"/>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23922308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92C09-C708-8576-9D76-2D771D1A95F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23ECB34-DB44-D8CD-3421-8D51A7AC7543}"/>
              </a:ext>
            </a:extLst>
          </p:cNvPr>
          <p:cNvSpPr>
            <a:spLocks noGrp="1"/>
          </p:cNvSpPr>
          <p:nvPr>
            <p:ph type="body" idx="1"/>
          </p:nvPr>
        </p:nvSpPr>
        <p:spPr/>
        <p:txBody>
          <a:bodyPr/>
          <a:lstStyle/>
          <a:p>
            <a:pPr lvl="0"/>
            <a:r>
              <a:rPr lang="en-US" b="1" i="1" dirty="0"/>
              <a:t>Editing note: </a:t>
            </a:r>
            <a:r>
              <a:rPr lang="en-US" i="1" dirty="0"/>
              <a:t>Explaining new learning clearly and concisely is an important part of explaining what students need to learn. However, if staff in your school already have a strong understanding of this technique, you could remove this slide and focus on the other technique (i.e., ‘Using an appropriate pace’). Alternatively, revisit this technique at a more appropriate point in your school’s professional learning cycle.</a:t>
            </a:r>
          </a:p>
          <a:p>
            <a:endParaRPr lang="en-US" dirty="0"/>
          </a:p>
          <a:p>
            <a:r>
              <a:rPr lang="en-US" b="1" dirty="0"/>
              <a:t>Speaking notes: </a:t>
            </a:r>
            <a:r>
              <a:rPr lang="en-US" dirty="0"/>
              <a:t>Let’s start with what we mean by ‘explaining new learning clearly and concisely’. </a:t>
            </a:r>
          </a:p>
          <a:p>
            <a:endParaRPr lang="en-US" dirty="0"/>
          </a:p>
          <a:p>
            <a:pPr lvl="0"/>
            <a:r>
              <a:rPr lang="en-US" dirty="0"/>
              <a:t>Use clear, concise explanations to explain new learning for your students. </a:t>
            </a:r>
            <a:r>
              <a:rPr lang="en-US" b="1" dirty="0"/>
              <a:t>Before the lesson</a:t>
            </a:r>
            <a:r>
              <a:rPr lang="en-US" dirty="0"/>
              <a:t>, carefully plan the language you’ll use to limit any unnecessary information. </a:t>
            </a:r>
          </a:p>
          <a:p>
            <a:endParaRPr lang="en-US" dirty="0"/>
          </a:p>
          <a:p>
            <a:r>
              <a:rPr lang="en-US" dirty="0"/>
              <a:t>In your explanation, use </a:t>
            </a:r>
            <a:r>
              <a:rPr lang="en-US" b="1" dirty="0"/>
              <a:t>unambiguous language </a:t>
            </a:r>
            <a:r>
              <a:rPr lang="en-US" dirty="0"/>
              <a:t>and </a:t>
            </a:r>
            <a:r>
              <a:rPr lang="en-US" b="1" dirty="0"/>
              <a:t>unpack</a:t>
            </a:r>
            <a:r>
              <a:rPr lang="en-US" dirty="0"/>
              <a:t> any vocabulary that’s unfamiliar to students. </a:t>
            </a:r>
          </a:p>
          <a:p>
            <a:endParaRPr lang="en-US" dirty="0"/>
          </a:p>
          <a:p>
            <a:pPr lvl="0"/>
            <a:r>
              <a:rPr lang="en-US" b="1" i="1" dirty="0"/>
              <a:t>Optional: </a:t>
            </a:r>
            <a:r>
              <a:rPr lang="en-US" i="1" dirty="0"/>
              <a:t>Allow staff time to read the slide, without talking to it.</a:t>
            </a:r>
          </a:p>
        </p:txBody>
      </p:sp>
      <p:sp>
        <p:nvSpPr>
          <p:cNvPr id="6" name="Slide Number Placeholder 5">
            <a:extLst>
              <a:ext uri="{FF2B5EF4-FFF2-40B4-BE49-F238E27FC236}">
                <a16:creationId xmlns:a16="http://schemas.microsoft.com/office/drawing/2014/main" id="{64E7DD60-244E-7764-081C-E334ACFEE190}"/>
              </a:ext>
            </a:extLst>
          </p:cNvPr>
          <p:cNvSpPr>
            <a:spLocks noGrp="1"/>
          </p:cNvSpPr>
          <p:nvPr>
            <p:ph type="sldNum" sz="quarter" idx="5"/>
          </p:nvPr>
        </p:nvSpPr>
        <p:spPr/>
        <p:txBody>
          <a:bodyPr/>
          <a:lstStyle/>
          <a:p>
            <a:pPr lvl="0"/>
            <a:fld id="{B36E7EC0-9BE3-5541-9D76-7DE32A6C9D42}" type="slidenum">
              <a:rPr lang="en-US" noProof="0" smtClean="0"/>
              <a:pPr lvl="0"/>
              <a:t>13</a:t>
            </a:fld>
            <a:endParaRPr lang="en-US" noProof="0"/>
          </a:p>
        </p:txBody>
      </p:sp>
      <p:sp>
        <p:nvSpPr>
          <p:cNvPr id="8" name="Slide Image Placeholder 7">
            <a:extLst>
              <a:ext uri="{FF2B5EF4-FFF2-40B4-BE49-F238E27FC236}">
                <a16:creationId xmlns:a16="http://schemas.microsoft.com/office/drawing/2014/main" id="{77FECF2E-D592-D25F-95D2-72F30F79C2EA}"/>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25236588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5DAE4-B57C-762B-7DC6-307BDEB667A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B23861A-07D2-262C-F9A5-149151820027}"/>
              </a:ext>
            </a:extLst>
          </p:cNvPr>
          <p:cNvSpPr>
            <a:spLocks noGrp="1"/>
          </p:cNvSpPr>
          <p:nvPr>
            <p:ph type="body" idx="1"/>
          </p:nvPr>
        </p:nvSpPr>
        <p:spPr/>
        <p:txBody>
          <a:bodyPr>
            <a:normAutofit fontScale="92500" lnSpcReduction="20000"/>
          </a:bodyPr>
          <a:lstStyle/>
          <a:p>
            <a:pPr lvl="0"/>
            <a:r>
              <a:rPr lang="en-US" b="1" i="1" dirty="0"/>
              <a:t>Editing notes: </a:t>
            </a:r>
          </a:p>
          <a:p>
            <a:pPr lvl="1"/>
            <a:r>
              <a:rPr lang="en-US" i="1" dirty="0"/>
              <a:t>Explaining new learning clearly and concisely is an important part of explaining what students need to learn. However, if staff in your school already have a strong understanding of this technique, you could remove this slide and focus on the other technique (i.e., ‘Using an appropriate pace’). Alternatively, revisit this technique at a more appropriate point in your school’s professional learning cycle.</a:t>
            </a:r>
          </a:p>
          <a:p>
            <a:pPr lvl="1"/>
            <a:r>
              <a:rPr lang="en-US" i="1" dirty="0"/>
              <a:t>This slide includes animations.</a:t>
            </a:r>
          </a:p>
          <a:p>
            <a:pPr lvl="1"/>
            <a:r>
              <a:rPr lang="en-US" i="1" dirty="0"/>
              <a:t>For a definition of ‘independent practice’, see the speaking notes for slide 11 of this module. </a:t>
            </a:r>
          </a:p>
          <a:p>
            <a:pPr lvl="0"/>
            <a:endParaRPr lang="en-US" dirty="0"/>
          </a:p>
          <a:p>
            <a:pPr lvl="0"/>
            <a:r>
              <a:rPr lang="en-US" b="1" dirty="0"/>
              <a:t>Speaking notes: </a:t>
            </a:r>
            <a:r>
              <a:rPr lang="en-US" dirty="0"/>
              <a:t>Clear and concise explanation of a new concept is crucial for students to be able to take on and retain information.</a:t>
            </a:r>
          </a:p>
          <a:p>
            <a:pPr lvl="0"/>
            <a:endParaRPr lang="en-US" dirty="0"/>
          </a:p>
          <a:p>
            <a:pPr lvl="0"/>
            <a:r>
              <a:rPr lang="en-US" dirty="0"/>
              <a:t>Clear explanations </a:t>
            </a:r>
            <a:r>
              <a:rPr lang="en-US" noProof="0" dirty="0"/>
              <a:t>can be achieved through:</a:t>
            </a:r>
          </a:p>
          <a:p>
            <a:pPr lvl="1"/>
            <a:r>
              <a:rPr lang="en-US" b="1" noProof="0" dirty="0"/>
              <a:t>planning</a:t>
            </a:r>
            <a:r>
              <a:rPr lang="en-US" noProof="0" dirty="0"/>
              <a:t> the language you’ll use (before the lesson), to avoid using </a:t>
            </a:r>
            <a:r>
              <a:rPr lang="en-US" dirty="0"/>
              <a:t>unfamiliar terms</a:t>
            </a:r>
            <a:endParaRPr lang="en-US" noProof="0" dirty="0"/>
          </a:p>
          <a:p>
            <a:pPr lvl="1"/>
            <a:r>
              <a:rPr lang="en-US" dirty="0"/>
              <a:t>using </a:t>
            </a:r>
            <a:r>
              <a:rPr lang="en-US" b="1" dirty="0"/>
              <a:t>consistent</a:t>
            </a:r>
            <a:r>
              <a:rPr lang="en-US" dirty="0"/>
              <a:t> language</a:t>
            </a:r>
          </a:p>
          <a:p>
            <a:pPr lvl="1"/>
            <a:r>
              <a:rPr lang="en-US" b="1" dirty="0"/>
              <a:t>limiting unnecessary information</a:t>
            </a:r>
            <a:r>
              <a:rPr lang="en-US" dirty="0"/>
              <a:t>, so explanations don’t take up too much time and distract students from the main concepts </a:t>
            </a:r>
          </a:p>
          <a:p>
            <a:pPr lvl="1"/>
            <a:r>
              <a:rPr lang="en-US" noProof="0" dirty="0"/>
              <a:t>using language that builds on students’ </a:t>
            </a:r>
            <a:r>
              <a:rPr lang="en-US" b="1" noProof="0" dirty="0"/>
              <a:t>prior knowledge </a:t>
            </a:r>
            <a:r>
              <a:rPr lang="en-US" noProof="0" dirty="0"/>
              <a:t>and experiences, ensuring students understand and remember new information.</a:t>
            </a:r>
          </a:p>
          <a:p>
            <a:pPr lvl="0"/>
            <a:endParaRPr lang="en-US" noProof="0" dirty="0"/>
          </a:p>
          <a:p>
            <a:pPr lvl="0"/>
            <a:r>
              <a:rPr lang="en-US" i="1" noProof="0" dirty="0"/>
              <a:t>[CLICK] </a:t>
            </a:r>
            <a:r>
              <a:rPr lang="en-US" noProof="0" dirty="0"/>
              <a:t>In this example, the teacher uses a very concise explanation. She repeats the same language of ‘GST’, ‘price’, ‘add’ and ‘10%’ to limit unnecessary descriptions.</a:t>
            </a:r>
          </a:p>
          <a:p>
            <a:pPr lvl="0"/>
            <a:r>
              <a:rPr lang="en-US" noProof="0" dirty="0"/>
              <a:t> </a:t>
            </a:r>
          </a:p>
          <a:p>
            <a:pPr lvl="0"/>
            <a:r>
              <a:rPr lang="en-US" i="1" noProof="0" dirty="0"/>
              <a:t>[CLICK] </a:t>
            </a:r>
            <a:r>
              <a:rPr lang="en-US" noProof="0" dirty="0"/>
              <a:t>Students have already learnt about Australia’s goods and services tax in previous lessons. </a:t>
            </a:r>
          </a:p>
          <a:p>
            <a:pPr lvl="0"/>
            <a:endParaRPr lang="en-US" noProof="0" dirty="0"/>
          </a:p>
          <a:p>
            <a:pPr lvl="0"/>
            <a:r>
              <a:rPr lang="en-US" i="1" noProof="0" dirty="0"/>
              <a:t>[CLICK] </a:t>
            </a:r>
            <a:r>
              <a:rPr lang="en-US" noProof="0" dirty="0"/>
              <a:t>For clarity, the teacher makes explicit reference to the language of goods and services tax before using the abbreviation of GST. </a:t>
            </a:r>
          </a:p>
          <a:p>
            <a:pPr lvl="0"/>
            <a:endParaRPr lang="en-US" noProof="0" dirty="0"/>
          </a:p>
          <a:p>
            <a:pPr lvl="0"/>
            <a:r>
              <a:rPr lang="en-US" i="1" noProof="0" dirty="0"/>
              <a:t>[CLICK] </a:t>
            </a:r>
            <a:r>
              <a:rPr lang="en-US" noProof="0" dirty="0"/>
              <a:t>The teacher also reminds students that GST means 10%. During the explanation, the teacher writes key terms like ‘goods and services tax’ and ‘10%’ on the board as a reference point for later independent work.</a:t>
            </a:r>
          </a:p>
          <a:p>
            <a:pPr lvl="0"/>
            <a:endParaRPr lang="en-US" noProof="0" dirty="0"/>
          </a:p>
          <a:p>
            <a:pPr lvl="0"/>
            <a:r>
              <a:rPr lang="en-US" i="1" noProof="0" dirty="0"/>
              <a:t>[CLICK] </a:t>
            </a:r>
            <a:r>
              <a:rPr lang="en-US" noProof="0" dirty="0"/>
              <a:t>After an explanation like this one, the teacher would continue to use the same language (e.g., the new term of ‘GST-included price’) to reinforce the main ideas for students.</a:t>
            </a:r>
          </a:p>
        </p:txBody>
      </p:sp>
      <p:sp>
        <p:nvSpPr>
          <p:cNvPr id="6" name="Slide Number Placeholder 5">
            <a:extLst>
              <a:ext uri="{FF2B5EF4-FFF2-40B4-BE49-F238E27FC236}">
                <a16:creationId xmlns:a16="http://schemas.microsoft.com/office/drawing/2014/main" id="{BF5DB696-2B24-A51C-3AA6-495ACAB1230A}"/>
              </a:ext>
            </a:extLst>
          </p:cNvPr>
          <p:cNvSpPr>
            <a:spLocks noGrp="1"/>
          </p:cNvSpPr>
          <p:nvPr>
            <p:ph type="sldNum" sz="quarter" idx="5"/>
          </p:nvPr>
        </p:nvSpPr>
        <p:spPr/>
        <p:txBody>
          <a:bodyPr/>
          <a:lstStyle/>
          <a:p>
            <a:pPr lvl="0"/>
            <a:fld id="{B36E7EC0-9BE3-5541-9D76-7DE32A6C9D42}" type="slidenum">
              <a:rPr lang="en-US" noProof="0" smtClean="0"/>
              <a:pPr lvl="0"/>
              <a:t>14</a:t>
            </a:fld>
            <a:endParaRPr lang="en-US" noProof="0"/>
          </a:p>
        </p:txBody>
      </p:sp>
      <p:sp>
        <p:nvSpPr>
          <p:cNvPr id="10" name="Slide Image Placeholder 9">
            <a:extLst>
              <a:ext uri="{FF2B5EF4-FFF2-40B4-BE49-F238E27FC236}">
                <a16:creationId xmlns:a16="http://schemas.microsoft.com/office/drawing/2014/main" id="{12C2C925-CB3D-EC52-A57A-D3BB0E281725}"/>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3822857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E1FF1-5E24-ED1F-2C2D-8BAC8D0DB742}"/>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B24EBE8-B98C-4863-3046-475B1B8968DB}"/>
              </a:ext>
            </a:extLst>
          </p:cNvPr>
          <p:cNvSpPr>
            <a:spLocks noGrp="1"/>
          </p:cNvSpPr>
          <p:nvPr>
            <p:ph type="body" idx="1"/>
          </p:nvPr>
        </p:nvSpPr>
        <p:spPr/>
        <p:txBody>
          <a:bodyPr/>
          <a:lstStyle/>
          <a:p>
            <a:pPr lvl="0"/>
            <a:r>
              <a:rPr lang="en-US" b="1" i="1" dirty="0"/>
              <a:t>Editing note: </a:t>
            </a:r>
            <a:r>
              <a:rPr lang="en-US" i="1" dirty="0"/>
              <a:t>Choose whether to keep or delete either of these examples according to your context (e.g., a primary school may choose not to play the secondary school video and vice versa).</a:t>
            </a:r>
          </a:p>
          <a:p>
            <a:pPr lvl="0"/>
            <a:endParaRPr lang="en-US" dirty="0"/>
          </a:p>
          <a:p>
            <a:pPr lvl="0"/>
            <a:r>
              <a:rPr lang="en-US" b="1" dirty="0"/>
              <a:t>Speaking notes: </a:t>
            </a:r>
            <a:r>
              <a:rPr lang="en-US" dirty="0"/>
              <a:t>In these video(s), we hear from teachers who remind us of the reasons behind teaching explicitly. While we watch the video(s), note the key points covered.</a:t>
            </a:r>
          </a:p>
          <a:p>
            <a:endParaRPr lang="en-US" dirty="0"/>
          </a:p>
          <a:p>
            <a:r>
              <a:rPr lang="en-US" i="1" dirty="0"/>
              <a:t>Play the video clip(s). </a:t>
            </a:r>
          </a:p>
          <a:p>
            <a:r>
              <a:rPr lang="en-US" b="1" i="1" dirty="0"/>
              <a:t>Optional: </a:t>
            </a:r>
            <a:r>
              <a:rPr lang="en-US" i="1" dirty="0"/>
              <a:t>Ask staff to share the main points covered in the video(s).</a:t>
            </a:r>
          </a:p>
          <a:p>
            <a:endParaRPr lang="en-US" dirty="0"/>
          </a:p>
          <a:p>
            <a:r>
              <a:rPr lang="en-US" b="1" dirty="0"/>
              <a:t>Optional speaking notes in response to primary school video: </a:t>
            </a:r>
            <a:r>
              <a:rPr lang="en-US" dirty="0"/>
              <a:t>This Year 5/6 teacher demonstrated how to break down new learning at the beginning of a lesson. To recap, the main </a:t>
            </a:r>
            <a:r>
              <a:rPr lang="en-US" dirty="0" err="1"/>
              <a:t>behaviours</a:t>
            </a:r>
            <a:r>
              <a:rPr lang="en-US" dirty="0"/>
              <a:t> we saw were:</a:t>
            </a:r>
          </a:p>
          <a:p>
            <a:pPr lvl="4"/>
            <a:r>
              <a:rPr lang="en-US" dirty="0"/>
              <a:t>using visuals and concise language to help explain the link between an independent clause and using conjunctions</a:t>
            </a:r>
          </a:p>
          <a:p>
            <a:pPr lvl="4"/>
            <a:r>
              <a:rPr lang="en-US" dirty="0"/>
              <a:t>requiring choral responses to ensure students are following what is being said</a:t>
            </a:r>
          </a:p>
          <a:p>
            <a:pPr lvl="4"/>
            <a:r>
              <a:rPr lang="en-US" dirty="0"/>
              <a:t>breaking down information into parts to improve clarity.</a:t>
            </a:r>
          </a:p>
          <a:p>
            <a:endParaRPr lang="en-US" dirty="0"/>
          </a:p>
          <a:p>
            <a:pPr lvl="0"/>
            <a:r>
              <a:rPr lang="en-US" b="1" dirty="0"/>
              <a:t>Optional speaking notes in response to secondary school video: </a:t>
            </a:r>
            <a:r>
              <a:rPr lang="en-US" dirty="0"/>
              <a:t>This teacher demonstrated breaking down the key concept for the lesson. To recap, the main </a:t>
            </a:r>
            <a:r>
              <a:rPr lang="en-US" dirty="0" err="1"/>
              <a:t>behaviours</a:t>
            </a:r>
            <a:r>
              <a:rPr lang="en-US" dirty="0"/>
              <a:t> we saw were:</a:t>
            </a:r>
          </a:p>
          <a:p>
            <a:pPr lvl="4"/>
            <a:r>
              <a:rPr lang="en-US" dirty="0"/>
              <a:t>explaining key vocabulary (e.g., ‘Pre-GST is before we add GST’) to make the meaning clear</a:t>
            </a:r>
          </a:p>
          <a:p>
            <a:pPr lvl="4"/>
            <a:r>
              <a:rPr lang="en-US" dirty="0"/>
              <a:t>writing out each step and using hand gestures to improve clarity</a:t>
            </a:r>
          </a:p>
          <a:p>
            <a:pPr lvl="4"/>
            <a:r>
              <a:rPr lang="en-US" dirty="0"/>
              <a:t>stepping out the concept into sequential knowledge components to ensure clear explanations.</a:t>
            </a:r>
          </a:p>
        </p:txBody>
      </p:sp>
      <p:sp>
        <p:nvSpPr>
          <p:cNvPr id="6" name="Slide Number Placeholder 5">
            <a:extLst>
              <a:ext uri="{FF2B5EF4-FFF2-40B4-BE49-F238E27FC236}">
                <a16:creationId xmlns:a16="http://schemas.microsoft.com/office/drawing/2014/main" id="{A43AB8FE-477C-2CB0-5A3A-7EB3EDF12103}"/>
              </a:ext>
            </a:extLst>
          </p:cNvPr>
          <p:cNvSpPr>
            <a:spLocks noGrp="1"/>
          </p:cNvSpPr>
          <p:nvPr>
            <p:ph type="sldNum" sz="quarter" idx="5"/>
          </p:nvPr>
        </p:nvSpPr>
        <p:spPr/>
        <p:txBody>
          <a:bodyPr/>
          <a:lstStyle/>
          <a:p>
            <a:pPr lvl="0"/>
            <a:fld id="{B36E7EC0-9BE3-5541-9D76-7DE32A6C9D42}" type="slidenum">
              <a:rPr lang="en-US" noProof="0" smtClean="0"/>
              <a:pPr lvl="0"/>
              <a:t>15</a:t>
            </a:fld>
            <a:endParaRPr lang="en-US" noProof="0"/>
          </a:p>
        </p:txBody>
      </p:sp>
      <p:sp>
        <p:nvSpPr>
          <p:cNvPr id="10" name="Slide Image Placeholder 9">
            <a:extLst>
              <a:ext uri="{FF2B5EF4-FFF2-40B4-BE49-F238E27FC236}">
                <a16:creationId xmlns:a16="http://schemas.microsoft.com/office/drawing/2014/main" id="{63838877-3B2B-7912-8EF2-8407587F9D42}"/>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360104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E140A-5DCF-3687-8265-6C0C4433BCA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FB4BD1B-D4AD-6AE4-B06F-C1D03805C548}"/>
              </a:ext>
            </a:extLst>
          </p:cNvPr>
          <p:cNvSpPr>
            <a:spLocks noGrp="1"/>
          </p:cNvSpPr>
          <p:nvPr>
            <p:ph type="body" idx="1"/>
          </p:nvPr>
        </p:nvSpPr>
        <p:spPr/>
        <p:txBody>
          <a:bodyPr/>
          <a:lstStyle/>
          <a:p>
            <a:pPr lvl="0"/>
            <a:r>
              <a:rPr lang="en-US" b="1" i="1"/>
              <a:t>Editing note: </a:t>
            </a:r>
            <a:r>
              <a:rPr lang="en-US" i="1"/>
              <a:t>An example discussion activity is provided here. </a:t>
            </a:r>
            <a:r>
              <a:rPr lang="en-AU" i="1"/>
              <a:t>Please add further questions if needed for your context</a:t>
            </a:r>
            <a:r>
              <a:rPr lang="en-US" i="1"/>
              <a:t>. </a:t>
            </a:r>
            <a:endParaRPr lang="en-AU" i="1"/>
          </a:p>
        </p:txBody>
      </p:sp>
      <p:sp>
        <p:nvSpPr>
          <p:cNvPr id="6" name="Slide Number Placeholder 5">
            <a:extLst>
              <a:ext uri="{FF2B5EF4-FFF2-40B4-BE49-F238E27FC236}">
                <a16:creationId xmlns:a16="http://schemas.microsoft.com/office/drawing/2014/main" id="{CD794CA1-4647-18A0-D610-9F586B4A78E7}"/>
              </a:ext>
            </a:extLst>
          </p:cNvPr>
          <p:cNvSpPr>
            <a:spLocks noGrp="1"/>
          </p:cNvSpPr>
          <p:nvPr>
            <p:ph type="sldNum" sz="quarter" idx="5"/>
          </p:nvPr>
        </p:nvSpPr>
        <p:spPr/>
        <p:txBody>
          <a:bodyPr/>
          <a:lstStyle/>
          <a:p>
            <a:pPr lvl="0"/>
            <a:fld id="{B36E7EC0-9BE3-5541-9D76-7DE32A6C9D42}" type="slidenum">
              <a:rPr lang="en-US" noProof="0" smtClean="0"/>
              <a:pPr lvl="0"/>
              <a:t>16</a:t>
            </a:fld>
            <a:endParaRPr lang="en-US" noProof="0"/>
          </a:p>
        </p:txBody>
      </p:sp>
      <p:sp>
        <p:nvSpPr>
          <p:cNvPr id="9" name="Slide Image Placeholder 8">
            <a:extLst>
              <a:ext uri="{FF2B5EF4-FFF2-40B4-BE49-F238E27FC236}">
                <a16:creationId xmlns:a16="http://schemas.microsoft.com/office/drawing/2014/main" id="{ECF00DA6-1F4C-79FD-C257-E565F7845D37}"/>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35833508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B61A0-C741-BD7C-2E32-84E81C90A87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07C5ECE-2CDB-8D5F-3DCC-898B7054D6FD}"/>
              </a:ext>
            </a:extLst>
          </p:cNvPr>
          <p:cNvSpPr>
            <a:spLocks noGrp="1"/>
          </p:cNvSpPr>
          <p:nvPr>
            <p:ph type="body" idx="1"/>
          </p:nvPr>
        </p:nvSpPr>
        <p:spPr/>
        <p:txBody>
          <a:bodyPr/>
          <a:lstStyle/>
          <a:p>
            <a:pPr lvl="0"/>
            <a:r>
              <a:rPr lang="en-US" b="1" i="1" dirty="0"/>
              <a:t>Editing note: </a:t>
            </a:r>
            <a:r>
              <a:rPr lang="en-US" i="1" dirty="0"/>
              <a:t>Using an appropriate pace is an important part of explaining what students need to learn. However, if staff in your school already have a strong understanding of this technique, you could remove this slide and focus on the other technique (i.e., ‘Explaining new learning clearly and concisely’). Alternatively, revisit this technique at a more appropriate point in your school’s professional learning cycle.</a:t>
            </a:r>
          </a:p>
          <a:p>
            <a:pPr lvl="0"/>
            <a:endParaRPr lang="en-US" dirty="0"/>
          </a:p>
          <a:p>
            <a:r>
              <a:rPr lang="en-US" b="1" dirty="0"/>
              <a:t>Speaking notes: </a:t>
            </a:r>
            <a:r>
              <a:rPr lang="en-US" dirty="0"/>
              <a:t>Let’s start with what we mean by ‘using an appropriate pace’. </a:t>
            </a:r>
          </a:p>
          <a:p>
            <a:endParaRPr lang="en-US" dirty="0"/>
          </a:p>
          <a:p>
            <a:r>
              <a:rPr lang="en-US" dirty="0"/>
              <a:t>Using an appropriately brisk pace involves tailoring to the </a:t>
            </a:r>
            <a:r>
              <a:rPr lang="en-US" b="1" dirty="0"/>
              <a:t>needs and stage of learning </a:t>
            </a:r>
            <a:r>
              <a:rPr lang="en-US" dirty="0"/>
              <a:t>of students in your class, as well as the complexity of the task. Set a pace that will allow students to move from listening and observing to </a:t>
            </a:r>
            <a:r>
              <a:rPr lang="en-US" b="1" dirty="0"/>
              <a:t>thinking about and trying out </a:t>
            </a:r>
            <a:r>
              <a:rPr lang="en-US" dirty="0"/>
              <a:t>what they’re learning. </a:t>
            </a:r>
            <a:r>
              <a:rPr lang="en-US" b="1" dirty="0"/>
              <a:t>Checks for understanding</a:t>
            </a:r>
            <a:r>
              <a:rPr lang="en-US" dirty="0"/>
              <a:t> will inform how you adapt the pace of explanations as needed. </a:t>
            </a:r>
          </a:p>
          <a:p>
            <a:endParaRPr lang="en-US" dirty="0"/>
          </a:p>
          <a:p>
            <a:pPr lvl="0"/>
            <a:r>
              <a:rPr lang="en-US" b="1" i="1" dirty="0"/>
              <a:t>Optional: </a:t>
            </a:r>
            <a:r>
              <a:rPr lang="en-US" i="1" dirty="0"/>
              <a:t>Allow staff time to read the slide, without talking to it. </a:t>
            </a:r>
          </a:p>
        </p:txBody>
      </p:sp>
      <p:sp>
        <p:nvSpPr>
          <p:cNvPr id="6" name="Slide Number Placeholder 5">
            <a:extLst>
              <a:ext uri="{FF2B5EF4-FFF2-40B4-BE49-F238E27FC236}">
                <a16:creationId xmlns:a16="http://schemas.microsoft.com/office/drawing/2014/main" id="{C30093B4-B84B-A67B-91E2-3487345F35FF}"/>
              </a:ext>
            </a:extLst>
          </p:cNvPr>
          <p:cNvSpPr>
            <a:spLocks noGrp="1"/>
          </p:cNvSpPr>
          <p:nvPr>
            <p:ph type="sldNum" sz="quarter" idx="5"/>
          </p:nvPr>
        </p:nvSpPr>
        <p:spPr/>
        <p:txBody>
          <a:bodyPr/>
          <a:lstStyle/>
          <a:p>
            <a:pPr lvl="0"/>
            <a:fld id="{B36E7EC0-9BE3-5541-9D76-7DE32A6C9D42}" type="slidenum">
              <a:rPr lang="en-US" noProof="0" smtClean="0"/>
              <a:pPr lvl="0"/>
              <a:t>17</a:t>
            </a:fld>
            <a:endParaRPr lang="en-US" noProof="0"/>
          </a:p>
        </p:txBody>
      </p:sp>
      <p:sp>
        <p:nvSpPr>
          <p:cNvPr id="8" name="Slide Image Placeholder 7">
            <a:extLst>
              <a:ext uri="{FF2B5EF4-FFF2-40B4-BE49-F238E27FC236}">
                <a16:creationId xmlns:a16="http://schemas.microsoft.com/office/drawing/2014/main" id="{A2E95842-7026-FBBE-27FC-B7AA8EEAD6BC}"/>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25926926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26D1A-C9F9-FCAA-7D3C-F4CA7A09215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9F2400A-42C5-70A9-8D15-F3259A5D22C9}"/>
              </a:ext>
            </a:extLst>
          </p:cNvPr>
          <p:cNvSpPr>
            <a:spLocks noGrp="1"/>
          </p:cNvSpPr>
          <p:nvPr>
            <p:ph type="body" idx="1"/>
          </p:nvPr>
        </p:nvSpPr>
        <p:spPr/>
        <p:txBody>
          <a:bodyPr>
            <a:normAutofit fontScale="85000" lnSpcReduction="10000"/>
          </a:bodyPr>
          <a:lstStyle/>
          <a:p>
            <a:pPr lvl="0"/>
            <a:r>
              <a:rPr lang="en-US" b="1" i="1" dirty="0"/>
              <a:t>Editing notes: </a:t>
            </a:r>
          </a:p>
          <a:p>
            <a:pPr lvl="1"/>
            <a:r>
              <a:rPr lang="en-US" i="1" dirty="0"/>
              <a:t>Using an appropriate pace is an important part of explaining what students need to learn. However, if staff in your school already have a strong understanding of this technique, you could remove this slide and focus on the other technique (i.e., ‘Explaining new learning clearly and concisely’). Alternatively, revisit this technique at a more appropriate point in your school’s professional learning cycle.</a:t>
            </a:r>
          </a:p>
          <a:p>
            <a:pPr lvl="1"/>
            <a:r>
              <a:rPr lang="en-US" i="1" dirty="0"/>
              <a:t>This slide includes animations.</a:t>
            </a:r>
          </a:p>
          <a:p>
            <a:pPr lvl="0"/>
            <a:endParaRPr lang="en-US" dirty="0"/>
          </a:p>
          <a:p>
            <a:pPr lvl="0"/>
            <a:r>
              <a:rPr lang="en-US" b="1" dirty="0"/>
              <a:t>Speaking notes: </a:t>
            </a:r>
            <a:r>
              <a:rPr lang="en-US" noProof="0" dirty="0"/>
              <a:t>When explaining a new concept, tailor the pace to the needs of your students. </a:t>
            </a:r>
          </a:p>
          <a:p>
            <a:pPr lvl="0"/>
            <a:endParaRPr lang="en-US" dirty="0"/>
          </a:p>
          <a:p>
            <a:pPr lvl="0"/>
            <a:r>
              <a:rPr lang="en-US" noProof="0" dirty="0"/>
              <a:t>This will require you to:</a:t>
            </a:r>
          </a:p>
          <a:p>
            <a:pPr lvl="1"/>
            <a:r>
              <a:rPr lang="en-US" dirty="0"/>
              <a:t>use a pace </a:t>
            </a:r>
            <a:r>
              <a:rPr lang="en-US" b="1" dirty="0"/>
              <a:t>suited to your students and your content </a:t>
            </a:r>
            <a:r>
              <a:rPr lang="en-US" dirty="0"/>
              <a:t>– going too slow or too fast during an explanation can influence student engagement and understanding</a:t>
            </a:r>
          </a:p>
          <a:p>
            <a:pPr lvl="1"/>
            <a:r>
              <a:rPr lang="en-US" dirty="0"/>
              <a:t>understand </a:t>
            </a:r>
            <a:r>
              <a:rPr lang="en-US" b="1" dirty="0"/>
              <a:t>student needs</a:t>
            </a:r>
            <a:r>
              <a:rPr lang="en-US" dirty="0"/>
              <a:t>, which will help to pace correctly</a:t>
            </a:r>
          </a:p>
          <a:p>
            <a:pPr lvl="1"/>
            <a:r>
              <a:rPr lang="en-US" dirty="0"/>
              <a:t>use </a:t>
            </a:r>
            <a:r>
              <a:rPr lang="en-US" b="1" dirty="0"/>
              <a:t>checks for understanding </a:t>
            </a:r>
            <a:r>
              <a:rPr lang="en-US" dirty="0"/>
              <a:t>throughout an explanation (e.g., by using techniques like mini whiteboard responses and calling on individual students to frequently check how students are taking on new learning)</a:t>
            </a:r>
          </a:p>
          <a:p>
            <a:pPr lvl="1"/>
            <a:r>
              <a:rPr lang="en-US" b="1" noProof="0" dirty="0">
                <a:latin typeface="Montserrat"/>
              </a:rPr>
              <a:t>involve students </a:t>
            </a:r>
            <a:r>
              <a:rPr lang="en-US" noProof="0" dirty="0">
                <a:latin typeface="Montserrat"/>
              </a:rPr>
              <a:t>in the explanation, prompting them to think about the task </a:t>
            </a:r>
            <a:r>
              <a:rPr lang="en-US" dirty="0">
                <a:latin typeface="Montserrat"/>
              </a:rPr>
              <a:t>–</a:t>
            </a:r>
            <a:r>
              <a:rPr lang="en-US" noProof="0" dirty="0">
                <a:latin typeface="Montserrat"/>
              </a:rPr>
              <a:t> </a:t>
            </a:r>
            <a:r>
              <a:rPr lang="en-US" noProof="0" dirty="0" err="1">
                <a:latin typeface="Montserrat"/>
              </a:rPr>
              <a:t>i</a:t>
            </a:r>
            <a:r>
              <a:rPr lang="en-US" dirty="0" err="1">
                <a:latin typeface="Montserrat"/>
              </a:rPr>
              <a:t>nstead</a:t>
            </a:r>
            <a:r>
              <a:rPr lang="en-US" dirty="0">
                <a:latin typeface="Montserrat"/>
              </a:rPr>
              <a:t> of ‘talking at’ the students, involve them (</a:t>
            </a:r>
            <a:r>
              <a:rPr lang="en-US" noProof="0" dirty="0">
                <a:latin typeface="Montserrat"/>
              </a:rPr>
              <a:t>e.g., through choral responding or questioning).</a:t>
            </a:r>
          </a:p>
          <a:p>
            <a:pPr lvl="0"/>
            <a:endParaRPr lang="en-US" noProof="0" dirty="0"/>
          </a:p>
          <a:p>
            <a:pPr lvl="0"/>
            <a:r>
              <a:rPr lang="en-US" dirty="0"/>
              <a:t>By using the right pace during explanations, you ensure that students put in the appropriate effort to engage with the new learning. </a:t>
            </a:r>
          </a:p>
          <a:p>
            <a:pPr lvl="0"/>
            <a:endParaRPr lang="en-US" dirty="0"/>
          </a:p>
          <a:p>
            <a:pPr lvl="0"/>
            <a:r>
              <a:rPr lang="en-US" dirty="0"/>
              <a:t>The examples on the slide compare a slow, wordy pace for the first part of an introduction on denominators. </a:t>
            </a:r>
          </a:p>
          <a:p>
            <a:pPr lvl="0"/>
            <a:endParaRPr lang="en-AU" dirty="0"/>
          </a:p>
          <a:p>
            <a:pPr lvl="0"/>
            <a:r>
              <a:rPr lang="en-AU" i="1" dirty="0"/>
              <a:t>[Read the Slow, wordy pace example.]</a:t>
            </a:r>
          </a:p>
          <a:p>
            <a:pPr lvl="0"/>
            <a:r>
              <a:rPr lang="en-AU" dirty="0"/>
              <a:t>While this first example uses language from the curriculum and technically explains the concept, it uses unnecessarily long sentences and inaccessible language for students to grasp. A lack of student involvement or visuals can make it difficult for students to follow and engage with the explanation. </a:t>
            </a:r>
          </a:p>
          <a:p>
            <a:pPr lvl="0"/>
            <a:endParaRPr lang="en-AU" dirty="0"/>
          </a:p>
          <a:p>
            <a:pPr lvl="0"/>
            <a:r>
              <a:rPr lang="en-AU" dirty="0"/>
              <a:t>Now let’s look at a version with a brisk pace.</a:t>
            </a:r>
          </a:p>
          <a:p>
            <a:pPr lvl="0"/>
            <a:r>
              <a:rPr lang="en-AU" i="1" dirty="0"/>
              <a:t>[CLICK]</a:t>
            </a:r>
          </a:p>
          <a:p>
            <a:pPr lvl="0"/>
            <a:endParaRPr lang="en-AU" dirty="0"/>
          </a:p>
          <a:p>
            <a:pPr lvl="0"/>
            <a:r>
              <a:rPr lang="en-AU" i="1" dirty="0"/>
              <a:t>[Read the Brisk pace example or ask a staff member to do this.]</a:t>
            </a:r>
          </a:p>
          <a:p>
            <a:pPr lvl="0"/>
            <a:r>
              <a:rPr lang="en-AU" dirty="0"/>
              <a:t>In contrast to the first example, this example uses short, sharp language. It ensures that students are involved through choral responding. The explanation is accompanied by a display that shows the fractions. This help students keep track of what the teacher is saying.</a:t>
            </a:r>
          </a:p>
        </p:txBody>
      </p:sp>
      <p:sp>
        <p:nvSpPr>
          <p:cNvPr id="6" name="Slide Number Placeholder 5">
            <a:extLst>
              <a:ext uri="{FF2B5EF4-FFF2-40B4-BE49-F238E27FC236}">
                <a16:creationId xmlns:a16="http://schemas.microsoft.com/office/drawing/2014/main" id="{5A5A2A12-660D-2489-8360-ECCB39CB3EC6}"/>
              </a:ext>
            </a:extLst>
          </p:cNvPr>
          <p:cNvSpPr>
            <a:spLocks noGrp="1"/>
          </p:cNvSpPr>
          <p:nvPr>
            <p:ph type="sldNum" sz="quarter" idx="5"/>
          </p:nvPr>
        </p:nvSpPr>
        <p:spPr/>
        <p:txBody>
          <a:bodyPr/>
          <a:lstStyle/>
          <a:p>
            <a:pPr lvl="0"/>
            <a:fld id="{B36E7EC0-9BE3-5541-9D76-7DE32A6C9D42}" type="slidenum">
              <a:rPr lang="en-US" noProof="0" smtClean="0"/>
              <a:pPr lvl="0"/>
              <a:t>18</a:t>
            </a:fld>
            <a:endParaRPr lang="en-US" noProof="0"/>
          </a:p>
        </p:txBody>
      </p:sp>
      <p:sp>
        <p:nvSpPr>
          <p:cNvPr id="10" name="Slide Image Placeholder 9">
            <a:extLst>
              <a:ext uri="{FF2B5EF4-FFF2-40B4-BE49-F238E27FC236}">
                <a16:creationId xmlns:a16="http://schemas.microsoft.com/office/drawing/2014/main" id="{5FF60D12-0E9A-9C87-71DD-5097F003E277}"/>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5427501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E1FF1-5E24-ED1F-2C2D-8BAC8D0DB742}"/>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B24EBE8-B98C-4863-3046-475B1B8968DB}"/>
              </a:ext>
            </a:extLst>
          </p:cNvPr>
          <p:cNvSpPr>
            <a:spLocks noGrp="1"/>
          </p:cNvSpPr>
          <p:nvPr>
            <p:ph type="body" idx="1"/>
          </p:nvPr>
        </p:nvSpPr>
        <p:spPr/>
        <p:txBody>
          <a:bodyPr/>
          <a:lstStyle/>
          <a:p>
            <a:pPr lvl="0"/>
            <a:r>
              <a:rPr lang="en-US" b="1" i="1" dirty="0"/>
              <a:t>Editing notes: </a:t>
            </a:r>
          </a:p>
          <a:p>
            <a:pPr lvl="1"/>
            <a:r>
              <a:rPr lang="en-US" i="1"/>
              <a:t>This slide </a:t>
            </a:r>
            <a:r>
              <a:rPr lang="en-US" i="1" dirty="0"/>
              <a:t>features 2 secondary school examples that will also be valuable for primary schools. </a:t>
            </a:r>
          </a:p>
          <a:p>
            <a:pPr lvl="1"/>
            <a:r>
              <a:rPr lang="en-US" i="1" dirty="0"/>
              <a:t>The content on this slide is essential information on the practice – please do not edit this slide.</a:t>
            </a:r>
          </a:p>
          <a:p>
            <a:pPr lvl="0"/>
            <a:endParaRPr lang="en-US" dirty="0"/>
          </a:p>
          <a:p>
            <a:pPr lvl="0"/>
            <a:r>
              <a:rPr lang="en-US" b="1" dirty="0"/>
              <a:t>Speaking notes: </a:t>
            </a:r>
            <a:r>
              <a:rPr lang="en-US" dirty="0"/>
              <a:t>On this slide, we hear from teachers who remind us of the reasons behind teaching explicitly. While we watch the video(s), note the key points covered.</a:t>
            </a:r>
          </a:p>
          <a:p>
            <a:endParaRPr lang="en-US" dirty="0"/>
          </a:p>
          <a:p>
            <a:r>
              <a:rPr lang="en-US" i="1" dirty="0"/>
              <a:t>Play the video clip(s). </a:t>
            </a:r>
          </a:p>
          <a:p>
            <a:r>
              <a:rPr lang="en-US" b="1" i="1" dirty="0"/>
              <a:t>Optional: </a:t>
            </a:r>
            <a:r>
              <a:rPr lang="en-US" i="1" dirty="0"/>
              <a:t>Ask staff to share the main points covered in the video(s).</a:t>
            </a:r>
          </a:p>
          <a:p>
            <a:endParaRPr lang="en-US" dirty="0"/>
          </a:p>
          <a:p>
            <a:r>
              <a:rPr lang="en-US" b="1" dirty="0"/>
              <a:t>Optional speaking notes in response to ‘using checks for understanding to help pace explanations’ video: </a:t>
            </a:r>
            <a:r>
              <a:rPr lang="en-US" dirty="0"/>
              <a:t>This secondary school teacher outlined and demonstrated a process of presenting new learning. Let’s recap the main points:</a:t>
            </a:r>
          </a:p>
          <a:p>
            <a:pPr lvl="4"/>
            <a:r>
              <a:rPr lang="en-US" dirty="0"/>
              <a:t>Deciding on explicit teaching is informed by what students know.</a:t>
            </a:r>
          </a:p>
          <a:p>
            <a:pPr lvl="4"/>
            <a:r>
              <a:rPr lang="en-US" dirty="0"/>
              <a:t>Teaching the content or skill for the first time means spending a larger part of the lesson teaching explicitly.</a:t>
            </a:r>
          </a:p>
          <a:p>
            <a:pPr lvl="4"/>
            <a:r>
              <a:rPr lang="en-US" dirty="0"/>
              <a:t>Reducing explicit instruction as the lesson progresses is based on indications from students.</a:t>
            </a:r>
          </a:p>
          <a:p>
            <a:pPr lvl="0"/>
            <a:endParaRPr lang="en-US" dirty="0"/>
          </a:p>
          <a:p>
            <a:pPr lvl="0"/>
            <a:r>
              <a:rPr lang="en-US" b="1" dirty="0"/>
              <a:t>Optional speaking notes in response to ‘how to involve and respond to students during explanations’ video: </a:t>
            </a:r>
            <a:r>
              <a:rPr lang="en-US" dirty="0"/>
              <a:t>The teacher explained why involving students is key to explaining new learning. Let’s recap the main points:</a:t>
            </a:r>
          </a:p>
          <a:p>
            <a:pPr lvl="4"/>
            <a:r>
              <a:rPr lang="en-US" dirty="0"/>
              <a:t>Explaining new learning does not mean giving a ‘lecture’.</a:t>
            </a:r>
          </a:p>
          <a:p>
            <a:pPr lvl="4"/>
            <a:r>
              <a:rPr lang="en-US" dirty="0"/>
              <a:t>Involving students maintains attention.</a:t>
            </a:r>
          </a:p>
          <a:p>
            <a:pPr lvl="4"/>
            <a:r>
              <a:rPr lang="en-US" dirty="0">
                <a:latin typeface="Montserrat"/>
              </a:rPr>
              <a:t>Constantly checking the temperature informs pace and dosage, which can be adjusted if you're ‘losing students’.</a:t>
            </a:r>
          </a:p>
        </p:txBody>
      </p:sp>
      <p:sp>
        <p:nvSpPr>
          <p:cNvPr id="6" name="Slide Number Placeholder 5">
            <a:extLst>
              <a:ext uri="{FF2B5EF4-FFF2-40B4-BE49-F238E27FC236}">
                <a16:creationId xmlns:a16="http://schemas.microsoft.com/office/drawing/2014/main" id="{A43AB8FE-477C-2CB0-5A3A-7EB3EDF12103}"/>
              </a:ext>
            </a:extLst>
          </p:cNvPr>
          <p:cNvSpPr>
            <a:spLocks noGrp="1"/>
          </p:cNvSpPr>
          <p:nvPr>
            <p:ph type="sldNum" sz="quarter" idx="5"/>
          </p:nvPr>
        </p:nvSpPr>
        <p:spPr/>
        <p:txBody>
          <a:bodyPr/>
          <a:lstStyle/>
          <a:p>
            <a:pPr lvl="0"/>
            <a:fld id="{B36E7EC0-9BE3-5541-9D76-7DE32A6C9D42}" type="slidenum">
              <a:rPr lang="en-US" noProof="0" smtClean="0"/>
              <a:pPr lvl="0"/>
              <a:t>19</a:t>
            </a:fld>
            <a:endParaRPr lang="en-US" noProof="0"/>
          </a:p>
        </p:txBody>
      </p:sp>
      <p:sp>
        <p:nvSpPr>
          <p:cNvPr id="10" name="Slide Image Placeholder 9">
            <a:extLst>
              <a:ext uri="{FF2B5EF4-FFF2-40B4-BE49-F238E27FC236}">
                <a16:creationId xmlns:a16="http://schemas.microsoft.com/office/drawing/2014/main" id="{53D544D7-2DDD-411E-FDEC-B460B54F3DDD}"/>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5185648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775231-DF50-B15A-62DE-24ABD997603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ABE604D-DC93-5603-5E9A-C8396482305C}"/>
              </a:ext>
            </a:extLst>
          </p:cNvPr>
          <p:cNvSpPr>
            <a:spLocks noGrp="1"/>
          </p:cNvSpPr>
          <p:nvPr>
            <p:ph type="body" idx="1"/>
          </p:nvPr>
        </p:nvSpPr>
        <p:spPr/>
        <p:txBody>
          <a:bodyPr/>
          <a:lstStyle/>
          <a:p>
            <a:pPr lvl="0"/>
            <a:r>
              <a:rPr lang="en-US" b="1" i="1" dirty="0"/>
              <a:t>Editing note: </a:t>
            </a:r>
            <a:r>
              <a:rPr lang="en-US" i="1" dirty="0"/>
              <a:t>An example discussion activity is provided here. </a:t>
            </a:r>
            <a:r>
              <a:rPr lang="en-AU" i="1" dirty="0"/>
              <a:t>Please add further questions if needed for your context.</a:t>
            </a:r>
          </a:p>
          <a:p>
            <a:pPr lvl="0"/>
            <a:endParaRPr lang="en-US" dirty="0"/>
          </a:p>
          <a:p>
            <a:pPr lvl="0"/>
            <a:r>
              <a:rPr lang="en-US" b="1" dirty="0"/>
              <a:t>Speaking note (following the discussion): </a:t>
            </a:r>
            <a:r>
              <a:rPr lang="en-US" dirty="0"/>
              <a:t>Now, let’s consider ways to demonstrate and model what students need to learn … </a:t>
            </a:r>
          </a:p>
        </p:txBody>
      </p:sp>
      <p:sp>
        <p:nvSpPr>
          <p:cNvPr id="6" name="Slide Number Placeholder 5">
            <a:extLst>
              <a:ext uri="{FF2B5EF4-FFF2-40B4-BE49-F238E27FC236}">
                <a16:creationId xmlns:a16="http://schemas.microsoft.com/office/drawing/2014/main" id="{F74BA2EA-E5EA-3EE8-0EE2-5F5A24D40FC0}"/>
              </a:ext>
            </a:extLst>
          </p:cNvPr>
          <p:cNvSpPr>
            <a:spLocks noGrp="1"/>
          </p:cNvSpPr>
          <p:nvPr>
            <p:ph type="sldNum" sz="quarter" idx="5"/>
          </p:nvPr>
        </p:nvSpPr>
        <p:spPr/>
        <p:txBody>
          <a:bodyPr/>
          <a:lstStyle/>
          <a:p>
            <a:pPr lvl="0"/>
            <a:fld id="{B36E7EC0-9BE3-5541-9D76-7DE32A6C9D42}" type="slidenum">
              <a:rPr lang="en-US" noProof="0" smtClean="0"/>
              <a:pPr lvl="0"/>
              <a:t>20</a:t>
            </a:fld>
            <a:endParaRPr lang="en-US" noProof="0"/>
          </a:p>
        </p:txBody>
      </p:sp>
      <p:sp>
        <p:nvSpPr>
          <p:cNvPr id="9" name="Slide Image Placeholder 8">
            <a:extLst>
              <a:ext uri="{FF2B5EF4-FFF2-40B4-BE49-F238E27FC236}">
                <a16:creationId xmlns:a16="http://schemas.microsoft.com/office/drawing/2014/main" id="{1721D749-911F-B1DF-CBAA-16D98A3CBA0A}"/>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39805644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DA24A-647F-18AF-AAF7-CEFE73B5265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3F19667-3866-736A-D3CE-4527CF56B197}"/>
              </a:ext>
            </a:extLst>
          </p:cNvPr>
          <p:cNvSpPr>
            <a:spLocks noGrp="1"/>
          </p:cNvSpPr>
          <p:nvPr>
            <p:ph type="body" idx="1"/>
          </p:nvPr>
        </p:nvSpPr>
        <p:spPr/>
        <p:txBody>
          <a:bodyPr/>
          <a:lstStyle/>
          <a:p>
            <a:pPr lvl="0"/>
            <a:r>
              <a:rPr lang="en-US" b="1" i="1" dirty="0"/>
              <a:t>Editing note: </a:t>
            </a:r>
            <a:r>
              <a:rPr lang="en-US" i="1" dirty="0"/>
              <a:t>If you choose </a:t>
            </a:r>
            <a:r>
              <a:rPr lang="en-US" b="1" i="1" dirty="0"/>
              <a:t>not to discuss all 3 techniques</a:t>
            </a:r>
            <a:r>
              <a:rPr lang="en-US" i="1" dirty="0"/>
              <a:t>, please edit this slide to include only those techniques you wish to discuss. You may also revisit any technique that is removed at a more appropriate point in your school’s professional learning cycle.</a:t>
            </a:r>
          </a:p>
          <a:p>
            <a:pPr lvl="0"/>
            <a:endParaRPr lang="en-US" dirty="0"/>
          </a:p>
          <a:p>
            <a:pPr lvl="0"/>
            <a:r>
              <a:rPr lang="en-US" b="1" dirty="0"/>
              <a:t>Speaking note: </a:t>
            </a:r>
            <a:r>
              <a:rPr lang="en-US" dirty="0"/>
              <a:t>Our second session objective focuses on demonstrating and modelling what students need to learn. We’ll consider how to: </a:t>
            </a:r>
            <a:r>
              <a:rPr lang="en-US" i="1" dirty="0"/>
              <a:t>[read technique(s) from the slide]</a:t>
            </a:r>
            <a:r>
              <a:rPr lang="en-US" dirty="0"/>
              <a:t>.</a:t>
            </a:r>
          </a:p>
        </p:txBody>
      </p:sp>
      <p:sp>
        <p:nvSpPr>
          <p:cNvPr id="6" name="Slide Number Placeholder 5">
            <a:extLst>
              <a:ext uri="{FF2B5EF4-FFF2-40B4-BE49-F238E27FC236}">
                <a16:creationId xmlns:a16="http://schemas.microsoft.com/office/drawing/2014/main" id="{ACE6AE0B-AE0F-974B-9EAC-47C66D444AEF}"/>
              </a:ext>
            </a:extLst>
          </p:cNvPr>
          <p:cNvSpPr>
            <a:spLocks noGrp="1"/>
          </p:cNvSpPr>
          <p:nvPr>
            <p:ph type="sldNum" sz="quarter" idx="5"/>
          </p:nvPr>
        </p:nvSpPr>
        <p:spPr/>
        <p:txBody>
          <a:bodyPr/>
          <a:lstStyle/>
          <a:p>
            <a:pPr lvl="0"/>
            <a:fld id="{B36E7EC0-9BE3-5541-9D76-7DE32A6C9D42}" type="slidenum">
              <a:rPr lang="en-US" noProof="0" smtClean="0"/>
              <a:pPr lvl="0"/>
              <a:t>21</a:t>
            </a:fld>
            <a:endParaRPr lang="en-US" noProof="0"/>
          </a:p>
        </p:txBody>
      </p:sp>
      <p:sp>
        <p:nvSpPr>
          <p:cNvPr id="7" name="Slide Image Placeholder 6">
            <a:extLst>
              <a:ext uri="{FF2B5EF4-FFF2-40B4-BE49-F238E27FC236}">
                <a16:creationId xmlns:a16="http://schemas.microsoft.com/office/drawing/2014/main" id="{5A48865A-23D8-5601-0B78-DF76827BE1C3}"/>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6693298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36C1B-6739-9AC2-C41C-C811648E44F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97C3FA4-2726-BB6A-240E-3AE442697AC2}"/>
              </a:ext>
            </a:extLst>
          </p:cNvPr>
          <p:cNvSpPr>
            <a:spLocks noGrp="1"/>
          </p:cNvSpPr>
          <p:nvPr>
            <p:ph type="body" idx="1"/>
          </p:nvPr>
        </p:nvSpPr>
        <p:spPr/>
        <p:txBody>
          <a:bodyPr/>
          <a:lstStyle/>
          <a:p>
            <a:pPr lvl="0"/>
            <a:r>
              <a:rPr lang="en-US" b="1" i="1" dirty="0"/>
              <a:t>Editing note: </a:t>
            </a:r>
            <a:r>
              <a:rPr lang="en-US" i="1" dirty="0"/>
              <a:t>Demonstrating and thinking aloud are examples of effective ways to demonstrate and model what students need to learn. However, if staff in your school already have a strong understanding of this technique, you could remove this slide and focus on other techniques (e.g., ‘Model using worked examples’ and/or ‘Provide examples and non-examples’). Alternatively, revisit this technique at a more appropriate point in your school’s professional learning cycle.</a:t>
            </a:r>
          </a:p>
          <a:p>
            <a:pPr lvl="0"/>
            <a:endParaRPr lang="en-US" dirty="0"/>
          </a:p>
          <a:p>
            <a:pPr lvl="0"/>
            <a:r>
              <a:rPr lang="en-US" b="1" dirty="0"/>
              <a:t>Speaking notes: </a:t>
            </a:r>
            <a:r>
              <a:rPr lang="en-US" dirty="0"/>
              <a:t>Let’s start with what we mean by ‘demonstrating and thinking aloud’. </a:t>
            </a:r>
          </a:p>
          <a:p>
            <a:pPr lvl="0"/>
            <a:endParaRPr lang="en-US" dirty="0"/>
          </a:p>
          <a:p>
            <a:pPr lvl="0"/>
            <a:r>
              <a:rPr lang="en-US" dirty="0"/>
              <a:t>When you’re explicitly showing students how to perform a new task (e.g., at the beginning of a lesson), you need to give clear </a:t>
            </a:r>
            <a:r>
              <a:rPr lang="en-US" b="1" dirty="0"/>
              <a:t>explanations</a:t>
            </a:r>
            <a:r>
              <a:rPr lang="en-US" dirty="0"/>
              <a:t>. Demonstrating involves talking through </a:t>
            </a:r>
            <a:r>
              <a:rPr lang="en-US" b="1" dirty="0"/>
              <a:t>each step </a:t>
            </a:r>
            <a:r>
              <a:rPr lang="en-US" dirty="0"/>
              <a:t>as you do it.</a:t>
            </a:r>
          </a:p>
          <a:p>
            <a:endParaRPr lang="en-US" dirty="0"/>
          </a:p>
          <a:p>
            <a:pPr lvl="0"/>
            <a:r>
              <a:rPr lang="en-US" b="1" i="1" dirty="0"/>
              <a:t>Optional: </a:t>
            </a:r>
            <a:r>
              <a:rPr lang="en-US" i="1" dirty="0"/>
              <a:t>Allow staff time to read the slide, without talking to it.</a:t>
            </a:r>
            <a:endParaRPr lang="en-AU" dirty="0"/>
          </a:p>
        </p:txBody>
      </p:sp>
      <p:sp>
        <p:nvSpPr>
          <p:cNvPr id="6" name="Slide Number Placeholder 5">
            <a:extLst>
              <a:ext uri="{FF2B5EF4-FFF2-40B4-BE49-F238E27FC236}">
                <a16:creationId xmlns:a16="http://schemas.microsoft.com/office/drawing/2014/main" id="{05C1998A-2A77-8F39-C4F9-FED64F70B913}"/>
              </a:ext>
            </a:extLst>
          </p:cNvPr>
          <p:cNvSpPr>
            <a:spLocks noGrp="1"/>
          </p:cNvSpPr>
          <p:nvPr>
            <p:ph type="sldNum" sz="quarter" idx="5"/>
          </p:nvPr>
        </p:nvSpPr>
        <p:spPr/>
        <p:txBody>
          <a:bodyPr/>
          <a:lstStyle/>
          <a:p>
            <a:pPr lvl="0"/>
            <a:fld id="{B36E7EC0-9BE3-5541-9D76-7DE32A6C9D42}" type="slidenum">
              <a:rPr lang="en-US" noProof="0" smtClean="0"/>
              <a:pPr lvl="0"/>
              <a:t>22</a:t>
            </a:fld>
            <a:endParaRPr lang="en-US" noProof="0"/>
          </a:p>
        </p:txBody>
      </p:sp>
      <p:sp>
        <p:nvSpPr>
          <p:cNvPr id="8" name="Slide Image Placeholder 7">
            <a:extLst>
              <a:ext uri="{FF2B5EF4-FFF2-40B4-BE49-F238E27FC236}">
                <a16:creationId xmlns:a16="http://schemas.microsoft.com/office/drawing/2014/main" id="{FBF590FD-419B-F232-FD8D-8350DADE1DDB}"/>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4962104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B5A39-398E-EE7D-CE78-6FD04384DDF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8E17D8B-E729-CA93-DA7E-F21687D14190}"/>
              </a:ext>
            </a:extLst>
          </p:cNvPr>
          <p:cNvSpPr>
            <a:spLocks noGrp="1"/>
          </p:cNvSpPr>
          <p:nvPr>
            <p:ph type="body" idx="1"/>
          </p:nvPr>
        </p:nvSpPr>
        <p:spPr/>
        <p:txBody>
          <a:bodyPr>
            <a:normAutofit fontScale="92500" lnSpcReduction="20000"/>
          </a:bodyPr>
          <a:lstStyle/>
          <a:p>
            <a:pPr lvl="0"/>
            <a:r>
              <a:rPr lang="en-US" b="1" dirty="0"/>
              <a:t>Editing notes: </a:t>
            </a:r>
          </a:p>
          <a:p>
            <a:pPr lvl="1"/>
            <a:r>
              <a:rPr lang="en-US" i="1" dirty="0"/>
              <a:t>Demonstrating and thinking aloud are examples of effective ways to demonstrate and model what students need to learn. However, if staff in your school already have a strong understanding of this technique, you could remove this slide and focus on other techniques (e.g., ‘Modelling using worked examples’ and/or ‘Providing examples and non-examples’). Alternatively, revisit this technique at a more appropriate point in your school’s professional learning cycle.</a:t>
            </a:r>
          </a:p>
          <a:p>
            <a:pPr lvl="1"/>
            <a:r>
              <a:rPr lang="en-US" i="1" dirty="0"/>
              <a:t>For this slide, you may choose to only display the example sentence being explored (i.e., ‘The storm clouds gathered …’). You could then incorporate the teacher think aloud (i.e., the text beginning with ‘The phrase …’) into the speaking notes.</a:t>
            </a:r>
          </a:p>
          <a:p>
            <a:pPr lvl="1"/>
            <a:r>
              <a:rPr lang="en-US" i="1" dirty="0"/>
              <a:t>This slide includes animations.</a:t>
            </a:r>
          </a:p>
          <a:p>
            <a:pPr lvl="1"/>
            <a:r>
              <a:rPr lang="en-US" i="1" dirty="0"/>
              <a:t>For definitions of ‘guided practice’ and ‘independent practice’, see the speaking notes for slide 11 of this module. </a:t>
            </a:r>
          </a:p>
          <a:p>
            <a:pPr lvl="0"/>
            <a:endParaRPr lang="en-US" dirty="0"/>
          </a:p>
          <a:p>
            <a:pPr lvl="0"/>
            <a:r>
              <a:rPr lang="en-US" b="1" dirty="0"/>
              <a:t>Speaking notes: </a:t>
            </a:r>
            <a:r>
              <a:rPr lang="en-US" dirty="0"/>
              <a:t>Let’s unpack what we mean by demonstrating and thinking aloud.</a:t>
            </a:r>
          </a:p>
          <a:p>
            <a:pPr lvl="0"/>
            <a:endParaRPr lang="en-US" dirty="0"/>
          </a:p>
          <a:p>
            <a:pPr lvl="0"/>
            <a:r>
              <a:rPr lang="en-US" b="1" dirty="0"/>
              <a:t>Demonstrating: </a:t>
            </a:r>
            <a:r>
              <a:rPr lang="en-US" noProof="0" dirty="0"/>
              <a:t>Instead of simply explaining what students will need to do, actively show the task or skill that students will soon need to do themselves. Providing</a:t>
            </a:r>
            <a:r>
              <a:rPr lang="en-US" dirty="0"/>
              <a:t> an explicit example of what is involved makes students aware of what they’ll need to do when they engage in guided and independent tasks.</a:t>
            </a:r>
          </a:p>
          <a:p>
            <a:pPr lvl="0"/>
            <a:endParaRPr lang="en-US" dirty="0"/>
          </a:p>
          <a:p>
            <a:pPr lvl="0"/>
            <a:r>
              <a:rPr lang="en-US" b="1" dirty="0">
                <a:latin typeface="Montserrat"/>
              </a:rPr>
              <a:t>Thinking aloud: </a:t>
            </a:r>
            <a:r>
              <a:rPr lang="en-US" dirty="0">
                <a:latin typeface="Montserrat"/>
              </a:rPr>
              <a:t>Thinking aloud involves </a:t>
            </a:r>
            <a:r>
              <a:rPr lang="en-US" b="1" dirty="0">
                <a:latin typeface="Montserrat"/>
              </a:rPr>
              <a:t>n</a:t>
            </a:r>
            <a:r>
              <a:rPr lang="en-US" b="1" noProof="0" dirty="0" err="1">
                <a:latin typeface="Montserrat"/>
              </a:rPr>
              <a:t>arrating</a:t>
            </a:r>
            <a:r>
              <a:rPr lang="en-US" b="1" noProof="0" dirty="0">
                <a:latin typeface="Montserrat"/>
              </a:rPr>
              <a:t> each step </a:t>
            </a:r>
            <a:r>
              <a:rPr lang="en-US" noProof="0" dirty="0">
                <a:latin typeface="Montserrat"/>
              </a:rPr>
              <a:t>in a process. It makes visible the required thinking and decision-making at each step, and how students will need to execute the task.</a:t>
            </a:r>
          </a:p>
          <a:p>
            <a:pPr lvl="0"/>
            <a:endParaRPr lang="en-US" noProof="0" dirty="0"/>
          </a:p>
          <a:p>
            <a:pPr lvl="0"/>
            <a:r>
              <a:rPr lang="en-US" i="1" noProof="0" dirty="0"/>
              <a:t>[CLICK]</a:t>
            </a:r>
          </a:p>
          <a:p>
            <a:r>
              <a:rPr lang="en-US" i="1" noProof="0" dirty="0"/>
              <a:t>[Read the sentence </a:t>
            </a:r>
            <a:r>
              <a:rPr lang="en-US" i="1" dirty="0"/>
              <a:t>about storm clouds on the screen</a:t>
            </a:r>
            <a:r>
              <a:rPr lang="en-US" i="1" noProof="0" dirty="0"/>
              <a:t>.]</a:t>
            </a:r>
          </a:p>
          <a:p>
            <a:pPr lvl="0"/>
            <a:r>
              <a:rPr lang="en-US" i="1" noProof="0" dirty="0"/>
              <a:t>[CLICK]</a:t>
            </a:r>
          </a:p>
          <a:p>
            <a:pPr lvl="0"/>
            <a:r>
              <a:rPr lang="en-US" i="1" noProof="0" dirty="0"/>
              <a:t>[Read the teacher think aloud or allow participants time to read it themselves.]</a:t>
            </a:r>
          </a:p>
          <a:p>
            <a:pPr lvl="0"/>
            <a:endParaRPr lang="en-US" i="1" noProof="0" dirty="0"/>
          </a:p>
          <a:p>
            <a:pPr lvl="0"/>
            <a:r>
              <a:rPr lang="en-US" noProof="0" dirty="0"/>
              <a:t>In this example, the teacher goes through a process of deciding what the tone of the sentence is. The teacher uses phrases like ‘</a:t>
            </a:r>
            <a:r>
              <a:rPr lang="en-US" b="1" noProof="0" dirty="0"/>
              <a:t>tells me</a:t>
            </a:r>
            <a:r>
              <a:rPr lang="en-US" noProof="0" dirty="0"/>
              <a:t>’, ‘</a:t>
            </a:r>
            <a:r>
              <a:rPr lang="en-US" b="1" noProof="0" dirty="0"/>
              <a:t>I notice</a:t>
            </a:r>
            <a:r>
              <a:rPr lang="en-US" noProof="0" dirty="0"/>
              <a:t>’ and ‘</a:t>
            </a:r>
            <a:r>
              <a:rPr lang="en-US" b="1" noProof="0" dirty="0"/>
              <a:t>I can see</a:t>
            </a:r>
            <a:r>
              <a:rPr lang="en-US" noProof="0" dirty="0"/>
              <a:t>’ to narrate their thinking about </a:t>
            </a:r>
            <a:r>
              <a:rPr lang="en-US" b="1" noProof="0" dirty="0"/>
              <a:t>why</a:t>
            </a:r>
            <a:r>
              <a:rPr lang="en-US" noProof="0" dirty="0"/>
              <a:t> the language creates a particular tone and the </a:t>
            </a:r>
            <a:r>
              <a:rPr lang="en-US" b="1" noProof="0" dirty="0"/>
              <a:t>techniques</a:t>
            </a:r>
            <a:r>
              <a:rPr lang="en-US" noProof="0" dirty="0"/>
              <a:t> used to strengthen the tone of urgency and tension. Rather than simply telling the students what the tone is, they walk through a process of deciding </a:t>
            </a:r>
            <a:r>
              <a:rPr lang="en-US" b="1" noProof="0" dirty="0"/>
              <a:t>why</a:t>
            </a:r>
            <a:r>
              <a:rPr lang="en-US" noProof="0" dirty="0"/>
              <a:t> they think the tone is a certain way.</a:t>
            </a:r>
          </a:p>
        </p:txBody>
      </p:sp>
      <p:sp>
        <p:nvSpPr>
          <p:cNvPr id="6" name="Slide Number Placeholder 5">
            <a:extLst>
              <a:ext uri="{FF2B5EF4-FFF2-40B4-BE49-F238E27FC236}">
                <a16:creationId xmlns:a16="http://schemas.microsoft.com/office/drawing/2014/main" id="{EC577BDE-0B82-81B7-7474-87656D56F7C5}"/>
              </a:ext>
            </a:extLst>
          </p:cNvPr>
          <p:cNvSpPr>
            <a:spLocks noGrp="1"/>
          </p:cNvSpPr>
          <p:nvPr>
            <p:ph type="sldNum" sz="quarter" idx="5"/>
          </p:nvPr>
        </p:nvSpPr>
        <p:spPr/>
        <p:txBody>
          <a:bodyPr/>
          <a:lstStyle/>
          <a:p>
            <a:pPr lvl="0"/>
            <a:fld id="{B36E7EC0-9BE3-5541-9D76-7DE32A6C9D42}" type="slidenum">
              <a:rPr lang="en-US" noProof="0" smtClean="0"/>
              <a:pPr lvl="0"/>
              <a:t>23</a:t>
            </a:fld>
            <a:endParaRPr lang="en-US" noProof="0"/>
          </a:p>
        </p:txBody>
      </p:sp>
      <p:sp>
        <p:nvSpPr>
          <p:cNvPr id="10" name="Slide Image Placeholder 9">
            <a:extLst>
              <a:ext uri="{FF2B5EF4-FFF2-40B4-BE49-F238E27FC236}">
                <a16:creationId xmlns:a16="http://schemas.microsoft.com/office/drawing/2014/main" id="{9DEA4A3A-154E-12A0-31AE-E027FBF2CB7F}"/>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2032786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1C743-1B47-53C1-9130-F5E3666652D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C409B439-D2E6-81FC-E3E9-C6900EE7FECF}"/>
              </a:ext>
            </a:extLst>
          </p:cNvPr>
          <p:cNvSpPr>
            <a:spLocks noGrp="1"/>
          </p:cNvSpPr>
          <p:nvPr>
            <p:ph type="body" idx="1"/>
          </p:nvPr>
        </p:nvSpPr>
        <p:spPr/>
        <p:txBody>
          <a:bodyPr/>
          <a:lstStyle/>
          <a:p>
            <a:pPr lvl="0"/>
            <a:r>
              <a:rPr lang="en-AU" b="1" i="1" noProof="0" dirty="0"/>
              <a:t>Editing note: </a:t>
            </a:r>
            <a:r>
              <a:rPr lang="en-AU" i="1" noProof="0" dirty="0"/>
              <a:t>Choose whether to keep or delete either of these examples according to your context (e.g., a primary school may choose not to play the secondary school video and vice versa).</a:t>
            </a:r>
          </a:p>
          <a:p>
            <a:pPr lvl="0"/>
            <a:endParaRPr lang="en-AU" noProof="0" dirty="0"/>
          </a:p>
          <a:p>
            <a:pPr lvl="0"/>
            <a:r>
              <a:rPr lang="en-AU" b="1" noProof="0" dirty="0"/>
              <a:t>Speaking notes: </a:t>
            </a:r>
            <a:r>
              <a:rPr lang="en-AU" noProof="0" dirty="0"/>
              <a:t>In these video(s), we hear from teachers who remind us of the reasons behind teaching explicitly. While we watch the video(s), note the key points covered.</a:t>
            </a:r>
          </a:p>
          <a:p>
            <a:endParaRPr lang="en-AU" noProof="0" dirty="0"/>
          </a:p>
          <a:p>
            <a:r>
              <a:rPr lang="en-AU" i="1" noProof="0" dirty="0"/>
              <a:t>Play the video clip(s). </a:t>
            </a:r>
          </a:p>
          <a:p>
            <a:r>
              <a:rPr lang="en-AU" b="1" i="1" noProof="0" dirty="0"/>
              <a:t>Optional: </a:t>
            </a:r>
            <a:r>
              <a:rPr lang="en-AU" i="1" noProof="0" dirty="0"/>
              <a:t>Ask staff to share the main points covered in the video(s).</a:t>
            </a:r>
          </a:p>
          <a:p>
            <a:endParaRPr lang="en-AU" noProof="0" dirty="0"/>
          </a:p>
          <a:p>
            <a:r>
              <a:rPr lang="en-AU" b="1" noProof="0" dirty="0"/>
              <a:t>Optional speaking notes in response to the primary school video: </a:t>
            </a:r>
            <a:r>
              <a:rPr lang="en-AU" noProof="0" dirty="0"/>
              <a:t>This teacher demonstrated how to think aloud when working through an example. Let’s recap the main behaviours we saw:</a:t>
            </a:r>
          </a:p>
          <a:p>
            <a:pPr lvl="4"/>
            <a:r>
              <a:rPr lang="en-AU" noProof="0" dirty="0"/>
              <a:t>engaging students with choral responding as a way of activating prior knowledge</a:t>
            </a:r>
          </a:p>
          <a:p>
            <a:pPr lvl="4"/>
            <a:r>
              <a:rPr lang="en-AU" noProof="0" dirty="0"/>
              <a:t>breaking down the process into steps</a:t>
            </a:r>
          </a:p>
          <a:p>
            <a:pPr lvl="4"/>
            <a:r>
              <a:rPr lang="en-AU" noProof="0" dirty="0"/>
              <a:t>modelling using worked examples</a:t>
            </a:r>
          </a:p>
          <a:p>
            <a:pPr lvl="4"/>
            <a:r>
              <a:rPr lang="en-AU" noProof="0" dirty="0"/>
              <a:t>thinking aloud as she worked through the problem.</a:t>
            </a:r>
          </a:p>
          <a:p>
            <a:endParaRPr lang="en-AU" noProof="0" dirty="0"/>
          </a:p>
          <a:p>
            <a:r>
              <a:rPr lang="en-AU" b="1" noProof="0" dirty="0"/>
              <a:t>Optional speaking notes in response to the secondary school video: </a:t>
            </a:r>
            <a:r>
              <a:rPr lang="en-AU" noProof="0" dirty="0"/>
              <a:t>This teacher demonstrated how to think aloud when working through an example. Let’s recap the main behaviours we saw:</a:t>
            </a:r>
          </a:p>
          <a:p>
            <a:pPr lvl="4"/>
            <a:r>
              <a:rPr lang="en-AU" noProof="0" dirty="0"/>
              <a:t>verbalising each step of the process</a:t>
            </a:r>
          </a:p>
          <a:p>
            <a:pPr lvl="4"/>
            <a:r>
              <a:rPr lang="en-AU" noProof="0" dirty="0"/>
              <a:t>using writing and saying aloud what she’s writing to demonstrate</a:t>
            </a:r>
          </a:p>
          <a:p>
            <a:pPr lvl="4"/>
            <a:r>
              <a:rPr lang="en-AU" noProof="0" dirty="0"/>
              <a:t>unpacking her response and explaining why she made certain decisions.</a:t>
            </a:r>
          </a:p>
        </p:txBody>
      </p:sp>
      <p:sp>
        <p:nvSpPr>
          <p:cNvPr id="6" name="Slide Number Placeholder 5">
            <a:extLst>
              <a:ext uri="{FF2B5EF4-FFF2-40B4-BE49-F238E27FC236}">
                <a16:creationId xmlns:a16="http://schemas.microsoft.com/office/drawing/2014/main" id="{84AA40E8-3F91-8ACF-9611-E6B0FCB7C6A0}"/>
              </a:ext>
            </a:extLst>
          </p:cNvPr>
          <p:cNvSpPr>
            <a:spLocks noGrp="1"/>
          </p:cNvSpPr>
          <p:nvPr>
            <p:ph type="sldNum" sz="quarter" idx="5"/>
          </p:nvPr>
        </p:nvSpPr>
        <p:spPr/>
        <p:txBody>
          <a:bodyPr/>
          <a:lstStyle/>
          <a:p>
            <a:pPr lvl="0"/>
            <a:fld id="{B36E7EC0-9BE3-5541-9D76-7DE32A6C9D42}" type="slidenum">
              <a:rPr lang="en-AU" noProof="0" smtClean="0"/>
              <a:pPr lvl="0"/>
              <a:t>24</a:t>
            </a:fld>
            <a:endParaRPr lang="en-AU" noProof="0"/>
          </a:p>
        </p:txBody>
      </p:sp>
      <p:sp>
        <p:nvSpPr>
          <p:cNvPr id="10" name="Slide Image Placeholder 9">
            <a:extLst>
              <a:ext uri="{FF2B5EF4-FFF2-40B4-BE49-F238E27FC236}">
                <a16:creationId xmlns:a16="http://schemas.microsoft.com/office/drawing/2014/main" id="{94F88914-73E0-769C-DD9F-8F2982FFAD7A}"/>
              </a:ext>
            </a:extLst>
          </p:cNvPr>
          <p:cNvSpPr>
            <a:spLocks noGrp="1" noRot="1" noChangeAspect="1"/>
          </p:cNvSpPr>
          <p:nvPr>
            <p:ph type="sldImg"/>
          </p:nvPr>
        </p:nvSpPr>
        <p:spPr>
          <a:xfrm>
            <a:off x="717550" y="768350"/>
            <a:ext cx="5575300" cy="3136900"/>
          </a:xfrm>
        </p:spPr>
        <p:txBody>
          <a:bodyPr/>
          <a:lstStyle/>
          <a:p>
            <a:endParaRPr lang="en-AU" noProof="0"/>
          </a:p>
        </p:txBody>
      </p:sp>
    </p:spTree>
    <p:extLst>
      <p:ext uri="{BB962C8B-B14F-4D97-AF65-F5344CB8AC3E}">
        <p14:creationId xmlns:p14="http://schemas.microsoft.com/office/powerpoint/2010/main" val="12983082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E9194-1574-101A-9A6C-C162B5EC27E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FC8A939-DE9E-DBAE-0BD5-0FD6ECC6B26F}"/>
              </a:ext>
            </a:extLst>
          </p:cNvPr>
          <p:cNvSpPr>
            <a:spLocks noGrp="1"/>
          </p:cNvSpPr>
          <p:nvPr>
            <p:ph type="body" idx="1"/>
          </p:nvPr>
        </p:nvSpPr>
        <p:spPr/>
        <p:txBody>
          <a:bodyPr/>
          <a:lstStyle/>
          <a:p>
            <a:pPr lvl="0"/>
            <a:r>
              <a:rPr lang="en-US" b="1" i="1" dirty="0"/>
              <a:t>Editing notes: </a:t>
            </a:r>
          </a:p>
          <a:p>
            <a:pPr lvl="1"/>
            <a:r>
              <a:rPr lang="en-US" i="1" dirty="0"/>
              <a:t>An example discussion activity is provided here. </a:t>
            </a:r>
            <a:r>
              <a:rPr lang="en-AU" i="1" dirty="0"/>
              <a:t>Please add further questions if needed for your context</a:t>
            </a:r>
            <a:r>
              <a:rPr lang="en-US" i="1" dirty="0"/>
              <a:t>. </a:t>
            </a:r>
          </a:p>
          <a:p>
            <a:pPr lvl="1"/>
            <a:r>
              <a:rPr lang="en-US" i="1" dirty="0"/>
              <a:t>You could run this activity once you’ve worked through all relevant techniques for Objective 2, immediately before wrapping up the session.</a:t>
            </a:r>
          </a:p>
          <a:p>
            <a:pPr lvl="1"/>
            <a:r>
              <a:rPr lang="en-US" i="1" dirty="0"/>
              <a:t>You could delete this activity if you’re in a secondary school. </a:t>
            </a:r>
          </a:p>
          <a:p>
            <a:pPr lvl="0"/>
            <a:endParaRPr lang="en-US" dirty="0"/>
          </a:p>
          <a:p>
            <a:pPr lvl="0"/>
            <a:r>
              <a:rPr lang="en-US" b="1" dirty="0"/>
              <a:t>Speaking note (following the discussion): </a:t>
            </a:r>
            <a:r>
              <a:rPr lang="en-US" dirty="0"/>
              <a:t>Now, let’s recap what we focused on in this session …</a:t>
            </a:r>
          </a:p>
        </p:txBody>
      </p:sp>
      <p:sp>
        <p:nvSpPr>
          <p:cNvPr id="6" name="Slide Number Placeholder 5">
            <a:extLst>
              <a:ext uri="{FF2B5EF4-FFF2-40B4-BE49-F238E27FC236}">
                <a16:creationId xmlns:a16="http://schemas.microsoft.com/office/drawing/2014/main" id="{E65ADF24-5B2B-ABD8-6489-14BC48130623}"/>
              </a:ext>
            </a:extLst>
          </p:cNvPr>
          <p:cNvSpPr>
            <a:spLocks noGrp="1"/>
          </p:cNvSpPr>
          <p:nvPr>
            <p:ph type="sldNum" sz="quarter" idx="5"/>
          </p:nvPr>
        </p:nvSpPr>
        <p:spPr/>
        <p:txBody>
          <a:bodyPr/>
          <a:lstStyle/>
          <a:p>
            <a:pPr lvl="0"/>
            <a:fld id="{B36E7EC0-9BE3-5541-9D76-7DE32A6C9D42}" type="slidenum">
              <a:rPr lang="en-US" noProof="0" smtClean="0"/>
              <a:pPr lvl="0"/>
              <a:t>25</a:t>
            </a:fld>
            <a:endParaRPr lang="en-US" noProof="0"/>
          </a:p>
        </p:txBody>
      </p:sp>
      <p:sp>
        <p:nvSpPr>
          <p:cNvPr id="9" name="Slide Image Placeholder 8">
            <a:extLst>
              <a:ext uri="{FF2B5EF4-FFF2-40B4-BE49-F238E27FC236}">
                <a16:creationId xmlns:a16="http://schemas.microsoft.com/office/drawing/2014/main" id="{6B6DD821-4837-8B9A-7F56-2A230C4A3FAD}"/>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4456322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1C311-49A7-8F98-DBD3-061B1F1A1A06}"/>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0747994C-A7EF-DBD3-6E1A-C8D5387F2E5D}"/>
              </a:ext>
            </a:extLst>
          </p:cNvPr>
          <p:cNvSpPr>
            <a:spLocks noGrp="1"/>
          </p:cNvSpPr>
          <p:nvPr>
            <p:ph type="body" idx="1"/>
          </p:nvPr>
        </p:nvSpPr>
        <p:spPr/>
        <p:txBody>
          <a:bodyPr/>
          <a:lstStyle/>
          <a:p>
            <a:pPr lvl="0"/>
            <a:r>
              <a:rPr lang="en-US" b="1" i="1" dirty="0"/>
              <a:t>Editing notes: </a:t>
            </a:r>
          </a:p>
          <a:p>
            <a:pPr lvl="1"/>
            <a:r>
              <a:rPr lang="en-US" i="1" dirty="0"/>
              <a:t>An example discussion activity is provided here. </a:t>
            </a:r>
            <a:r>
              <a:rPr lang="en-AU" i="1" dirty="0"/>
              <a:t>Please add further questions if needed for your context.</a:t>
            </a:r>
          </a:p>
          <a:p>
            <a:pPr lvl="1"/>
            <a:r>
              <a:rPr lang="en-US" i="1" dirty="0"/>
              <a:t>You could run this activity once you’ve worked through all relevant techniques for Objective 2, immediately before wrapping up the session.</a:t>
            </a:r>
          </a:p>
          <a:p>
            <a:pPr lvl="1"/>
            <a:r>
              <a:rPr lang="en-US" i="1" dirty="0"/>
              <a:t>You could delete this activity if you’re in a primary school. </a:t>
            </a:r>
          </a:p>
          <a:p>
            <a:pPr lvl="0"/>
            <a:endParaRPr lang="en-US" dirty="0"/>
          </a:p>
          <a:p>
            <a:pPr lvl="0"/>
            <a:r>
              <a:rPr lang="en-US" b="1" dirty="0">
                <a:latin typeface="Montserrat"/>
              </a:rPr>
              <a:t>Speaking note (following the discussion): </a:t>
            </a:r>
            <a:r>
              <a:rPr lang="en-US" dirty="0">
                <a:latin typeface="Montserrat"/>
              </a:rPr>
              <a:t>Now, let’s recap what we focused on in this session …</a:t>
            </a:r>
          </a:p>
        </p:txBody>
      </p:sp>
      <p:sp>
        <p:nvSpPr>
          <p:cNvPr id="6" name="Slide Number Placeholder 5">
            <a:extLst>
              <a:ext uri="{FF2B5EF4-FFF2-40B4-BE49-F238E27FC236}">
                <a16:creationId xmlns:a16="http://schemas.microsoft.com/office/drawing/2014/main" id="{3AEAE30A-CA23-7959-2C71-4A302709B865}"/>
              </a:ext>
            </a:extLst>
          </p:cNvPr>
          <p:cNvSpPr>
            <a:spLocks noGrp="1"/>
          </p:cNvSpPr>
          <p:nvPr>
            <p:ph type="sldNum" sz="quarter" idx="5"/>
          </p:nvPr>
        </p:nvSpPr>
        <p:spPr/>
        <p:txBody>
          <a:bodyPr/>
          <a:lstStyle/>
          <a:p>
            <a:pPr lvl="0"/>
            <a:fld id="{B36E7EC0-9BE3-5541-9D76-7DE32A6C9D42}" type="slidenum">
              <a:rPr lang="en-US" noProof="0" smtClean="0"/>
              <a:pPr lvl="0"/>
              <a:t>26</a:t>
            </a:fld>
            <a:endParaRPr lang="en-US" noProof="0"/>
          </a:p>
        </p:txBody>
      </p:sp>
      <p:sp>
        <p:nvSpPr>
          <p:cNvPr id="9" name="Slide Image Placeholder 8">
            <a:extLst>
              <a:ext uri="{FF2B5EF4-FFF2-40B4-BE49-F238E27FC236}">
                <a16:creationId xmlns:a16="http://schemas.microsoft.com/office/drawing/2014/main" id="{D44F009E-A8DC-62A6-6C1A-49009E6C805B}"/>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34585304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9F29C-1A33-EE84-C750-53FFFA230F4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D048C5CD-623B-D7F0-120F-8DB5C4491115}"/>
              </a:ext>
            </a:extLst>
          </p:cNvPr>
          <p:cNvSpPr>
            <a:spLocks noGrp="1"/>
          </p:cNvSpPr>
          <p:nvPr>
            <p:ph type="body" idx="1"/>
          </p:nvPr>
        </p:nvSpPr>
        <p:spPr/>
        <p:txBody>
          <a:bodyPr/>
          <a:lstStyle/>
          <a:p>
            <a:pPr lvl="0"/>
            <a:r>
              <a:rPr lang="en-US" b="1" i="1" dirty="0"/>
              <a:t>Editing notes:</a:t>
            </a:r>
          </a:p>
          <a:p>
            <a:pPr lvl="1"/>
            <a:r>
              <a:rPr lang="en-US" i="1" dirty="0"/>
              <a:t>Modelling using worked examples is an effective way to demonstrate and model what students need to learn. However, if staff in your school already have a strong understanding of this technique, you could remove this slide and focus on other techniques (e.g., ‘Demonstrating and thinking aloud’ and/or ‘Providing examples and non-examples’). Alternatively, revisit this technique at a more appropriate point in your school’s professional learning cycle.</a:t>
            </a:r>
          </a:p>
          <a:p>
            <a:pPr lvl="1"/>
            <a:r>
              <a:rPr lang="en-US" i="1" noProof="0" dirty="0"/>
              <a:t>For definitions of ‘guided practice’ and ‘independent practice’, see the speaking notes for slide 11 of this module. </a:t>
            </a:r>
          </a:p>
          <a:p>
            <a:pPr lvl="0"/>
            <a:endParaRPr lang="en-US" dirty="0"/>
          </a:p>
          <a:p>
            <a:pPr lvl="0"/>
            <a:r>
              <a:rPr lang="en-US" b="1" dirty="0"/>
              <a:t>Speaking notes: </a:t>
            </a:r>
            <a:r>
              <a:rPr lang="en-US" dirty="0"/>
              <a:t>Let’s start with what we mean by ‘modelling using worked examples’. </a:t>
            </a:r>
          </a:p>
          <a:p>
            <a:endParaRPr lang="en-US" dirty="0"/>
          </a:p>
          <a:p>
            <a:r>
              <a:rPr lang="en-US" dirty="0"/>
              <a:t>At the beginning of a lesson, use modelling and worked examples to explicitly teach new information. </a:t>
            </a:r>
            <a:r>
              <a:rPr lang="en-US" b="1" dirty="0"/>
              <a:t>Gradually introduce </a:t>
            </a:r>
            <a:r>
              <a:rPr lang="en-US" dirty="0"/>
              <a:t>new concepts </a:t>
            </a:r>
            <a:r>
              <a:rPr lang="en-US" b="1" dirty="0"/>
              <a:t>while working through all steps</a:t>
            </a:r>
            <a:r>
              <a:rPr lang="en-US" dirty="0"/>
              <a:t> required for students to successfully move to guided and independent practice. </a:t>
            </a:r>
          </a:p>
          <a:p>
            <a:endParaRPr lang="en-US" dirty="0"/>
          </a:p>
          <a:p>
            <a:pPr lvl="0"/>
            <a:r>
              <a:rPr lang="en-US" b="1" i="1" dirty="0"/>
              <a:t>Optional: </a:t>
            </a:r>
            <a:r>
              <a:rPr lang="en-US" i="1" dirty="0"/>
              <a:t>Allow staff time to read the slide, without talking to it. </a:t>
            </a:r>
          </a:p>
        </p:txBody>
      </p:sp>
      <p:sp>
        <p:nvSpPr>
          <p:cNvPr id="6" name="Slide Number Placeholder 5">
            <a:extLst>
              <a:ext uri="{FF2B5EF4-FFF2-40B4-BE49-F238E27FC236}">
                <a16:creationId xmlns:a16="http://schemas.microsoft.com/office/drawing/2014/main" id="{B1BEB4C3-0C60-3A84-3BD9-45DBC1901C1B}"/>
              </a:ext>
            </a:extLst>
          </p:cNvPr>
          <p:cNvSpPr>
            <a:spLocks noGrp="1"/>
          </p:cNvSpPr>
          <p:nvPr>
            <p:ph type="sldNum" sz="quarter" idx="5"/>
          </p:nvPr>
        </p:nvSpPr>
        <p:spPr/>
        <p:txBody>
          <a:bodyPr/>
          <a:lstStyle/>
          <a:p>
            <a:pPr lvl="0"/>
            <a:fld id="{B36E7EC0-9BE3-5541-9D76-7DE32A6C9D42}" type="slidenum">
              <a:rPr lang="en-US" noProof="0" smtClean="0"/>
              <a:pPr lvl="0"/>
              <a:t>27</a:t>
            </a:fld>
            <a:endParaRPr lang="en-US" noProof="0"/>
          </a:p>
        </p:txBody>
      </p:sp>
      <p:sp>
        <p:nvSpPr>
          <p:cNvPr id="8" name="Slide Image Placeholder 7">
            <a:extLst>
              <a:ext uri="{FF2B5EF4-FFF2-40B4-BE49-F238E27FC236}">
                <a16:creationId xmlns:a16="http://schemas.microsoft.com/office/drawing/2014/main" id="{0EAE6DA8-775E-C7AD-14D8-B3EDCCE446CB}"/>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6613000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B9AC1-B661-331A-3823-EB59796AAB9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D0590858-79EE-C0B2-27F5-0FF89710E5E9}"/>
              </a:ext>
            </a:extLst>
          </p:cNvPr>
          <p:cNvSpPr>
            <a:spLocks noGrp="1"/>
          </p:cNvSpPr>
          <p:nvPr>
            <p:ph type="body" idx="1"/>
          </p:nvPr>
        </p:nvSpPr>
        <p:spPr/>
        <p:txBody>
          <a:bodyPr>
            <a:normAutofit fontScale="85000" lnSpcReduction="20000"/>
          </a:bodyPr>
          <a:lstStyle/>
          <a:p>
            <a:pPr lvl="0"/>
            <a:r>
              <a:rPr lang="en-US" b="1" i="1" dirty="0"/>
              <a:t>Editing notes: </a:t>
            </a:r>
          </a:p>
          <a:p>
            <a:pPr lvl="1"/>
            <a:r>
              <a:rPr lang="en-US" i="1" dirty="0"/>
              <a:t>Modelling using worked examples is an effective way to demonstrate and model what students need to learn. However, if staff in your school already have a strong understanding of this technique, you could remove this slide and focus on other techniques (e.g., ‘Demonstrating and thinking aloud’ and/or ‘Providing examples and non-examples’). Alternatively, revisit this technique at a more appropriate point in your school’s professional learning cycle.</a:t>
            </a:r>
          </a:p>
          <a:p>
            <a:pPr lvl="1"/>
            <a:r>
              <a:rPr lang="en-US" i="1" dirty="0"/>
              <a:t>This slide includes animations.</a:t>
            </a:r>
          </a:p>
          <a:p>
            <a:pPr lvl="0"/>
            <a:endParaRPr lang="en-US" dirty="0"/>
          </a:p>
          <a:p>
            <a:pPr lvl="0"/>
            <a:r>
              <a:rPr lang="en-US" b="1" dirty="0"/>
              <a:t>Speaking notes: </a:t>
            </a:r>
            <a:r>
              <a:rPr lang="en-US" dirty="0"/>
              <a:t>Breaking down a skill into steps that are clearly modelled makes it easier for students to transfer new information to long-term memory.</a:t>
            </a:r>
          </a:p>
          <a:p>
            <a:endParaRPr lang="en-AU" dirty="0"/>
          </a:p>
          <a:p>
            <a:pPr lvl="0"/>
            <a:r>
              <a:rPr lang="en-US" dirty="0"/>
              <a:t>Using effective worked examples involves </a:t>
            </a:r>
            <a:r>
              <a:rPr lang="en-US" b="1" dirty="0"/>
              <a:t>gradually introducing </a:t>
            </a:r>
            <a:r>
              <a:rPr lang="en-US" dirty="0"/>
              <a:t>elements of the task. This means going through each step, one at a time, and then pausing between. This helps students to keep up with the instruction.</a:t>
            </a:r>
          </a:p>
          <a:p>
            <a:pPr lvl="0"/>
            <a:endParaRPr lang="en-US" dirty="0"/>
          </a:p>
          <a:p>
            <a:pPr lvl="0"/>
            <a:r>
              <a:rPr lang="en-US" dirty="0"/>
              <a:t>When students are ready or if the task lends itself to this, worked examples could also include:</a:t>
            </a:r>
          </a:p>
          <a:p>
            <a:pPr lvl="1"/>
            <a:r>
              <a:rPr lang="en-US" dirty="0"/>
              <a:t>showing </a:t>
            </a:r>
            <a:r>
              <a:rPr lang="en-US" b="1" dirty="0"/>
              <a:t>alternative ways </a:t>
            </a:r>
            <a:r>
              <a:rPr lang="en-US" dirty="0"/>
              <a:t>of completing a task, as different methods can suit different students</a:t>
            </a:r>
          </a:p>
          <a:p>
            <a:pPr lvl="1"/>
            <a:r>
              <a:rPr lang="en-US" b="1" dirty="0"/>
              <a:t>removing steps </a:t>
            </a:r>
            <a:r>
              <a:rPr lang="en-US" dirty="0"/>
              <a:t>and replacing worked examples with independent problem-solving or decision-making as students become more expert. This can also involve students identifying and explaining what steps are missing from examples during checks for understanding.</a:t>
            </a:r>
          </a:p>
          <a:p>
            <a:pPr lvl="0"/>
            <a:endParaRPr lang="en-US" dirty="0"/>
          </a:p>
          <a:p>
            <a:pPr lvl="0"/>
            <a:r>
              <a:rPr lang="en-AU" i="1" dirty="0"/>
              <a:t>[Draw staff attention to the maths problem ‘½ of 12’.]</a:t>
            </a:r>
          </a:p>
          <a:p>
            <a:pPr lvl="0"/>
            <a:r>
              <a:rPr lang="en-US" dirty="0"/>
              <a:t>We’ll now look at how you could work through this mathematics problem step by step. </a:t>
            </a:r>
          </a:p>
          <a:p>
            <a:pPr lvl="0"/>
            <a:endParaRPr lang="en-US" dirty="0"/>
          </a:p>
          <a:p>
            <a:r>
              <a:rPr lang="en-US" i="1" dirty="0">
                <a:latin typeface="Montserrat"/>
              </a:rPr>
              <a:t>[CLICK to reveal 3 steps.]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[Read </a:t>
            </a:r>
            <a:r>
              <a:rPr lang="en-US" i="1" dirty="0">
                <a:latin typeface="Montserrat"/>
              </a:rPr>
              <a:t>each step as it appears </a:t>
            </a:r>
            <a:r>
              <a:rPr lang="en-US" b="1" i="1" dirty="0"/>
              <a:t>or</a:t>
            </a:r>
            <a:r>
              <a:rPr lang="en-US" i="1" dirty="0"/>
              <a:t> model how it could be used in a classroom.]</a:t>
            </a:r>
            <a:endParaRPr lang="en-US" i="1" dirty="0">
              <a:latin typeface="Montserrat"/>
            </a:endParaRPr>
          </a:p>
          <a:p>
            <a:pPr lvl="0"/>
            <a:r>
              <a:rPr lang="en-US" dirty="0"/>
              <a:t>This demonstration could be one of a few similar examples that students could then attempt themselves with increasing independence.</a:t>
            </a:r>
            <a:r>
              <a:rPr lang="en-US" noProof="0" dirty="0"/>
              <a:t> Annotations at each step thoroughly demonstrate what’s happening. </a:t>
            </a:r>
            <a:endParaRPr lang="en-US" dirty="0"/>
          </a:p>
          <a:p>
            <a:pPr lvl="0"/>
            <a:endParaRPr lang="en-US" dirty="0"/>
          </a:p>
          <a:p>
            <a:pPr lvl="0"/>
            <a:r>
              <a:rPr lang="en-US" dirty="0"/>
              <a:t>If students were ready, you could show an additional method for solving the same problem. For example, instead of drawing dots, you could encourage students to use their knowledge of the 2 times tables or skip counting by twos to find half of 12. This more advanced method would only be introduced if it wouldn’t confuse or cognitively overload students. </a:t>
            </a:r>
          </a:p>
          <a:p>
            <a:pPr lvl="0"/>
            <a:endParaRPr lang="en-US" dirty="0"/>
          </a:p>
          <a:p>
            <a:pPr lvl="0"/>
            <a:r>
              <a:rPr lang="en-US" dirty="0">
                <a:latin typeface="Montserrat"/>
              </a:rPr>
              <a:t>As students became more confident, you could ask students to solve a step independently. Then you would again demonstrate the final step. This method would only help once students were demonstrating confidence with the procedure, after a sufficient number of teacher demonstrations.</a:t>
            </a:r>
            <a:endParaRPr lang="en-AU" dirty="0">
              <a:latin typeface="Montserrat"/>
            </a:endParaRPr>
          </a:p>
        </p:txBody>
      </p:sp>
      <p:sp>
        <p:nvSpPr>
          <p:cNvPr id="6" name="Slide Number Placeholder 5">
            <a:extLst>
              <a:ext uri="{FF2B5EF4-FFF2-40B4-BE49-F238E27FC236}">
                <a16:creationId xmlns:a16="http://schemas.microsoft.com/office/drawing/2014/main" id="{AEB8E15D-722B-D20E-FEC3-9A1F17264EA6}"/>
              </a:ext>
            </a:extLst>
          </p:cNvPr>
          <p:cNvSpPr>
            <a:spLocks noGrp="1"/>
          </p:cNvSpPr>
          <p:nvPr>
            <p:ph type="sldNum" sz="quarter" idx="5"/>
          </p:nvPr>
        </p:nvSpPr>
        <p:spPr/>
        <p:txBody>
          <a:bodyPr/>
          <a:lstStyle/>
          <a:p>
            <a:pPr lvl="0"/>
            <a:fld id="{B36E7EC0-9BE3-5541-9D76-7DE32A6C9D42}" type="slidenum">
              <a:rPr lang="en-US" noProof="0" smtClean="0"/>
              <a:pPr lvl="0"/>
              <a:t>28</a:t>
            </a:fld>
            <a:endParaRPr lang="en-US" noProof="0"/>
          </a:p>
        </p:txBody>
      </p:sp>
      <p:sp>
        <p:nvSpPr>
          <p:cNvPr id="10" name="Slide Image Placeholder 9">
            <a:extLst>
              <a:ext uri="{FF2B5EF4-FFF2-40B4-BE49-F238E27FC236}">
                <a16:creationId xmlns:a16="http://schemas.microsoft.com/office/drawing/2014/main" id="{B77AEE89-38D7-B1AF-C512-6C65E5FBE495}"/>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9664475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D1161-BE15-FFA7-F95E-F509F2C4C2F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23E399C-10D3-88B1-2553-4AD0413BD3D9}"/>
              </a:ext>
            </a:extLst>
          </p:cNvPr>
          <p:cNvSpPr>
            <a:spLocks noGrp="1"/>
          </p:cNvSpPr>
          <p:nvPr>
            <p:ph type="body" idx="1"/>
          </p:nvPr>
        </p:nvSpPr>
        <p:spPr/>
        <p:txBody>
          <a:bodyPr>
            <a:normAutofit fontScale="85000" lnSpcReduction="20000"/>
          </a:bodyPr>
          <a:lstStyle/>
          <a:p>
            <a:pPr lvl="0"/>
            <a:r>
              <a:rPr lang="en-AU" b="1" i="1" noProof="0" dirty="0"/>
              <a:t>Editing notes: </a:t>
            </a:r>
          </a:p>
          <a:p>
            <a:pPr lvl="1"/>
            <a:r>
              <a:rPr lang="en-AU" i="1" noProof="0" dirty="0"/>
              <a:t>Modelling using worked examples is an effective way to demonstrate and model what students need to learn. However, if staff in your school already have a strong understanding of this technique, you could remove this slide and focus on other techniques (e.g., ‘Demonstrating and thinking aloud’ and/or ‘Providing examples and non-examples’). Alternatively, revisit this technique at a more appropriate point in your school’s professional learning cycle.</a:t>
            </a:r>
          </a:p>
          <a:p>
            <a:pPr lvl="1"/>
            <a:r>
              <a:rPr lang="en-AU" i="1" noProof="0" dirty="0"/>
              <a:t>This slide includes animations.</a:t>
            </a:r>
          </a:p>
          <a:p>
            <a:pPr lvl="0"/>
            <a:endParaRPr lang="en-AU" noProof="0" dirty="0"/>
          </a:p>
          <a:p>
            <a:pPr lvl="0"/>
            <a:r>
              <a:rPr lang="en-AU" b="1" noProof="0" dirty="0"/>
              <a:t>Speaking notes: </a:t>
            </a:r>
            <a:r>
              <a:rPr lang="en-AU" noProof="0" dirty="0"/>
              <a:t>Breaking down a skill into steps that are clearly modelled makes it easier for students to transfer new information to long-term memory.</a:t>
            </a:r>
          </a:p>
          <a:p>
            <a:endParaRPr lang="en-AU" noProof="0" dirty="0"/>
          </a:p>
          <a:p>
            <a:pPr lvl="0"/>
            <a:r>
              <a:rPr lang="en-AU" noProof="0" dirty="0"/>
              <a:t>Using effective worked examples involves </a:t>
            </a:r>
            <a:r>
              <a:rPr lang="en-AU" b="1" noProof="0" dirty="0"/>
              <a:t>gradually introducing </a:t>
            </a:r>
            <a:r>
              <a:rPr lang="en-AU" noProof="0" dirty="0"/>
              <a:t>elements of the task. This means going through each step, one at a time, and then pausing between. This helps students to keep up with the instruction.</a:t>
            </a:r>
          </a:p>
          <a:p>
            <a:pPr lvl="0"/>
            <a:endParaRPr lang="en-AU" noProof="0" dirty="0"/>
          </a:p>
          <a:p>
            <a:pPr lvl="0"/>
            <a:r>
              <a:rPr lang="en-AU" noProof="0" dirty="0"/>
              <a:t>When students are ready, or if the task lends itself to this, worked examples could also include:</a:t>
            </a:r>
          </a:p>
          <a:p>
            <a:pPr lvl="1"/>
            <a:r>
              <a:rPr lang="en-AU" noProof="0" dirty="0"/>
              <a:t>showing </a:t>
            </a:r>
            <a:r>
              <a:rPr lang="en-AU" b="1" noProof="0" dirty="0"/>
              <a:t>alternative ways </a:t>
            </a:r>
            <a:r>
              <a:rPr lang="en-AU" noProof="0" dirty="0"/>
              <a:t>of completing a task, as different methods can suit different students</a:t>
            </a:r>
          </a:p>
          <a:p>
            <a:pPr lvl="1"/>
            <a:r>
              <a:rPr lang="en-AU" b="1" noProof="0" dirty="0"/>
              <a:t>removing steps </a:t>
            </a:r>
            <a:r>
              <a:rPr lang="en-AU" noProof="0" dirty="0"/>
              <a:t>and replacing worked examples with independent problem-solving or decision-making as students become more expert – this can also involve students identifying and explaining what steps are missing from examples during checks for understanding.</a:t>
            </a:r>
          </a:p>
          <a:p>
            <a:pPr lvl="0"/>
            <a:endParaRPr lang="en-AU" noProof="0" dirty="0"/>
          </a:p>
          <a:p>
            <a:pPr lvl="0"/>
            <a:r>
              <a:rPr lang="en-AU" i="1" noProof="0" dirty="0"/>
              <a:t>[Draw staff attention to the equation ‘3(x – 4) = 21’.]</a:t>
            </a:r>
          </a:p>
          <a:p>
            <a:pPr lvl="0"/>
            <a:r>
              <a:rPr lang="en-AU" noProof="0" dirty="0"/>
              <a:t>We’ll now look at how you could work through this algebraic equation step by step. </a:t>
            </a:r>
          </a:p>
          <a:p>
            <a:pPr lvl="0"/>
            <a:endParaRPr lang="en-AU" noProof="0" dirty="0"/>
          </a:p>
          <a:p>
            <a:r>
              <a:rPr lang="en-US" i="1" dirty="0">
                <a:latin typeface="Montserrat"/>
              </a:rPr>
              <a:t>[</a:t>
            </a:r>
            <a:r>
              <a:rPr lang="en-US" i="1">
                <a:latin typeface="Montserrat"/>
              </a:rPr>
              <a:t>CLICK to </a:t>
            </a:r>
            <a:r>
              <a:rPr lang="en-US" i="1" dirty="0">
                <a:latin typeface="Montserrat"/>
              </a:rPr>
              <a:t>reveal 3 steps.]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[Read </a:t>
            </a:r>
            <a:r>
              <a:rPr lang="en-US" i="1" dirty="0">
                <a:latin typeface="Montserrat"/>
              </a:rPr>
              <a:t>each step as it appears </a:t>
            </a:r>
            <a:r>
              <a:rPr lang="en-US" b="1" i="1" dirty="0"/>
              <a:t>or</a:t>
            </a:r>
            <a:r>
              <a:rPr lang="en-US" i="1" dirty="0"/>
              <a:t> model how it could be used in a classroom.]</a:t>
            </a:r>
            <a:endParaRPr lang="en-US" i="1" dirty="0">
              <a:latin typeface="Montserrat"/>
            </a:endParaRPr>
          </a:p>
          <a:p>
            <a:pPr lvl="0"/>
            <a:r>
              <a:rPr lang="en-AU" noProof="0" dirty="0"/>
              <a:t>This demonstration could be one of a few similar examples that students could then attempt themselves with increasing independence. Annotations at each step thoroughly demonstrate what’s happening. </a:t>
            </a:r>
          </a:p>
          <a:p>
            <a:pPr lvl="0"/>
            <a:endParaRPr lang="en-AU" noProof="0" dirty="0"/>
          </a:p>
          <a:p>
            <a:pPr lvl="0"/>
            <a:r>
              <a:rPr lang="en-AU" noProof="0" dirty="0"/>
              <a:t>If students were ready, you could show an additional method for solving the same problem. For example, instead of expanding in Step 1, you could divide either side of the equation by 3 (leaving </a:t>
            </a:r>
            <a:r>
              <a:rPr lang="en-AU" i="1" noProof="0" dirty="0"/>
              <a:t>x</a:t>
            </a:r>
            <a:r>
              <a:rPr lang="en-AU" noProof="0" dirty="0"/>
              <a:t> – 4 = 7). Then, you could add 4 to both sides (leaving </a:t>
            </a:r>
            <a:r>
              <a:rPr lang="en-AU" i="1" noProof="0" dirty="0"/>
              <a:t>x</a:t>
            </a:r>
            <a:r>
              <a:rPr lang="en-AU" noProof="0" dirty="0"/>
              <a:t> = 11). This more advanced method would only be introduced if it wouldn’t confuse or cognitively overload students. </a:t>
            </a:r>
          </a:p>
          <a:p>
            <a:pPr lvl="0"/>
            <a:endParaRPr lang="en-AU" noProof="0" dirty="0"/>
          </a:p>
          <a:p>
            <a:pPr lvl="0"/>
            <a:r>
              <a:rPr lang="en-AU" noProof="0" dirty="0">
                <a:latin typeface="Montserrat"/>
              </a:rPr>
              <a:t>As students became more confident, you could remove a step (e.g., Step 2.) and ask students to solve that step independently. Then you would again demonstrate the final step. This method would only help once students were demonstrating confidence with the procedure after a sufficient number of teacher demonstrations.</a:t>
            </a:r>
          </a:p>
        </p:txBody>
      </p:sp>
      <p:sp>
        <p:nvSpPr>
          <p:cNvPr id="6" name="Slide Number Placeholder 5">
            <a:extLst>
              <a:ext uri="{FF2B5EF4-FFF2-40B4-BE49-F238E27FC236}">
                <a16:creationId xmlns:a16="http://schemas.microsoft.com/office/drawing/2014/main" id="{53E32DEF-0A0F-669C-91D3-46AE93AB9C34}"/>
              </a:ext>
            </a:extLst>
          </p:cNvPr>
          <p:cNvSpPr>
            <a:spLocks noGrp="1"/>
          </p:cNvSpPr>
          <p:nvPr>
            <p:ph type="sldNum" sz="quarter" idx="5"/>
          </p:nvPr>
        </p:nvSpPr>
        <p:spPr/>
        <p:txBody>
          <a:bodyPr/>
          <a:lstStyle/>
          <a:p>
            <a:pPr lvl="0"/>
            <a:fld id="{B36E7EC0-9BE3-5541-9D76-7DE32A6C9D42}" type="slidenum">
              <a:rPr lang="en-AU" noProof="0" smtClean="0"/>
              <a:pPr lvl="0"/>
              <a:t>29</a:t>
            </a:fld>
            <a:endParaRPr lang="en-AU" noProof="0"/>
          </a:p>
        </p:txBody>
      </p:sp>
      <p:sp>
        <p:nvSpPr>
          <p:cNvPr id="10" name="Slide Image Placeholder 9">
            <a:extLst>
              <a:ext uri="{FF2B5EF4-FFF2-40B4-BE49-F238E27FC236}">
                <a16:creationId xmlns:a16="http://schemas.microsoft.com/office/drawing/2014/main" id="{433AD5C2-7B84-707F-47EF-80F4FC13A7A5}"/>
              </a:ext>
            </a:extLst>
          </p:cNvPr>
          <p:cNvSpPr>
            <a:spLocks noGrp="1" noRot="1" noChangeAspect="1"/>
          </p:cNvSpPr>
          <p:nvPr>
            <p:ph type="sldImg"/>
          </p:nvPr>
        </p:nvSpPr>
        <p:spPr>
          <a:xfrm>
            <a:off x="717550" y="768350"/>
            <a:ext cx="5575300" cy="3136900"/>
          </a:xfrm>
        </p:spPr>
        <p:txBody>
          <a:bodyPr/>
          <a:lstStyle/>
          <a:p>
            <a:endParaRPr lang="en-AU" noProof="0"/>
          </a:p>
        </p:txBody>
      </p:sp>
    </p:spTree>
    <p:extLst>
      <p:ext uri="{BB962C8B-B14F-4D97-AF65-F5344CB8AC3E}">
        <p14:creationId xmlns:p14="http://schemas.microsoft.com/office/powerpoint/2010/main" val="38311484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1C743-1B47-53C1-9130-F5E3666652D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C409B439-D2E6-81FC-E3E9-C6900EE7FECF}"/>
              </a:ext>
            </a:extLst>
          </p:cNvPr>
          <p:cNvSpPr>
            <a:spLocks noGrp="1"/>
          </p:cNvSpPr>
          <p:nvPr>
            <p:ph type="body" idx="1"/>
          </p:nvPr>
        </p:nvSpPr>
        <p:spPr/>
        <p:txBody>
          <a:bodyPr/>
          <a:lstStyle/>
          <a:p>
            <a:pPr lvl="0"/>
            <a:r>
              <a:rPr lang="en-AU" b="1" i="1" noProof="0" dirty="0"/>
              <a:t>Editing note: </a:t>
            </a:r>
            <a:r>
              <a:rPr lang="en-AU" i="1" noProof="0" dirty="0"/>
              <a:t>Choose whether to keep or delete either of these examples according to your context (e.g., a primary school may choose not to play the secondary school video and vice versa).</a:t>
            </a:r>
          </a:p>
          <a:p>
            <a:pPr lvl="0"/>
            <a:endParaRPr lang="en-AU" noProof="0" dirty="0"/>
          </a:p>
          <a:p>
            <a:pPr lvl="0"/>
            <a:r>
              <a:rPr lang="en-AU" b="1" noProof="0" dirty="0"/>
              <a:t>Speaking notes: </a:t>
            </a:r>
            <a:r>
              <a:rPr lang="en-AU" noProof="0" dirty="0"/>
              <a:t>In these video(s), we hear from teachers who remind us of the reasons to teach explicitly. While we watch the video(s), note the key points covered.</a:t>
            </a:r>
          </a:p>
          <a:p>
            <a:endParaRPr lang="en-AU" noProof="0" dirty="0"/>
          </a:p>
          <a:p>
            <a:r>
              <a:rPr lang="en-AU" i="1" noProof="0" dirty="0"/>
              <a:t>Play the video clip(s). </a:t>
            </a:r>
          </a:p>
          <a:p>
            <a:r>
              <a:rPr lang="en-AU" b="1" i="1" noProof="0" dirty="0"/>
              <a:t>Optional: </a:t>
            </a:r>
            <a:r>
              <a:rPr lang="en-AU" i="1" noProof="0" dirty="0"/>
              <a:t>Ask staff to share the main points covered in the video(s).</a:t>
            </a:r>
          </a:p>
          <a:p>
            <a:endParaRPr lang="en-AU" noProof="0" dirty="0"/>
          </a:p>
          <a:p>
            <a:r>
              <a:rPr lang="en-AU" b="1" noProof="0" dirty="0"/>
              <a:t>Optional speaking notes in response to the primary school video: </a:t>
            </a:r>
            <a:r>
              <a:rPr lang="en-AU" noProof="0" dirty="0"/>
              <a:t>This Year 5/6 teacher used a worked example for writing a sentence with a conjunction. Let’s recap the main behaviours we saw:</a:t>
            </a:r>
          </a:p>
          <a:p>
            <a:pPr lvl="4"/>
            <a:r>
              <a:rPr lang="en-AU" noProof="0" dirty="0"/>
              <a:t>demonstrating the process of writing a full sentence using the conjunction ‘because’</a:t>
            </a:r>
          </a:p>
          <a:p>
            <a:pPr lvl="4"/>
            <a:r>
              <a:rPr lang="en-AU" noProof="0" dirty="0"/>
              <a:t>making decisions throughout the process</a:t>
            </a:r>
          </a:p>
          <a:p>
            <a:pPr lvl="4"/>
            <a:r>
              <a:rPr lang="en-AU" noProof="0" dirty="0"/>
              <a:t>explaining his reasoning and choices</a:t>
            </a:r>
          </a:p>
          <a:p>
            <a:pPr lvl="4"/>
            <a:r>
              <a:rPr lang="en-AU" noProof="0" dirty="0"/>
              <a:t>engaging students in learning to recognise the steps he was taking.</a:t>
            </a:r>
          </a:p>
          <a:p>
            <a:endParaRPr lang="en-AU" noProof="0" dirty="0"/>
          </a:p>
          <a:p>
            <a:pPr lvl="0"/>
            <a:r>
              <a:rPr lang="en-AU" b="1" noProof="0" dirty="0"/>
              <a:t>Optional speaking notes in response to the secondary school video: </a:t>
            </a:r>
            <a:r>
              <a:rPr lang="en-AU" noProof="0" dirty="0"/>
              <a:t>Loren demonstrated and modelled new skills for her students. Let’s recap the main behaviours we saw:</a:t>
            </a:r>
          </a:p>
          <a:p>
            <a:pPr lvl="4"/>
            <a:r>
              <a:rPr lang="en-AU" noProof="0" dirty="0"/>
              <a:t>modelling an example immediately before students performed something very similar</a:t>
            </a:r>
          </a:p>
          <a:p>
            <a:pPr lvl="4"/>
            <a:r>
              <a:rPr lang="en-AU" noProof="0" dirty="0"/>
              <a:t>stepping students through the process to apply variations</a:t>
            </a:r>
          </a:p>
          <a:p>
            <a:pPr lvl="4"/>
            <a:r>
              <a:rPr lang="en-AU" noProof="0" dirty="0"/>
              <a:t>scaffolding explicitly and modelling exactly how the students needed to approach the process</a:t>
            </a:r>
          </a:p>
          <a:p>
            <a:pPr lvl="4"/>
            <a:r>
              <a:rPr lang="en-AU" noProof="0" dirty="0"/>
              <a:t>using choral responding to prompt engagement.</a:t>
            </a:r>
          </a:p>
        </p:txBody>
      </p:sp>
      <p:sp>
        <p:nvSpPr>
          <p:cNvPr id="6" name="Slide Number Placeholder 5">
            <a:extLst>
              <a:ext uri="{FF2B5EF4-FFF2-40B4-BE49-F238E27FC236}">
                <a16:creationId xmlns:a16="http://schemas.microsoft.com/office/drawing/2014/main" id="{84AA40E8-3F91-8ACF-9611-E6B0FCB7C6A0}"/>
              </a:ext>
            </a:extLst>
          </p:cNvPr>
          <p:cNvSpPr>
            <a:spLocks noGrp="1"/>
          </p:cNvSpPr>
          <p:nvPr>
            <p:ph type="sldNum" sz="quarter" idx="5"/>
          </p:nvPr>
        </p:nvSpPr>
        <p:spPr/>
        <p:txBody>
          <a:bodyPr/>
          <a:lstStyle/>
          <a:p>
            <a:pPr lvl="0"/>
            <a:fld id="{B36E7EC0-9BE3-5541-9D76-7DE32A6C9D42}" type="slidenum">
              <a:rPr lang="en-US" noProof="0" smtClean="0"/>
              <a:pPr lvl="0"/>
              <a:t>30</a:t>
            </a:fld>
            <a:endParaRPr lang="en-US" noProof="0"/>
          </a:p>
        </p:txBody>
      </p:sp>
      <p:sp>
        <p:nvSpPr>
          <p:cNvPr id="10" name="Slide Image Placeholder 9">
            <a:extLst>
              <a:ext uri="{FF2B5EF4-FFF2-40B4-BE49-F238E27FC236}">
                <a16:creationId xmlns:a16="http://schemas.microsoft.com/office/drawing/2014/main" id="{04F29A01-1297-745B-5675-5E70AA3D0A17}"/>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37768258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A8D60-3357-B34E-5DCD-FFA4E7B20B5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56AD7B2-015A-B5C7-0BA1-9C2D450292D9}"/>
              </a:ext>
            </a:extLst>
          </p:cNvPr>
          <p:cNvSpPr>
            <a:spLocks noGrp="1"/>
          </p:cNvSpPr>
          <p:nvPr>
            <p:ph type="body" idx="1"/>
          </p:nvPr>
        </p:nvSpPr>
        <p:spPr/>
        <p:txBody>
          <a:bodyPr/>
          <a:lstStyle/>
          <a:p>
            <a:pPr lvl="0"/>
            <a:r>
              <a:rPr lang="en-AU" b="1" i="1" noProof="0" dirty="0"/>
              <a:t>Editing note: </a:t>
            </a:r>
            <a:r>
              <a:rPr lang="en-AU" i="1" noProof="0" dirty="0"/>
              <a:t>Providing examples and non-examples is an effective way to demonstrate and model what students need to learn. However, if staff in your school already have a strong understanding of this technique, you could remove this slide and focus on other techniques (e.g., ‘Demonstrating and thinking aloud’ and/or ‘Modelling using worked examples’). Alternatively, revisit this technique at a more appropriate point in your school’s professional learning cycle.</a:t>
            </a:r>
          </a:p>
          <a:p>
            <a:pPr lvl="0"/>
            <a:endParaRPr lang="en-AU" noProof="0" dirty="0"/>
          </a:p>
          <a:p>
            <a:pPr lvl="0"/>
            <a:r>
              <a:rPr lang="en-AU" b="1" noProof="0" dirty="0"/>
              <a:t>Speaking notes: </a:t>
            </a:r>
            <a:r>
              <a:rPr lang="en-AU" noProof="0" dirty="0"/>
              <a:t>Let’s start with what we mean by ‘using examples and non-examples’. </a:t>
            </a:r>
          </a:p>
          <a:p>
            <a:pPr lvl="0"/>
            <a:endParaRPr lang="en-AU" noProof="0" dirty="0"/>
          </a:p>
          <a:p>
            <a:pPr lvl="0"/>
            <a:r>
              <a:rPr lang="en-AU" noProof="0" dirty="0"/>
              <a:t>At the beginning of the lesson, </a:t>
            </a:r>
            <a:r>
              <a:rPr lang="en-AU" b="1" noProof="0" dirty="0"/>
              <a:t>explicitly show </a:t>
            </a:r>
            <a:r>
              <a:rPr lang="en-AU" noProof="0" dirty="0"/>
              <a:t>clear examples of what the concept, idea or fact is (examples). Directly contrast these examples with ‘non-examples’ that show you </a:t>
            </a:r>
            <a:r>
              <a:rPr lang="en-AU" b="1" noProof="0" dirty="0"/>
              <a:t>identifying errors </a:t>
            </a:r>
            <a:r>
              <a:rPr lang="en-AU" noProof="0" dirty="0"/>
              <a:t>or showing what the concept is not. This is one way to address likely or common misconceptions early on. </a:t>
            </a:r>
          </a:p>
          <a:p>
            <a:pPr lvl="0"/>
            <a:endParaRPr lang="en-AU" noProof="0" dirty="0"/>
          </a:p>
          <a:p>
            <a:pPr lvl="0"/>
            <a:r>
              <a:rPr lang="en-AU" b="1" i="1" noProof="0" dirty="0">
                <a:latin typeface="Montserrat"/>
              </a:rPr>
              <a:t>Optional: </a:t>
            </a:r>
            <a:r>
              <a:rPr lang="en-AU" i="1" noProof="0" dirty="0">
                <a:latin typeface="Montserrat"/>
              </a:rPr>
              <a:t>Allow staff time to read the slide, without talking to it.</a:t>
            </a:r>
            <a:endParaRPr lang="en-AU" noProof="0" dirty="0">
              <a:latin typeface="Montserrat"/>
            </a:endParaRPr>
          </a:p>
        </p:txBody>
      </p:sp>
      <p:sp>
        <p:nvSpPr>
          <p:cNvPr id="6" name="Slide Number Placeholder 5">
            <a:extLst>
              <a:ext uri="{FF2B5EF4-FFF2-40B4-BE49-F238E27FC236}">
                <a16:creationId xmlns:a16="http://schemas.microsoft.com/office/drawing/2014/main" id="{F45FD9A9-2ACD-C4D8-9192-2435EAD79AF8}"/>
              </a:ext>
            </a:extLst>
          </p:cNvPr>
          <p:cNvSpPr>
            <a:spLocks noGrp="1"/>
          </p:cNvSpPr>
          <p:nvPr>
            <p:ph type="sldNum" sz="quarter" idx="5"/>
          </p:nvPr>
        </p:nvSpPr>
        <p:spPr/>
        <p:txBody>
          <a:bodyPr/>
          <a:lstStyle/>
          <a:p>
            <a:pPr lvl="0"/>
            <a:fld id="{B36E7EC0-9BE3-5541-9D76-7DE32A6C9D42}" type="slidenum">
              <a:rPr lang="en-US" noProof="0" smtClean="0"/>
              <a:pPr lvl="0"/>
              <a:t>31</a:t>
            </a:fld>
            <a:endParaRPr lang="en-US" noProof="0"/>
          </a:p>
        </p:txBody>
      </p:sp>
      <p:sp>
        <p:nvSpPr>
          <p:cNvPr id="8" name="Slide Image Placeholder 7">
            <a:extLst>
              <a:ext uri="{FF2B5EF4-FFF2-40B4-BE49-F238E27FC236}">
                <a16:creationId xmlns:a16="http://schemas.microsoft.com/office/drawing/2014/main" id="{D465E7AE-E444-887A-7B52-262056D4CDDE}"/>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33493229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455CA-3531-BF36-C1C2-845414A2647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6499624-4247-7017-D6E7-68FC1C3B16E1}"/>
              </a:ext>
            </a:extLst>
          </p:cNvPr>
          <p:cNvSpPr>
            <a:spLocks noGrp="1"/>
          </p:cNvSpPr>
          <p:nvPr>
            <p:ph type="body" idx="1"/>
          </p:nvPr>
        </p:nvSpPr>
        <p:spPr/>
        <p:txBody>
          <a:bodyPr/>
          <a:lstStyle/>
          <a:p>
            <a:pPr lvl="0"/>
            <a:r>
              <a:rPr lang="en-AU" b="1" i="1" dirty="0"/>
              <a:t>Editing note: </a:t>
            </a:r>
            <a:r>
              <a:rPr lang="en-AU" i="1" dirty="0"/>
              <a:t>Providing examples and non-examples is an effective way to demonstrate and model what students need to learn. However, if staff in your school already have a strong understanding of this technique, you could remove this slide and focus on other techniques (e.g., ‘Demonstrating and thinking aloud’ and/or ‘Modelling using worked examples’). Alternatively, revisit this technique at a more appropriate point in your school’s professional learning cycle.</a:t>
            </a:r>
          </a:p>
          <a:p>
            <a:pPr lvl="0"/>
            <a:endParaRPr lang="en-AU" dirty="0"/>
          </a:p>
          <a:p>
            <a:r>
              <a:rPr lang="en-AU" b="1" dirty="0"/>
              <a:t>Speaking notes: </a:t>
            </a:r>
            <a:r>
              <a:rPr lang="en-AU" dirty="0"/>
              <a:t>Using both examples and non-examples clarifies expectations, prevents misconceptions and helps students understand the key steps needed to complete tasks accurately.</a:t>
            </a:r>
          </a:p>
          <a:p>
            <a:pPr lvl="0"/>
            <a:endParaRPr lang="en-AU" dirty="0"/>
          </a:p>
          <a:p>
            <a:pPr lvl="0"/>
            <a:r>
              <a:rPr lang="en-AU" b="1" dirty="0"/>
              <a:t>Examples: </a:t>
            </a:r>
          </a:p>
          <a:p>
            <a:pPr lvl="1"/>
            <a:r>
              <a:rPr lang="en-AU" noProof="0" dirty="0"/>
              <a:t>provide contextual information so students know when and how to apply learning to future tasks</a:t>
            </a:r>
          </a:p>
          <a:p>
            <a:pPr lvl="1"/>
            <a:r>
              <a:rPr lang="en-AU" dirty="0"/>
              <a:t>show students what they are expected to do.</a:t>
            </a:r>
          </a:p>
          <a:p>
            <a:pPr lvl="0"/>
            <a:endParaRPr lang="en-AU" dirty="0"/>
          </a:p>
          <a:p>
            <a:pPr lvl="0"/>
            <a:r>
              <a:rPr lang="en-AU" b="1" dirty="0">
                <a:latin typeface="Montserrat"/>
              </a:rPr>
              <a:t>Non-examples</a:t>
            </a:r>
            <a:r>
              <a:rPr lang="en-AU" dirty="0">
                <a:latin typeface="Montserrat"/>
              </a:rPr>
              <a:t> </a:t>
            </a:r>
            <a:r>
              <a:rPr lang="en-AU" noProof="0" dirty="0">
                <a:latin typeface="Montserrat"/>
              </a:rPr>
              <a:t>should be similar to examples but differ in one important aspect (so that pairings are not overly complicated). You can ask students to identify the non-examples and explain why these are not correct. </a:t>
            </a:r>
          </a:p>
          <a:p>
            <a:pPr lvl="0"/>
            <a:endParaRPr lang="en-AU" noProof="0" dirty="0"/>
          </a:p>
          <a:p>
            <a:pPr lvl="0"/>
            <a:r>
              <a:rPr lang="en-AU" noProof="0" dirty="0"/>
              <a:t>Let’s look at how we might use examples and non-examples in a specific context. </a:t>
            </a:r>
            <a:r>
              <a:rPr lang="en-AU" dirty="0"/>
              <a:t>You can see that the </a:t>
            </a:r>
            <a:r>
              <a:rPr lang="en-AU" b="1" dirty="0"/>
              <a:t>examples</a:t>
            </a:r>
            <a:r>
              <a:rPr lang="en-AU" dirty="0"/>
              <a:t> of proper nouns and the </a:t>
            </a:r>
            <a:r>
              <a:rPr lang="en-AU" b="1" dirty="0"/>
              <a:t>non-examples</a:t>
            </a:r>
            <a:r>
              <a:rPr lang="en-AU" dirty="0"/>
              <a:t> of common nouns shown on the screen are directly linked, e.g., ‘Mr Chen’ is compared with ‘teacher’. This contrast helps students clearly distinguish between proper and common nouns, supporting deeper understanding and reducing misconceptions before applying the concept.</a:t>
            </a:r>
          </a:p>
          <a:p>
            <a:pPr lvl="0"/>
            <a:endParaRPr lang="en-AU" dirty="0"/>
          </a:p>
          <a:p>
            <a:r>
              <a:rPr lang="en-AU" dirty="0">
                <a:latin typeface="Montserrat"/>
              </a:rPr>
              <a:t>Now, let’s recap what we've covered in this session …</a:t>
            </a:r>
          </a:p>
        </p:txBody>
      </p:sp>
      <p:sp>
        <p:nvSpPr>
          <p:cNvPr id="6" name="Slide Number Placeholder 5">
            <a:extLst>
              <a:ext uri="{FF2B5EF4-FFF2-40B4-BE49-F238E27FC236}">
                <a16:creationId xmlns:a16="http://schemas.microsoft.com/office/drawing/2014/main" id="{91309B88-2541-19C1-E83E-AA0287E1EE3A}"/>
              </a:ext>
            </a:extLst>
          </p:cNvPr>
          <p:cNvSpPr>
            <a:spLocks noGrp="1"/>
          </p:cNvSpPr>
          <p:nvPr>
            <p:ph type="sldNum" sz="quarter" idx="5"/>
          </p:nvPr>
        </p:nvSpPr>
        <p:spPr/>
        <p:txBody>
          <a:bodyPr/>
          <a:lstStyle/>
          <a:p>
            <a:pPr lvl="0"/>
            <a:fld id="{B36E7EC0-9BE3-5541-9D76-7DE32A6C9D42}" type="slidenum">
              <a:rPr lang="en-US" noProof="0" smtClean="0"/>
              <a:pPr lvl="0"/>
              <a:t>32</a:t>
            </a:fld>
            <a:endParaRPr lang="en-US" noProof="0"/>
          </a:p>
        </p:txBody>
      </p:sp>
      <p:sp>
        <p:nvSpPr>
          <p:cNvPr id="10" name="Slide Image Placeholder 9">
            <a:extLst>
              <a:ext uri="{FF2B5EF4-FFF2-40B4-BE49-F238E27FC236}">
                <a16:creationId xmlns:a16="http://schemas.microsoft.com/office/drawing/2014/main" id="{30F54547-42E6-919B-9ED4-A76A95CC6F59}"/>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6623228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CEEF6-108E-962E-A4B3-A5894FB4189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B350A24-D462-E849-9D37-49B83ECD2AA1}"/>
              </a:ext>
            </a:extLst>
          </p:cNvPr>
          <p:cNvSpPr>
            <a:spLocks noGrp="1"/>
          </p:cNvSpPr>
          <p:nvPr>
            <p:ph type="body" idx="1"/>
          </p:nvPr>
        </p:nvSpPr>
        <p:spPr/>
        <p:txBody>
          <a:bodyPr/>
          <a:lstStyle/>
          <a:p>
            <a:r>
              <a:rPr lang="en-AU" i="1"/>
              <a:t>Remind everyone what has been covered in the session.</a:t>
            </a:r>
          </a:p>
        </p:txBody>
      </p:sp>
      <p:sp>
        <p:nvSpPr>
          <p:cNvPr id="6" name="Slide Number Placeholder 5">
            <a:extLst>
              <a:ext uri="{FF2B5EF4-FFF2-40B4-BE49-F238E27FC236}">
                <a16:creationId xmlns:a16="http://schemas.microsoft.com/office/drawing/2014/main" id="{FB9D11B5-88BE-014E-EE48-4BFCAAEF46F6}"/>
              </a:ext>
            </a:extLst>
          </p:cNvPr>
          <p:cNvSpPr>
            <a:spLocks noGrp="1"/>
          </p:cNvSpPr>
          <p:nvPr>
            <p:ph type="sldNum" sz="quarter" idx="5"/>
          </p:nvPr>
        </p:nvSpPr>
        <p:spPr/>
        <p:txBody>
          <a:bodyPr/>
          <a:lstStyle/>
          <a:p>
            <a:pPr lvl="0"/>
            <a:fld id="{B36E7EC0-9BE3-5541-9D76-7DE32A6C9D42}" type="slidenum">
              <a:rPr lang="en-US" noProof="0"/>
              <a:pPr lvl="0"/>
              <a:t>33</a:t>
            </a:fld>
            <a:endParaRPr lang="en-US" noProof="0"/>
          </a:p>
        </p:txBody>
      </p:sp>
      <p:sp>
        <p:nvSpPr>
          <p:cNvPr id="9" name="Slide Image Placeholder 8">
            <a:extLst>
              <a:ext uri="{FF2B5EF4-FFF2-40B4-BE49-F238E27FC236}">
                <a16:creationId xmlns:a16="http://schemas.microsoft.com/office/drawing/2014/main" id="{CC37F880-F34C-EA59-D959-CF6B280A9375}"/>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4573941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dirty="0"/>
              <a:t>Speaking notes: </a:t>
            </a:r>
            <a:r>
              <a:rPr lang="en-AU" dirty="0"/>
              <a:t>This knowledge-building session is not the end of your professional learning about teaching explicitly. Our next steps are: </a:t>
            </a:r>
            <a:r>
              <a:rPr lang="en-AU" i="1" dirty="0"/>
              <a:t>[read through planning, modelling and coaching descriptions].</a:t>
            </a:r>
          </a:p>
          <a:p>
            <a:endParaRPr lang="en-AU" dirty="0"/>
          </a:p>
          <a:p>
            <a:r>
              <a:rPr lang="en-AU" b="1" i="1" dirty="0"/>
              <a:t>Have a targeted discussion about next steps: </a:t>
            </a:r>
          </a:p>
          <a:p>
            <a:pPr lvl="1"/>
            <a:r>
              <a:rPr lang="en-AU" dirty="0"/>
              <a:t>Are there aspects of the techniques that still aren’t clear?</a:t>
            </a:r>
          </a:p>
          <a:p>
            <a:pPr lvl="1"/>
            <a:r>
              <a:rPr lang="en-AU" dirty="0"/>
              <a:t>Are there specific techniques you’d like to observe in a classroom?</a:t>
            </a:r>
          </a:p>
          <a:p>
            <a:endParaRPr lang="en-AU" dirty="0"/>
          </a:p>
          <a:p>
            <a:r>
              <a:rPr lang="en-AU" i="1" dirty="0"/>
              <a:t>As recommended in the background slides, you could provide staff with print-outs of the relevant modelling and coaching checklist for this module. </a:t>
            </a:r>
            <a:br>
              <a:rPr lang="en-AU" i="1" dirty="0"/>
            </a:br>
            <a:r>
              <a:rPr lang="en-AU" i="1" dirty="0"/>
              <a:t>Refer to the modelling and coaching checklist here to remind teachers of next steps. </a:t>
            </a:r>
          </a:p>
        </p:txBody>
      </p:sp>
      <p:sp>
        <p:nvSpPr>
          <p:cNvPr id="4" name="Slide Number Placeholder 3"/>
          <p:cNvSpPr>
            <a:spLocks noGrp="1"/>
          </p:cNvSpPr>
          <p:nvPr>
            <p:ph type="sldNum" sz="quarter" idx="5"/>
          </p:nvPr>
        </p:nvSpPr>
        <p:spPr/>
        <p:txBody>
          <a:bodyPr/>
          <a:lstStyle/>
          <a:p>
            <a:pPr lvl="0"/>
            <a:fld id="{2BDD27CC-2F06-4733-BE85-A46C18D7C230}" type="slidenum">
              <a:rPr lang="en-AU" noProof="0" smtClean="0"/>
              <a:pPr lvl="0"/>
              <a:t>34</a:t>
            </a:fld>
            <a:endParaRPr lang="en-AU" noProof="0"/>
          </a:p>
        </p:txBody>
      </p:sp>
      <p:sp>
        <p:nvSpPr>
          <p:cNvPr id="7" name="Slide Image Placeholder 6">
            <a:extLst>
              <a:ext uri="{FF2B5EF4-FFF2-40B4-BE49-F238E27FC236}">
                <a16:creationId xmlns:a16="http://schemas.microsoft.com/office/drawing/2014/main" id="{C130F76E-D3A1-4249-87CF-8F390B960989}"/>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7104667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4"/>
        <p:cNvGrpSpPr/>
        <p:nvPr/>
      </p:nvGrpSpPr>
      <p:grpSpPr>
        <a:xfrm>
          <a:off x="0" y="0"/>
          <a:ext cx="0" cy="0"/>
          <a:chOff x="0" y="0"/>
          <a:chExt cx="0" cy="0"/>
        </a:xfrm>
      </p:grpSpPr>
      <p:sp>
        <p:nvSpPr>
          <p:cNvPr id="1026" name="Google Shape;1026;p35:notes"/>
          <p:cNvSpPr txBox="1">
            <a:spLocks noGrp="1"/>
          </p:cNvSpPr>
          <p:nvPr>
            <p:ph type="body" idx="1"/>
          </p:nvPr>
        </p:nvSpPr>
        <p:spPr/>
        <p:txBody>
          <a:bodyPr/>
          <a:lstStyle/>
          <a:p>
            <a:r>
              <a:rPr lang="en-AU" b="1" dirty="0"/>
              <a:t>Speaking notes: </a:t>
            </a:r>
            <a:r>
              <a:rPr lang="en-AU" dirty="0">
                <a:sym typeface="Montserrat"/>
              </a:rPr>
              <a:t>If you’re interested in reading more about the practices and techniques covered in this session, this Teach Explicitly practice guide provides further reading</a:t>
            </a:r>
            <a:r>
              <a:rPr lang="en-AU" noProof="0" dirty="0">
                <a:sym typeface="Montserrat"/>
              </a:rPr>
              <a:t>.</a:t>
            </a:r>
          </a:p>
          <a:p>
            <a:endParaRPr lang="en-AU" noProof="0" dirty="0">
              <a:sym typeface="Montserrat"/>
            </a:endParaRPr>
          </a:p>
          <a:p>
            <a:pPr lvl="0"/>
            <a:r>
              <a:rPr lang="en-AU" dirty="0"/>
              <a:t>As mentioned on the previous slide, we’ll be following up this knowledge-building session with planning support, modelling and coaching. We’ve adopted/tailored modelling and coaching checklists, which are tools that allow coaches and teachers to document observations and feedback during modelling and coaching sessions. We can spend some time now looking at this checklist </a:t>
            </a:r>
            <a:r>
              <a:rPr lang="en-AU" b="1" i="1" dirty="0"/>
              <a:t>(Editing note: Time permitting)</a:t>
            </a:r>
            <a:r>
              <a:rPr lang="en-AU" dirty="0"/>
              <a:t>. </a:t>
            </a:r>
            <a:r>
              <a:rPr lang="en-AU" dirty="0">
                <a:sym typeface="Montserrat"/>
              </a:rPr>
              <a:t>It contains core techniques for implementing the practices in this professional learning cycle </a:t>
            </a:r>
            <a:r>
              <a:rPr lang="en-AU" b="1" i="1" dirty="0"/>
              <a:t>(Editing note: Your school may adopt the checklist in its original form and focus on all techniques or edit the checklist to prioritise the techniques most relevant and important for your context)</a:t>
            </a:r>
            <a:r>
              <a:rPr lang="en-AU" dirty="0"/>
              <a:t>.</a:t>
            </a:r>
          </a:p>
        </p:txBody>
      </p:sp>
      <p:sp>
        <p:nvSpPr>
          <p:cNvPr id="1029" name="Google Shape;1029;p35:notes"/>
          <p:cNvSpPr txBox="1">
            <a:spLocks noGrp="1"/>
          </p:cNvSpPr>
          <p:nvPr>
            <p:ph type="sldNum" idx="12"/>
          </p:nvPr>
        </p:nvSpPr>
        <p:spPr/>
        <p:txBody>
          <a:bodyPr/>
          <a:lstStyle/>
          <a:p>
            <a:pPr lvl="0"/>
            <a:fld id="{00000000-1234-1234-1234-123412341234}" type="slidenum">
              <a:rPr lang="en-AU" noProof="0"/>
              <a:pPr lvl="0"/>
              <a:t>35</a:t>
            </a:fld>
            <a:endParaRPr lang="en-AU" noProof="0"/>
          </a:p>
        </p:txBody>
      </p:sp>
      <p:sp>
        <p:nvSpPr>
          <p:cNvPr id="5" name="Slide Image Placeholder 4">
            <a:extLst>
              <a:ext uri="{FF2B5EF4-FFF2-40B4-BE49-F238E27FC236}">
                <a16:creationId xmlns:a16="http://schemas.microsoft.com/office/drawing/2014/main" id="{89EE5E57-E36B-19B4-FD2A-6B3D6FF663CA}"/>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13832752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36</a:t>
            </a:fld>
            <a:endParaRPr lang="en-US" noProof="0"/>
          </a:p>
        </p:txBody>
      </p:sp>
      <p:sp>
        <p:nvSpPr>
          <p:cNvPr id="8" name="Slide Image Placeholder 7">
            <a:extLst>
              <a:ext uri="{FF2B5EF4-FFF2-40B4-BE49-F238E27FC236}">
                <a16:creationId xmlns:a16="http://schemas.microsoft.com/office/drawing/2014/main" id="{D3F59366-D10C-F417-4BB7-EE8230613840}"/>
              </a:ext>
            </a:extLst>
          </p:cNvPr>
          <p:cNvSpPr>
            <a:spLocks noGrp="1" noRot="1" noChangeAspect="1"/>
          </p:cNvSpPr>
          <p:nvPr>
            <p:ph type="sldImg"/>
          </p:nvPr>
        </p:nvSpPr>
        <p:spPr>
          <a:xfrm>
            <a:off x="717550" y="768350"/>
            <a:ext cx="5575300" cy="3136900"/>
          </a:xfrm>
        </p:spPr>
      </p:sp>
      <p:sp>
        <p:nvSpPr>
          <p:cNvPr id="9" name="Notes Placeholder 8">
            <a:extLst>
              <a:ext uri="{FF2B5EF4-FFF2-40B4-BE49-F238E27FC236}">
                <a16:creationId xmlns:a16="http://schemas.microsoft.com/office/drawing/2014/main" id="{CB2DC30D-887F-4947-8AB9-66AC8689FC71}"/>
              </a:ext>
            </a:extLst>
          </p:cNvPr>
          <p:cNvSpPr>
            <a:spLocks noGrp="1"/>
          </p:cNvSpPr>
          <p:nvPr>
            <p:ph type="body" idx="1"/>
          </p:nvPr>
        </p:nvSpPr>
        <p:spPr/>
        <p:txBody>
          <a:bodyPr/>
          <a:lstStyle/>
          <a:p>
            <a:endParaRPr lang="en-AU"/>
          </a:p>
        </p:txBody>
      </p:sp>
    </p:spTree>
    <p:extLst>
      <p:ext uri="{BB962C8B-B14F-4D97-AF65-F5344CB8AC3E}">
        <p14:creationId xmlns:p14="http://schemas.microsoft.com/office/powerpoint/2010/main" val="608985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ackground info">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D0BC8-5014-6997-BBCD-ACC7C3FEBA0C}"/>
              </a:ext>
            </a:extLst>
          </p:cNvPr>
          <p:cNvSpPr>
            <a:spLocks noGrp="1"/>
          </p:cNvSpPr>
          <p:nvPr>
            <p:ph type="title" hasCustomPrompt="1"/>
          </p:nvPr>
        </p:nvSpPr>
        <p:spPr>
          <a:xfrm>
            <a:off x="696000" y="589456"/>
            <a:ext cx="10800000" cy="599501"/>
          </a:xfrm>
          <a:prstGeom prst="roundRect">
            <a:avLst>
              <a:gd name="adj" fmla="val 29930"/>
            </a:avLst>
          </a:prstGeom>
          <a:solidFill>
            <a:schemeClr val="tx2"/>
          </a:solidFill>
        </p:spPr>
        <p:txBody>
          <a:bodyPr lIns="144000" tIns="72000" rIns="144000" bIns="108000">
            <a:noAutofit/>
          </a:bodyPr>
          <a:lstStyle>
            <a:lvl1pPr>
              <a:defRPr sz="2600">
                <a:solidFill>
                  <a:schemeClr val="bg1"/>
                </a:solidFill>
              </a:defRPr>
            </a:lvl1pPr>
          </a:lstStyle>
          <a:p>
            <a:r>
              <a:rPr lang="en-AU" noProof="0" dirty="0"/>
              <a:t>Background information</a:t>
            </a:r>
          </a:p>
        </p:txBody>
      </p:sp>
      <p:sp>
        <p:nvSpPr>
          <p:cNvPr id="3" name="Date Placeholder 2">
            <a:extLst>
              <a:ext uri="{FF2B5EF4-FFF2-40B4-BE49-F238E27FC236}">
                <a16:creationId xmlns:a16="http://schemas.microsoft.com/office/drawing/2014/main" id="{1BB21D7E-3F27-14E1-C370-C1EC9380EA37}"/>
              </a:ext>
            </a:extLst>
          </p:cNvPr>
          <p:cNvSpPr>
            <a:spLocks noGrp="1"/>
          </p:cNvSpPr>
          <p:nvPr>
            <p:ph type="dt" sz="half" idx="10"/>
          </p:nvPr>
        </p:nvSpPr>
        <p:spPr/>
        <p:txBody>
          <a:bodyPr/>
          <a:lstStyle/>
          <a:p>
            <a:fld id="{A7A2F296-9CA2-4A86-8499-EA26140231A8}" type="datetimeFigureOut">
              <a:rPr lang="en-AU" noProof="0" smtClean="0"/>
              <a:pPr/>
              <a:t>14/09/2026</a:t>
            </a:fld>
            <a:endParaRPr lang="en-AU" noProof="0" dirty="0"/>
          </a:p>
        </p:txBody>
      </p:sp>
      <p:sp>
        <p:nvSpPr>
          <p:cNvPr id="4" name="Footer Placeholder 3">
            <a:extLst>
              <a:ext uri="{FF2B5EF4-FFF2-40B4-BE49-F238E27FC236}">
                <a16:creationId xmlns:a16="http://schemas.microsoft.com/office/drawing/2014/main" id="{928E2128-AC4C-A329-73FE-18ABFB551883}"/>
              </a:ext>
            </a:extLst>
          </p:cNvPr>
          <p:cNvSpPr>
            <a:spLocks noGrp="1"/>
          </p:cNvSpPr>
          <p:nvPr>
            <p:ph type="ftr" sz="quarter" idx="11"/>
          </p:nvPr>
        </p:nvSpPr>
        <p:spPr/>
        <p:txBody>
          <a:bodyPr/>
          <a:lstStyle/>
          <a:p>
            <a:endParaRPr lang="en-AU" noProof="0" dirty="0"/>
          </a:p>
        </p:txBody>
      </p:sp>
      <p:sp>
        <p:nvSpPr>
          <p:cNvPr id="5" name="Slide Number Placeholder 4">
            <a:extLst>
              <a:ext uri="{FF2B5EF4-FFF2-40B4-BE49-F238E27FC236}">
                <a16:creationId xmlns:a16="http://schemas.microsoft.com/office/drawing/2014/main" id="{4E112DFC-C5BD-198E-D248-F5D3DEDE7D0E}"/>
              </a:ext>
            </a:extLst>
          </p:cNvPr>
          <p:cNvSpPr>
            <a:spLocks noGrp="1"/>
          </p:cNvSpPr>
          <p:nvPr>
            <p:ph type="sldNum" sz="quarter" idx="12"/>
          </p:nvPr>
        </p:nvSpPr>
        <p:spPr/>
        <p:txBody>
          <a:bodyPr/>
          <a:lstStyle/>
          <a:p>
            <a:fld id="{912A9220-AD7D-4FDF-9C3C-F5E0D64B4449}" type="slidenum">
              <a:rPr lang="en-AU" noProof="0" smtClean="0"/>
              <a:pPr/>
              <a:t>‹#›</a:t>
            </a:fld>
            <a:endParaRPr lang="en-AU" noProof="0" dirty="0"/>
          </a:p>
        </p:txBody>
      </p:sp>
      <p:sp>
        <p:nvSpPr>
          <p:cNvPr id="7" name="Text Placeholder 6">
            <a:extLst>
              <a:ext uri="{FF2B5EF4-FFF2-40B4-BE49-F238E27FC236}">
                <a16:creationId xmlns:a16="http://schemas.microsoft.com/office/drawing/2014/main" id="{E4A6D149-9313-8167-1571-5C8D7325853B}"/>
              </a:ext>
            </a:extLst>
          </p:cNvPr>
          <p:cNvSpPr>
            <a:spLocks noGrp="1"/>
          </p:cNvSpPr>
          <p:nvPr>
            <p:ph type="body" sz="quarter" idx="13"/>
          </p:nvPr>
        </p:nvSpPr>
        <p:spPr>
          <a:xfrm>
            <a:off x="609601" y="1456567"/>
            <a:ext cx="10972800" cy="2106602"/>
          </a:xfrm>
        </p:spPr>
        <p:txBody>
          <a:bodyPr>
            <a:spAutoFit/>
          </a:bodyPr>
          <a:lstStyle>
            <a:lvl1pPr>
              <a:defRPr sz="1400"/>
            </a:lvl1pPr>
            <a:lvl2pPr>
              <a:spcBef>
                <a:spcPts val="1200"/>
              </a:spcBef>
              <a:spcAft>
                <a:spcPts val="0"/>
              </a:spcAft>
              <a:defRPr/>
            </a:lvl2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44024191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in title slide">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E6EE8B4-B407-A58D-282F-2D8252C2D4BF}"/>
              </a:ext>
            </a:extLst>
          </p:cNvPr>
          <p:cNvSpPr>
            <a:spLocks noGrp="1"/>
          </p:cNvSpPr>
          <p:nvPr>
            <p:ph type="title"/>
          </p:nvPr>
        </p:nvSpPr>
        <p:spPr>
          <a:xfrm>
            <a:off x="609600" y="2355087"/>
            <a:ext cx="10972800" cy="840230"/>
          </a:xfrm>
          <a:prstGeom prst="rect">
            <a:avLst/>
          </a:prstGeom>
        </p:spPr>
        <p:txBody>
          <a:bodyPr vert="horz" lIns="91440" tIns="45720" rIns="91440" bIns="45720" rtlCol="0" anchor="t" anchorCtr="0">
            <a:spAutoFit/>
          </a:bodyPr>
          <a:lstStyle>
            <a:lvl1pPr>
              <a:defRPr sz="5400">
                <a:solidFill>
                  <a:schemeClr val="bg1"/>
                </a:solidFill>
              </a:defRPr>
            </a:lvl1pPr>
          </a:lstStyle>
          <a:p>
            <a:r>
              <a:rPr lang="en-AU" noProof="0" dirty="0"/>
              <a:t>Click to edit Master title style</a:t>
            </a:r>
          </a:p>
        </p:txBody>
      </p:sp>
      <p:sp>
        <p:nvSpPr>
          <p:cNvPr id="3" name="Text Placeholder 6">
            <a:extLst>
              <a:ext uri="{FF2B5EF4-FFF2-40B4-BE49-F238E27FC236}">
                <a16:creationId xmlns:a16="http://schemas.microsoft.com/office/drawing/2014/main" id="{D6D4E184-2AC5-2821-B93A-F28686DC57DA}"/>
              </a:ext>
            </a:extLst>
          </p:cNvPr>
          <p:cNvSpPr>
            <a:spLocks noGrp="1"/>
          </p:cNvSpPr>
          <p:nvPr>
            <p:ph type="body" sz="quarter" idx="13"/>
          </p:nvPr>
        </p:nvSpPr>
        <p:spPr>
          <a:xfrm>
            <a:off x="609600" y="3662684"/>
            <a:ext cx="8458199" cy="673839"/>
          </a:xfrm>
        </p:spPr>
        <p:txBody>
          <a:bodyPr wrap="square">
            <a:spAutoFit/>
          </a:bodyPr>
          <a:lstStyle>
            <a:lvl1pPr>
              <a:defRPr sz="32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Click to edit Master text styles</a:t>
            </a:r>
          </a:p>
        </p:txBody>
      </p:sp>
    </p:spTree>
    <p:extLst>
      <p:ext uri="{BB962C8B-B14F-4D97-AF65-F5344CB8AC3E}">
        <p14:creationId xmlns:p14="http://schemas.microsoft.com/office/powerpoint/2010/main" val="191995841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slide">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E6EE8B4-B407-A58D-282F-2D8252C2D4BF}"/>
              </a:ext>
            </a:extLst>
          </p:cNvPr>
          <p:cNvSpPr>
            <a:spLocks noGrp="1"/>
          </p:cNvSpPr>
          <p:nvPr>
            <p:ph type="title"/>
          </p:nvPr>
        </p:nvSpPr>
        <p:spPr>
          <a:xfrm>
            <a:off x="609600" y="2520187"/>
            <a:ext cx="5981700" cy="1200329"/>
          </a:xfrm>
          <a:prstGeom prst="rect">
            <a:avLst/>
          </a:prstGeom>
        </p:spPr>
        <p:txBody>
          <a:bodyPr vert="horz" wrap="square" lIns="91440" tIns="45720" rIns="91440" bIns="45720" rtlCol="0" anchor="t" anchorCtr="0">
            <a:spAutoFit/>
          </a:bodyPr>
          <a:lstStyle>
            <a:lvl1pPr>
              <a:lnSpc>
                <a:spcPct val="100000"/>
              </a:lnSpc>
              <a:defRPr sz="3600">
                <a:solidFill>
                  <a:schemeClr val="bg1"/>
                </a:solidFill>
              </a:defRPr>
            </a:lvl1pPr>
          </a:lstStyle>
          <a:p>
            <a:r>
              <a:rPr lang="en-AU" noProof="0" dirty="0"/>
              <a:t>Click to edit Master title style</a:t>
            </a:r>
          </a:p>
        </p:txBody>
      </p:sp>
      <p:sp>
        <p:nvSpPr>
          <p:cNvPr id="3" name="Text Placeholder 6">
            <a:extLst>
              <a:ext uri="{FF2B5EF4-FFF2-40B4-BE49-F238E27FC236}">
                <a16:creationId xmlns:a16="http://schemas.microsoft.com/office/drawing/2014/main" id="{D6D4E184-2AC5-2821-B93A-F28686DC57DA}"/>
              </a:ext>
            </a:extLst>
          </p:cNvPr>
          <p:cNvSpPr>
            <a:spLocks noGrp="1"/>
          </p:cNvSpPr>
          <p:nvPr>
            <p:ph type="body" sz="quarter" idx="13"/>
          </p:nvPr>
        </p:nvSpPr>
        <p:spPr>
          <a:xfrm>
            <a:off x="609601" y="4013200"/>
            <a:ext cx="5981700" cy="500778"/>
          </a:xfrm>
        </p:spPr>
        <p:txBody>
          <a:bodyPr wrap="square">
            <a:spAutoFit/>
          </a:bodyPr>
          <a:lstStyle>
            <a:lvl1pPr>
              <a:lnSpc>
                <a:spcPct val="120000"/>
              </a:lnSpc>
              <a:spcAft>
                <a:spcPts val="1200"/>
              </a:spcAft>
              <a:defRPr sz="24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sz="2400">
                <a:solidFill>
                  <a:schemeClr val="bg1"/>
                </a:solidFill>
              </a:defRPr>
            </a:lvl4pPr>
            <a:lvl5pPr>
              <a:defRPr>
                <a:solidFill>
                  <a:schemeClr val="bg1"/>
                </a:solidFill>
              </a:defRPr>
            </a:lvl5pPr>
          </a:lstStyle>
          <a:p>
            <a:pPr lvl="3"/>
            <a:r>
              <a:rPr lang="en-AU" noProof="0" dirty="0"/>
              <a:t>Click to edit Master text styles</a:t>
            </a:r>
          </a:p>
        </p:txBody>
      </p:sp>
      <p:sp>
        <p:nvSpPr>
          <p:cNvPr id="5" name="Picture Placeholder 4">
            <a:extLst>
              <a:ext uri="{FF2B5EF4-FFF2-40B4-BE49-F238E27FC236}">
                <a16:creationId xmlns:a16="http://schemas.microsoft.com/office/drawing/2014/main" id="{6A60F537-5C1D-E320-59CC-439D7D44CFAF}"/>
              </a:ext>
            </a:extLst>
          </p:cNvPr>
          <p:cNvSpPr>
            <a:spLocks noGrp="1"/>
          </p:cNvSpPr>
          <p:nvPr>
            <p:ph type="pic" sz="quarter" idx="14"/>
          </p:nvPr>
        </p:nvSpPr>
        <p:spPr>
          <a:xfrm>
            <a:off x="7315200" y="0"/>
            <a:ext cx="4876800" cy="6858000"/>
          </a:xfrm>
        </p:spPr>
        <p:txBody>
          <a:bodyPr/>
          <a:lstStyle/>
          <a:p>
            <a:endParaRPr lang="en-AU" noProof="0" dirty="0"/>
          </a:p>
        </p:txBody>
      </p:sp>
      <p:sp>
        <p:nvSpPr>
          <p:cNvPr id="6" name="Text Placeholder 6">
            <a:extLst>
              <a:ext uri="{FF2B5EF4-FFF2-40B4-BE49-F238E27FC236}">
                <a16:creationId xmlns:a16="http://schemas.microsoft.com/office/drawing/2014/main" id="{8A3E1403-0DC5-22ED-EE73-A260106DC09A}"/>
              </a:ext>
            </a:extLst>
          </p:cNvPr>
          <p:cNvSpPr>
            <a:spLocks noGrp="1"/>
          </p:cNvSpPr>
          <p:nvPr>
            <p:ph type="body" sz="quarter" idx="15" hasCustomPrompt="1"/>
          </p:nvPr>
        </p:nvSpPr>
        <p:spPr>
          <a:xfrm>
            <a:off x="609600" y="1258242"/>
            <a:ext cx="1080000" cy="1080000"/>
          </a:xfrm>
          <a:prstGeom prst="ellipse">
            <a:avLst/>
          </a:prstGeom>
          <a:noFill/>
          <a:ln w="25400">
            <a:solidFill>
              <a:schemeClr val="bg1"/>
            </a:solidFill>
          </a:ln>
        </p:spPr>
        <p:txBody>
          <a:bodyPr wrap="square" tIns="0" bIns="108000" anchor="ctr" anchorCtr="0">
            <a:noAutofit/>
          </a:bodyPr>
          <a:lstStyle>
            <a:lvl1pPr algn="ctr">
              <a:defRPr sz="5400" b="1">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1</a:t>
            </a:r>
          </a:p>
        </p:txBody>
      </p:sp>
      <p:sp>
        <p:nvSpPr>
          <p:cNvPr id="7" name="Text Placeholder 6">
            <a:extLst>
              <a:ext uri="{FF2B5EF4-FFF2-40B4-BE49-F238E27FC236}">
                <a16:creationId xmlns:a16="http://schemas.microsoft.com/office/drawing/2014/main" id="{3A957761-2E2B-A015-73BE-5F5043DCA29B}"/>
              </a:ext>
            </a:extLst>
          </p:cNvPr>
          <p:cNvSpPr>
            <a:spLocks noGrp="1"/>
          </p:cNvSpPr>
          <p:nvPr>
            <p:ph type="body" sz="quarter" idx="16" hasCustomPrompt="1"/>
          </p:nvPr>
        </p:nvSpPr>
        <p:spPr>
          <a:xfrm>
            <a:off x="7552267" y="6182713"/>
            <a:ext cx="4254500" cy="228524"/>
          </a:xfrm>
        </p:spPr>
        <p:txBody>
          <a:bodyPr wrap="square">
            <a:spAutoFit/>
          </a:bodyPr>
          <a:lstStyle>
            <a:lvl1pPr algn="r">
              <a:lnSpc>
                <a:spcPct val="120000"/>
              </a:lnSpc>
              <a:spcAft>
                <a:spcPts val="1200"/>
              </a:spcAft>
              <a:defRPr sz="8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Image: </a:t>
            </a:r>
          </a:p>
        </p:txBody>
      </p:sp>
    </p:spTree>
    <p:extLst>
      <p:ext uri="{BB962C8B-B14F-4D97-AF65-F5344CB8AC3E}">
        <p14:creationId xmlns:p14="http://schemas.microsoft.com/office/powerpoint/2010/main" val="5867416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Acknowledgement slide">
    <p:bg>
      <p:bgPr>
        <a:solidFill>
          <a:schemeClr val="accent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43FF5E-32E6-2901-A1F6-B0F6CB7A0794}"/>
              </a:ext>
            </a:extLst>
          </p:cNvPr>
          <p:cNvSpPr>
            <a:spLocks noGrp="1"/>
          </p:cNvSpPr>
          <p:nvPr>
            <p:ph type="title"/>
          </p:nvPr>
        </p:nvSpPr>
        <p:spPr>
          <a:xfrm>
            <a:off x="609600" y="780287"/>
            <a:ext cx="10972800" cy="535531"/>
          </a:xfrm>
          <a:prstGeom prst="rect">
            <a:avLst/>
          </a:prstGeom>
        </p:spPr>
        <p:txBody>
          <a:bodyPr vert="horz" lIns="91440" tIns="45720" rIns="91440" bIns="45720" rtlCol="0" anchor="t" anchorCtr="0">
            <a:spAutoFit/>
          </a:bodyPr>
          <a:lstStyle/>
          <a:p>
            <a:r>
              <a:rPr lang="en-AU" noProof="0" dirty="0"/>
              <a:t>Click to edit Master title style</a:t>
            </a:r>
          </a:p>
        </p:txBody>
      </p:sp>
      <p:sp>
        <p:nvSpPr>
          <p:cNvPr id="5" name="Text Placeholder 4">
            <a:extLst>
              <a:ext uri="{FF2B5EF4-FFF2-40B4-BE49-F238E27FC236}">
                <a16:creationId xmlns:a16="http://schemas.microsoft.com/office/drawing/2014/main" id="{19FE0E9B-2901-9B47-A6AE-B254980CE520}"/>
              </a:ext>
            </a:extLst>
          </p:cNvPr>
          <p:cNvSpPr>
            <a:spLocks noGrp="1"/>
          </p:cNvSpPr>
          <p:nvPr>
            <p:ph type="body" sz="quarter" idx="10"/>
          </p:nvPr>
        </p:nvSpPr>
        <p:spPr>
          <a:xfrm>
            <a:off x="1326356" y="1886552"/>
            <a:ext cx="9539288" cy="3859831"/>
          </a:xfrm>
        </p:spPr>
        <p:txBody>
          <a:bodyPr lIns="144000" tIns="144000" rIns="144000" bIns="252000" anchor="ctr" anchorCtr="0"/>
          <a:lstStyle>
            <a:lvl1pPr algn="ctr">
              <a:defRPr sz="2400"/>
            </a:lvl1pPr>
            <a:lvl2pPr algn="ctr">
              <a:defRPr/>
            </a:lvl2pPr>
            <a:lvl3pPr algn="ctr">
              <a:defRPr/>
            </a:lvl3pPr>
            <a:lvl4pPr algn="ctr">
              <a:defRPr/>
            </a:lvl4pPr>
            <a:lvl5pPr algn="ctr">
              <a:defRPr/>
            </a:lvl5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368723082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OC">
    <p:spTree>
      <p:nvGrpSpPr>
        <p:cNvPr id="1" name=""/>
        <p:cNvGrpSpPr/>
        <p:nvPr/>
      </p:nvGrpSpPr>
      <p:grpSpPr>
        <a:xfrm>
          <a:off x="0" y="0"/>
          <a:ext cx="0" cy="0"/>
          <a:chOff x="0" y="0"/>
          <a:chExt cx="0" cy="0"/>
        </a:xfrm>
      </p:grpSpPr>
      <p:sp>
        <p:nvSpPr>
          <p:cNvPr id="11" name="Text Placeholder 14">
            <a:extLst>
              <a:ext uri="{FF2B5EF4-FFF2-40B4-BE49-F238E27FC236}">
                <a16:creationId xmlns:a16="http://schemas.microsoft.com/office/drawing/2014/main" id="{7187D80E-6A5A-C028-42EC-2A4DC7C67A3D}"/>
              </a:ext>
            </a:extLst>
          </p:cNvPr>
          <p:cNvSpPr>
            <a:spLocks noGrp="1"/>
          </p:cNvSpPr>
          <p:nvPr>
            <p:ph type="body" sz="quarter" idx="25" hasCustomPrompt="1"/>
          </p:nvPr>
        </p:nvSpPr>
        <p:spPr>
          <a:xfrm>
            <a:off x="769938" y="3533018"/>
            <a:ext cx="4965700" cy="2257280"/>
          </a:xfrm>
          <a:prstGeom prst="roundRect">
            <a:avLst>
              <a:gd name="adj" fmla="val 14914"/>
            </a:avLst>
          </a:prstGeom>
          <a:noFill/>
          <a:ln w="12700">
            <a:solidFill>
              <a:schemeClr val="accent2"/>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13" name="Text Placeholder 14">
            <a:extLst>
              <a:ext uri="{FF2B5EF4-FFF2-40B4-BE49-F238E27FC236}">
                <a16:creationId xmlns:a16="http://schemas.microsoft.com/office/drawing/2014/main" id="{02ECB942-F7C0-7A1B-20EA-846831CEBC02}"/>
              </a:ext>
            </a:extLst>
          </p:cNvPr>
          <p:cNvSpPr>
            <a:spLocks noGrp="1"/>
          </p:cNvSpPr>
          <p:nvPr>
            <p:ph type="body" sz="quarter" idx="27" hasCustomPrompt="1"/>
          </p:nvPr>
        </p:nvSpPr>
        <p:spPr>
          <a:xfrm>
            <a:off x="6456364" y="3533018"/>
            <a:ext cx="4965700" cy="2257280"/>
          </a:xfrm>
          <a:prstGeom prst="roundRect">
            <a:avLst>
              <a:gd name="adj" fmla="val 14914"/>
            </a:avLst>
          </a:prstGeom>
          <a:noFill/>
          <a:ln w="12700">
            <a:solidFill>
              <a:schemeClr val="accent3"/>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2" name="Title 1">
            <a:extLst>
              <a:ext uri="{FF2B5EF4-FFF2-40B4-BE49-F238E27FC236}">
                <a16:creationId xmlns:a16="http://schemas.microsoft.com/office/drawing/2014/main" id="{222C8DA0-B057-F764-BA4E-51097E712EFC}"/>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7" name="Text Placeholder 14">
            <a:extLst>
              <a:ext uri="{FF2B5EF4-FFF2-40B4-BE49-F238E27FC236}">
                <a16:creationId xmlns:a16="http://schemas.microsoft.com/office/drawing/2014/main" id="{9CEF8042-67DE-A447-F784-842514193183}"/>
              </a:ext>
            </a:extLst>
          </p:cNvPr>
          <p:cNvSpPr>
            <a:spLocks noGrp="1"/>
          </p:cNvSpPr>
          <p:nvPr>
            <p:ph type="body" sz="quarter" idx="23" hasCustomPrompt="1"/>
          </p:nvPr>
        </p:nvSpPr>
        <p:spPr>
          <a:xfrm>
            <a:off x="609600" y="1582838"/>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Body text</a:t>
            </a:r>
          </a:p>
        </p:txBody>
      </p:sp>
      <p:sp>
        <p:nvSpPr>
          <p:cNvPr id="10" name="Text Placeholder 14">
            <a:extLst>
              <a:ext uri="{FF2B5EF4-FFF2-40B4-BE49-F238E27FC236}">
                <a16:creationId xmlns:a16="http://schemas.microsoft.com/office/drawing/2014/main" id="{FEED4F4D-87BE-F986-2259-3694EFD81A97}"/>
              </a:ext>
            </a:extLst>
          </p:cNvPr>
          <p:cNvSpPr>
            <a:spLocks noGrp="1"/>
          </p:cNvSpPr>
          <p:nvPr>
            <p:ph type="body" sz="quarter" idx="24" hasCustomPrompt="1"/>
          </p:nvPr>
        </p:nvSpPr>
        <p:spPr>
          <a:xfrm>
            <a:off x="1236346" y="2615952"/>
            <a:ext cx="1236559" cy="1233458"/>
          </a:xfrm>
          <a:prstGeom prst="ellipse">
            <a:avLst/>
          </a:prstGeom>
          <a:solidFill>
            <a:schemeClr val="accent2"/>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1</a:t>
            </a:r>
          </a:p>
        </p:txBody>
      </p:sp>
      <p:sp>
        <p:nvSpPr>
          <p:cNvPr id="12" name="Text Placeholder 14">
            <a:extLst>
              <a:ext uri="{FF2B5EF4-FFF2-40B4-BE49-F238E27FC236}">
                <a16:creationId xmlns:a16="http://schemas.microsoft.com/office/drawing/2014/main" id="{91A34222-6758-8CF7-6C47-90E07A375135}"/>
              </a:ext>
            </a:extLst>
          </p:cNvPr>
          <p:cNvSpPr>
            <a:spLocks noGrp="1"/>
          </p:cNvSpPr>
          <p:nvPr>
            <p:ph type="body" sz="quarter" idx="26" hasCustomPrompt="1"/>
          </p:nvPr>
        </p:nvSpPr>
        <p:spPr>
          <a:xfrm>
            <a:off x="6922772" y="2615952"/>
            <a:ext cx="1236559" cy="1233458"/>
          </a:xfrm>
          <a:prstGeom prst="ellipse">
            <a:avLst/>
          </a:prstGeom>
          <a:solidFill>
            <a:schemeClr val="accent3"/>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2</a:t>
            </a:r>
          </a:p>
        </p:txBody>
      </p:sp>
    </p:spTree>
    <p:extLst>
      <p:ext uri="{BB962C8B-B14F-4D97-AF65-F5344CB8AC3E}">
        <p14:creationId xmlns:p14="http://schemas.microsoft.com/office/powerpoint/2010/main" val="1793598875"/>
      </p:ext>
    </p:extLst>
  </p:cSld>
  <p:clrMapOvr>
    <a:overrideClrMapping bg1="lt1" tx1="dk1" bg2="lt2" tx2="dk2" accent1="accent1" accent2="accent2" accent3="accent3" accent4="accent4" accent5="accent5" accent6="accent6" hlink="hlink" folHlink="folHlink"/>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C8DA0-B057-F764-BA4E-51097E712EFC}"/>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7" name="Text Placeholder 14">
            <a:extLst>
              <a:ext uri="{FF2B5EF4-FFF2-40B4-BE49-F238E27FC236}">
                <a16:creationId xmlns:a16="http://schemas.microsoft.com/office/drawing/2014/main" id="{9CEF8042-67DE-A447-F784-842514193183}"/>
              </a:ext>
            </a:extLst>
          </p:cNvPr>
          <p:cNvSpPr>
            <a:spLocks noGrp="1"/>
          </p:cNvSpPr>
          <p:nvPr>
            <p:ph type="body" sz="quarter" idx="23" hasCustomPrompt="1"/>
          </p:nvPr>
        </p:nvSpPr>
        <p:spPr>
          <a:xfrm>
            <a:off x="609600" y="1849830"/>
            <a:ext cx="10972800" cy="4405312"/>
          </a:xfrm>
          <a:prstGeom prst="rect">
            <a:avLst/>
          </a:prstGeom>
        </p:spPr>
        <p:txBody>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Tree>
    <p:extLst>
      <p:ext uri="{BB962C8B-B14F-4D97-AF65-F5344CB8AC3E}">
        <p14:creationId xmlns:p14="http://schemas.microsoft.com/office/powerpoint/2010/main" val="4247311293"/>
      </p:ext>
    </p:extLst>
  </p:cSld>
  <p:clrMapOvr>
    <a:overrideClrMapping bg1="lt1" tx1="dk1" bg2="lt2" tx2="dk2" accent1="accent1" accent2="accent2" accent3="accent3" accent4="accent4" accent5="accent5" accent6="accent6" hlink="hlink" folHlink="folHlink"/>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 content + labe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C8DA0-B057-F764-BA4E-51097E712EFC}"/>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7" name="Text Placeholder 14">
            <a:extLst>
              <a:ext uri="{FF2B5EF4-FFF2-40B4-BE49-F238E27FC236}">
                <a16:creationId xmlns:a16="http://schemas.microsoft.com/office/drawing/2014/main" id="{9CEF8042-67DE-A447-F784-842514193183}"/>
              </a:ext>
            </a:extLst>
          </p:cNvPr>
          <p:cNvSpPr>
            <a:spLocks noGrp="1"/>
          </p:cNvSpPr>
          <p:nvPr>
            <p:ph type="body" sz="quarter" idx="23" hasCustomPrompt="1"/>
          </p:nvPr>
        </p:nvSpPr>
        <p:spPr>
          <a:xfrm>
            <a:off x="609600" y="1854200"/>
            <a:ext cx="10972800" cy="4187172"/>
          </a:xfrm>
          <a:prstGeom prst="rect">
            <a:avLst/>
          </a:prstGeom>
        </p:spPr>
        <p:txBody>
          <a:bodyPr>
            <a:spAutoFit/>
          </a:bodyPr>
          <a:lstStyle>
            <a:lvl1pPr>
              <a:defRPr/>
            </a:lvl1pPr>
            <a:lvl2pPr>
              <a:defRPr/>
            </a:lvl2pPr>
            <a:lvl3pPr>
              <a:defRPr/>
            </a:lvl3pPr>
            <a:lvl4pPr>
              <a:buClr>
                <a:schemeClr val="tx1"/>
              </a:buCl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5" name="Text Placeholder 4">
            <a:extLst>
              <a:ext uri="{FF2B5EF4-FFF2-40B4-BE49-F238E27FC236}">
                <a16:creationId xmlns:a16="http://schemas.microsoft.com/office/drawing/2014/main" id="{2C894010-742A-2CBE-9DF6-D86215D74CB2}"/>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1095768884"/>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 content + label">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C894010-742A-2CBE-9DF6-D86215D74CB2}"/>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3" name="Title 1">
            <a:extLst>
              <a:ext uri="{FF2B5EF4-FFF2-40B4-BE49-F238E27FC236}">
                <a16:creationId xmlns:a16="http://schemas.microsoft.com/office/drawing/2014/main" id="{1320A679-891C-FA56-14A5-1433CD9EA00A}"/>
              </a:ext>
            </a:extLst>
          </p:cNvPr>
          <p:cNvSpPr>
            <a:spLocks noGrp="1"/>
          </p:cNvSpPr>
          <p:nvPr>
            <p:ph type="title" hasCustomPrompt="1"/>
          </p:nvPr>
        </p:nvSpPr>
        <p:spPr>
          <a:xfrm>
            <a:off x="1199736" y="1135652"/>
            <a:ext cx="1962563" cy="523220"/>
          </a:xfrm>
          <a:prstGeom prst="rect">
            <a:avLst/>
          </a:prstGeom>
        </p:spPr>
        <p:txBody>
          <a:bodyPr wrap="square">
            <a:spAutoFit/>
          </a:bodyPr>
          <a:lstStyle>
            <a:lvl1pPr>
              <a:lnSpc>
                <a:spcPct val="100000"/>
              </a:lnSpc>
              <a:defRPr sz="2800">
                <a:solidFill>
                  <a:schemeClr val="accent1"/>
                </a:solidFill>
              </a:defRPr>
            </a:lvl1pPr>
          </a:lstStyle>
          <a:p>
            <a:r>
              <a:rPr lang="en-AU" noProof="0" dirty="0"/>
              <a:t>What it is</a:t>
            </a:r>
          </a:p>
        </p:txBody>
      </p:sp>
      <p:sp>
        <p:nvSpPr>
          <p:cNvPr id="4" name="Text Placeholder 14">
            <a:extLst>
              <a:ext uri="{FF2B5EF4-FFF2-40B4-BE49-F238E27FC236}">
                <a16:creationId xmlns:a16="http://schemas.microsoft.com/office/drawing/2014/main" id="{4EFF8CB4-783C-F094-D48B-9237CFFFBDE3}"/>
              </a:ext>
            </a:extLst>
          </p:cNvPr>
          <p:cNvSpPr>
            <a:spLocks noGrp="1"/>
          </p:cNvSpPr>
          <p:nvPr>
            <p:ph type="body" sz="quarter" idx="23" hasCustomPrompt="1"/>
          </p:nvPr>
        </p:nvSpPr>
        <p:spPr>
          <a:xfrm>
            <a:off x="1199735" y="1885398"/>
            <a:ext cx="4794661"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6" name="Text Placeholder 14">
            <a:extLst>
              <a:ext uri="{FF2B5EF4-FFF2-40B4-BE49-F238E27FC236}">
                <a16:creationId xmlns:a16="http://schemas.microsoft.com/office/drawing/2014/main" id="{BED791B3-C1EC-43BD-44F3-54F91E29601C}"/>
              </a:ext>
            </a:extLst>
          </p:cNvPr>
          <p:cNvSpPr>
            <a:spLocks noGrp="1"/>
          </p:cNvSpPr>
          <p:nvPr>
            <p:ph type="body" sz="quarter" idx="25" hasCustomPrompt="1"/>
          </p:nvPr>
        </p:nvSpPr>
        <p:spPr>
          <a:xfrm>
            <a:off x="6956015" y="1885398"/>
            <a:ext cx="4549128"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8" name="Text Placeholder 14">
            <a:extLst>
              <a:ext uri="{FF2B5EF4-FFF2-40B4-BE49-F238E27FC236}">
                <a16:creationId xmlns:a16="http://schemas.microsoft.com/office/drawing/2014/main" id="{324AEE09-811B-B9EE-F256-4ECE0D2D128C}"/>
              </a:ext>
            </a:extLst>
          </p:cNvPr>
          <p:cNvSpPr>
            <a:spLocks noGrp="1"/>
          </p:cNvSpPr>
          <p:nvPr>
            <p:ph type="body" sz="quarter" idx="26" hasCustomPrompt="1"/>
          </p:nvPr>
        </p:nvSpPr>
        <p:spPr>
          <a:xfrm>
            <a:off x="6962322" y="1127700"/>
            <a:ext cx="2903512" cy="503985"/>
          </a:xfrm>
          <a:prstGeom prst="rect">
            <a:avLst/>
          </a:prstGeom>
        </p:spPr>
        <p:txBody>
          <a:bodyPr wrap="square">
            <a:noAutofit/>
          </a:bodyPr>
          <a:lstStyle>
            <a:lvl1pPr>
              <a:lnSpc>
                <a:spcPct val="100000"/>
              </a:lnSpc>
              <a:spcAft>
                <a:spcPts val="0"/>
              </a:spcAft>
              <a:defRPr sz="2800">
                <a:solidFill>
                  <a:schemeClr val="accent4"/>
                </a:solidFill>
                <a:latin typeface="Montserrat SemiBold" panose="00000700000000000000" pitchFamily="2" charset="0"/>
              </a:defRPr>
            </a:lvl1pPr>
            <a:lvl2pPr>
              <a:defRPr/>
            </a:lvl2pPr>
            <a:lvl3pPr>
              <a:defRPr/>
            </a:lvl3pPr>
            <a:lvl4pPr>
              <a:defRPr/>
            </a:lvl4pPr>
            <a:lvl8pPr>
              <a:buAutoNum type="alphaLcParenR"/>
              <a:defRPr/>
            </a:lvl8pPr>
          </a:lstStyle>
          <a:p>
            <a:pPr lvl="0"/>
            <a:r>
              <a:rPr lang="en-AU" noProof="0" dirty="0"/>
              <a:t>What it isn’t</a:t>
            </a:r>
          </a:p>
        </p:txBody>
      </p:sp>
    </p:spTree>
    <p:extLst>
      <p:ext uri="{BB962C8B-B14F-4D97-AF65-F5344CB8AC3E}">
        <p14:creationId xmlns:p14="http://schemas.microsoft.com/office/powerpoint/2010/main" val="2204709056"/>
      </p:ext>
    </p:extLst>
  </p:cSld>
  <p:clrMapOvr>
    <a:overrideClrMapping bg1="lt1" tx1="dk1" bg2="lt2" tx2="dk2" accent1="accent1" accent2="accent2" accent3="accent3" accent4="accent4" accent5="accent5" accent6="accent6" hlink="hlink" folHlink="folHlink"/>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ussion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C8DA0-B057-F764-BA4E-51097E712EFC}"/>
              </a:ext>
            </a:extLst>
          </p:cNvPr>
          <p:cNvSpPr>
            <a:spLocks noGrp="1"/>
          </p:cNvSpPr>
          <p:nvPr>
            <p:ph type="title" hasCustomPrompt="1"/>
          </p:nvPr>
        </p:nvSpPr>
        <p:spPr>
          <a:xfrm>
            <a:off x="681568" y="1963454"/>
            <a:ext cx="2366432" cy="584775"/>
          </a:xfrm>
          <a:prstGeom prst="rect">
            <a:avLst/>
          </a:prstGeom>
        </p:spPr>
        <p:txBody>
          <a:bodyPr wrap="square">
            <a:spAutoFit/>
          </a:bodyPr>
          <a:lstStyle>
            <a:lvl1pPr>
              <a:lnSpc>
                <a:spcPct val="100000"/>
              </a:lnSpc>
              <a:defRPr/>
            </a:lvl1pPr>
          </a:lstStyle>
          <a:p>
            <a:r>
              <a:rPr lang="en-AU" noProof="0" dirty="0"/>
              <a:t>Discuss</a:t>
            </a:r>
          </a:p>
        </p:txBody>
      </p:sp>
      <p:sp>
        <p:nvSpPr>
          <p:cNvPr id="7" name="Text Placeholder 14">
            <a:extLst>
              <a:ext uri="{FF2B5EF4-FFF2-40B4-BE49-F238E27FC236}">
                <a16:creationId xmlns:a16="http://schemas.microsoft.com/office/drawing/2014/main" id="{9CEF8042-67DE-A447-F784-842514193183}"/>
              </a:ext>
            </a:extLst>
          </p:cNvPr>
          <p:cNvSpPr>
            <a:spLocks noGrp="1"/>
          </p:cNvSpPr>
          <p:nvPr>
            <p:ph type="body" sz="quarter" idx="23" hasCustomPrompt="1"/>
          </p:nvPr>
        </p:nvSpPr>
        <p:spPr>
          <a:xfrm>
            <a:off x="3149601" y="1963455"/>
            <a:ext cx="8112124" cy="1209109"/>
          </a:xfrm>
          <a:prstGeom prst="roundRect">
            <a:avLst>
              <a:gd name="adj" fmla="val 18981"/>
            </a:avLst>
          </a:prstGeom>
          <a:solidFill>
            <a:schemeClr val="accent5"/>
          </a:solidFill>
        </p:spPr>
        <p:txBody>
          <a:bodyPr lIns="252000" tIns="216000" rIns="252000" bIns="252000" anchor="t" anchorCtr="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pic>
        <p:nvPicPr>
          <p:cNvPr id="6" name="Graphic 5" descr="Team discussion icon">
            <a:extLst>
              <a:ext uri="{FF2B5EF4-FFF2-40B4-BE49-F238E27FC236}">
                <a16:creationId xmlns:a16="http://schemas.microsoft.com/office/drawing/2014/main" id="{944E33A2-5633-6182-F3EC-BD918E54EEC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06510" y="959412"/>
            <a:ext cx="730310" cy="811456"/>
          </a:xfrm>
          <a:prstGeom prst="rect">
            <a:avLst/>
          </a:prstGeom>
        </p:spPr>
      </p:pic>
      <p:sp>
        <p:nvSpPr>
          <p:cNvPr id="4" name="Text Placeholder 4">
            <a:extLst>
              <a:ext uri="{FF2B5EF4-FFF2-40B4-BE49-F238E27FC236}">
                <a16:creationId xmlns:a16="http://schemas.microsoft.com/office/drawing/2014/main" id="{D1CFA5DF-BF85-05C0-B720-CA71CFA60C05}"/>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2750287819"/>
      </p:ext>
    </p:extLst>
  </p:cSld>
  <p:clrMapOvr>
    <a:overrideClrMapping bg1="lt1" tx1="dk1" bg2="lt2" tx2="dk2" accent1="accent1" accent2="accent2" accent3="accent3" accent4="accent4" accent5="accent5" accent6="accent6" hlink="hlink" folHlink="folHlink"/>
  </p:clrMapOvr>
  <p:hf hdr="0" ftr="0" dt="0"/>
  <p:extLst>
    <p:ext uri="{DCECCB84-F9BA-43D5-87BE-67443E8EF086}">
      <p15:sldGuideLst xmlns:p15="http://schemas.microsoft.com/office/powerpoint/2012/main">
        <p15:guide id="1" orient="horz" pos="2160" userDrawn="1">
          <p15:clr>
            <a:srgbClr val="FBAE40"/>
          </p15:clr>
        </p15:guide>
        <p15:guide id="2" orient="horz" pos="1502"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finition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C8DA0-B057-F764-BA4E-51097E712EFC}"/>
              </a:ext>
            </a:extLst>
          </p:cNvPr>
          <p:cNvSpPr>
            <a:spLocks noGrp="1"/>
          </p:cNvSpPr>
          <p:nvPr>
            <p:ph type="title" hasCustomPrompt="1"/>
          </p:nvPr>
        </p:nvSpPr>
        <p:spPr>
          <a:xfrm>
            <a:off x="749300" y="1963454"/>
            <a:ext cx="3476625" cy="1077218"/>
          </a:xfrm>
          <a:prstGeom prst="rect">
            <a:avLst/>
          </a:prstGeom>
        </p:spPr>
        <p:txBody>
          <a:bodyPr wrap="square">
            <a:spAutoFit/>
          </a:bodyPr>
          <a:lstStyle>
            <a:lvl1pPr>
              <a:lnSpc>
                <a:spcPct val="100000"/>
              </a:lnSpc>
              <a:defRPr/>
            </a:lvl1pPr>
          </a:lstStyle>
          <a:p>
            <a:r>
              <a:rPr lang="en-AU" noProof="0" dirty="0"/>
              <a:t>Definition slides</a:t>
            </a:r>
          </a:p>
        </p:txBody>
      </p:sp>
      <p:sp>
        <p:nvSpPr>
          <p:cNvPr id="7" name="Text Placeholder 14">
            <a:extLst>
              <a:ext uri="{FF2B5EF4-FFF2-40B4-BE49-F238E27FC236}">
                <a16:creationId xmlns:a16="http://schemas.microsoft.com/office/drawing/2014/main" id="{9CEF8042-67DE-A447-F784-842514193183}"/>
              </a:ext>
            </a:extLst>
          </p:cNvPr>
          <p:cNvSpPr>
            <a:spLocks noGrp="1"/>
          </p:cNvSpPr>
          <p:nvPr>
            <p:ph type="body" sz="quarter" idx="23" hasCustomPrompt="1"/>
          </p:nvPr>
        </p:nvSpPr>
        <p:spPr>
          <a:xfrm>
            <a:off x="4992785" y="1963454"/>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sp>
        <p:nvSpPr>
          <p:cNvPr id="3" name="Text Placeholder 14">
            <a:extLst>
              <a:ext uri="{FF2B5EF4-FFF2-40B4-BE49-F238E27FC236}">
                <a16:creationId xmlns:a16="http://schemas.microsoft.com/office/drawing/2014/main" id="{137AE37D-6F4D-639D-8A93-0EED968A8856}"/>
              </a:ext>
            </a:extLst>
          </p:cNvPr>
          <p:cNvSpPr>
            <a:spLocks noGrp="1"/>
          </p:cNvSpPr>
          <p:nvPr>
            <p:ph type="body" sz="quarter" idx="25" hasCustomPrompt="1"/>
          </p:nvPr>
        </p:nvSpPr>
        <p:spPr>
          <a:xfrm>
            <a:off x="4992785" y="3861411"/>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pic>
        <p:nvPicPr>
          <p:cNvPr id="13" name="Graphic 12">
            <a:extLst>
              <a:ext uri="{FF2B5EF4-FFF2-40B4-BE49-F238E27FC236}">
                <a16:creationId xmlns:a16="http://schemas.microsoft.com/office/drawing/2014/main" id="{08B83495-4820-A482-4F5E-CF137DC5051D}"/>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49300" y="1077201"/>
            <a:ext cx="883898" cy="676734"/>
          </a:xfrm>
          <a:prstGeom prst="rect">
            <a:avLst/>
          </a:prstGeom>
        </p:spPr>
      </p:pic>
      <p:sp>
        <p:nvSpPr>
          <p:cNvPr id="14" name="Text Placeholder 4">
            <a:extLst>
              <a:ext uri="{FF2B5EF4-FFF2-40B4-BE49-F238E27FC236}">
                <a16:creationId xmlns:a16="http://schemas.microsoft.com/office/drawing/2014/main" id="{A0ECACB1-E58B-9B39-093E-18E3DC744355}"/>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787911767"/>
      </p:ext>
    </p:extLst>
  </p:cSld>
  <p:clrMapOvr>
    <a:overrideClrMapping bg1="lt1" tx1="dk1" bg2="lt2" tx2="dk2" accent1="accent1" accent2="accent2" accent3="accent3" accent4="accent4" accent5="accent5" accent6="accent6" hlink="hlink" folHlink="folHlink"/>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C8DA0-B057-F764-BA4E-51097E712EFC}"/>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Example slide</a:t>
            </a:r>
          </a:p>
        </p:txBody>
      </p:sp>
      <p:sp>
        <p:nvSpPr>
          <p:cNvPr id="7" name="Text Placeholder 14">
            <a:extLst>
              <a:ext uri="{FF2B5EF4-FFF2-40B4-BE49-F238E27FC236}">
                <a16:creationId xmlns:a16="http://schemas.microsoft.com/office/drawing/2014/main" id="{9CEF8042-67DE-A447-F784-842514193183}"/>
              </a:ext>
            </a:extLst>
          </p:cNvPr>
          <p:cNvSpPr>
            <a:spLocks noGrp="1"/>
          </p:cNvSpPr>
          <p:nvPr>
            <p:ph type="body" sz="quarter" idx="23" hasCustomPrompt="1"/>
          </p:nvPr>
        </p:nvSpPr>
        <p:spPr>
          <a:xfrm>
            <a:off x="609600" y="1431343"/>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5" name="Text Placeholder 4">
            <a:extLst>
              <a:ext uri="{FF2B5EF4-FFF2-40B4-BE49-F238E27FC236}">
                <a16:creationId xmlns:a16="http://schemas.microsoft.com/office/drawing/2014/main" id="{2C894010-742A-2CBE-9DF6-D86215D74CB2}"/>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3" name="Text Placeholder 14">
            <a:extLst>
              <a:ext uri="{FF2B5EF4-FFF2-40B4-BE49-F238E27FC236}">
                <a16:creationId xmlns:a16="http://schemas.microsoft.com/office/drawing/2014/main" id="{B0CAC163-737F-F8C7-DC61-9EA2450D57E6}"/>
              </a:ext>
            </a:extLst>
          </p:cNvPr>
          <p:cNvSpPr>
            <a:spLocks noGrp="1"/>
          </p:cNvSpPr>
          <p:nvPr>
            <p:ph type="body" sz="quarter" idx="25" hasCustomPrompt="1"/>
          </p:nvPr>
        </p:nvSpPr>
        <p:spPr>
          <a:xfrm>
            <a:off x="609600"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4" name="Text Placeholder 14">
            <a:extLst>
              <a:ext uri="{FF2B5EF4-FFF2-40B4-BE49-F238E27FC236}">
                <a16:creationId xmlns:a16="http://schemas.microsoft.com/office/drawing/2014/main" id="{149D8792-BD0F-3F39-92F2-C2DF3C0C643D}"/>
              </a:ext>
            </a:extLst>
          </p:cNvPr>
          <p:cNvSpPr>
            <a:spLocks noGrp="1"/>
          </p:cNvSpPr>
          <p:nvPr>
            <p:ph type="body" sz="quarter" idx="26" hasCustomPrompt="1"/>
          </p:nvPr>
        </p:nvSpPr>
        <p:spPr>
          <a:xfrm>
            <a:off x="6210302"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Tree>
    <p:extLst>
      <p:ext uri="{BB962C8B-B14F-4D97-AF65-F5344CB8AC3E}">
        <p14:creationId xmlns:p14="http://schemas.microsoft.com/office/powerpoint/2010/main" val="410708552"/>
      </p:ext>
    </p:extLst>
  </p:cSld>
  <p:clrMapOvr>
    <a:overrideClrMapping bg1="lt1" tx1="dk1" bg2="lt2" tx2="dk2" accent1="accent1" accent2="accent2" accent3="accent3" accent4="accent4" accent5="accent5" accent6="accent6" hlink="hlink" folHlink="folHlink"/>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ideo example slide">
    <p:spTree>
      <p:nvGrpSpPr>
        <p:cNvPr id="1" name=""/>
        <p:cNvGrpSpPr/>
        <p:nvPr/>
      </p:nvGrpSpPr>
      <p:grpSpPr>
        <a:xfrm>
          <a:off x="0" y="0"/>
          <a:ext cx="0" cy="0"/>
          <a:chOff x="0" y="0"/>
          <a:chExt cx="0" cy="0"/>
        </a:xfrm>
      </p:grpSpPr>
      <p:sp>
        <p:nvSpPr>
          <p:cNvPr id="7" name="Text Placeholder 14">
            <a:extLst>
              <a:ext uri="{FF2B5EF4-FFF2-40B4-BE49-F238E27FC236}">
                <a16:creationId xmlns:a16="http://schemas.microsoft.com/office/drawing/2014/main" id="{9CEF8042-67DE-A447-F784-842514193183}"/>
              </a:ext>
            </a:extLst>
          </p:cNvPr>
          <p:cNvSpPr>
            <a:spLocks noGrp="1"/>
          </p:cNvSpPr>
          <p:nvPr>
            <p:ph type="body" sz="quarter" idx="23" hasCustomPrompt="1"/>
          </p:nvPr>
        </p:nvSpPr>
        <p:spPr>
          <a:xfrm>
            <a:off x="714374"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3" name="Text Placeholder 14">
            <a:extLst>
              <a:ext uri="{FF2B5EF4-FFF2-40B4-BE49-F238E27FC236}">
                <a16:creationId xmlns:a16="http://schemas.microsoft.com/office/drawing/2014/main" id="{137AE37D-6F4D-639D-8A93-0EED968A8856}"/>
              </a:ext>
            </a:extLst>
          </p:cNvPr>
          <p:cNvSpPr>
            <a:spLocks noGrp="1"/>
          </p:cNvSpPr>
          <p:nvPr>
            <p:ph type="body" sz="quarter" idx="25" hasCustomPrompt="1"/>
          </p:nvPr>
        </p:nvSpPr>
        <p:spPr>
          <a:xfrm>
            <a:off x="6140452"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11" name="Title 1">
            <a:extLst>
              <a:ext uri="{FF2B5EF4-FFF2-40B4-BE49-F238E27FC236}">
                <a16:creationId xmlns:a16="http://schemas.microsoft.com/office/drawing/2014/main" id="{DCE2905F-C20E-6D69-0917-31CD0F98A7A5}"/>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Video example</a:t>
            </a:r>
          </a:p>
        </p:txBody>
      </p:sp>
      <p:sp>
        <p:nvSpPr>
          <p:cNvPr id="12" name="Text Placeholder 4">
            <a:extLst>
              <a:ext uri="{FF2B5EF4-FFF2-40B4-BE49-F238E27FC236}">
                <a16:creationId xmlns:a16="http://schemas.microsoft.com/office/drawing/2014/main" id="{94989286-B8DA-997D-886B-35EFA0872DCD}"/>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15" name="Text Placeholder 14">
            <a:extLst>
              <a:ext uri="{FF2B5EF4-FFF2-40B4-BE49-F238E27FC236}">
                <a16:creationId xmlns:a16="http://schemas.microsoft.com/office/drawing/2014/main" id="{BB8AFAD8-C87D-8690-53D1-6968A3FFB65D}"/>
              </a:ext>
            </a:extLst>
          </p:cNvPr>
          <p:cNvSpPr>
            <a:spLocks noGrp="1"/>
          </p:cNvSpPr>
          <p:nvPr>
            <p:ph type="body" sz="quarter" idx="26" hasCustomPrompt="1"/>
          </p:nvPr>
        </p:nvSpPr>
        <p:spPr>
          <a:xfrm>
            <a:off x="995291" y="5966857"/>
            <a:ext cx="1557337" cy="357769"/>
          </a:xfrm>
          <a:prstGeom prst="roundRect">
            <a:avLst>
              <a:gd name="adj" fmla="val 50000"/>
            </a:avLst>
          </a:prstGeom>
          <a:solidFill>
            <a:srgbClr val="087A4D"/>
          </a:solidFill>
        </p:spPr>
        <p:txBody>
          <a:bodyPr wrap="square" lIns="144000" tIns="0" rIns="144000" bIns="36000" anchor="ctr" anchorCtr="0">
            <a:noAutofit/>
          </a:bodyPr>
          <a:lstStyle>
            <a:lvl1pPr>
              <a:defRPr sz="1200">
                <a:solidFill>
                  <a:schemeClr val="bg1"/>
                </a:solidFill>
              </a:defRPr>
            </a:lvl1pPr>
          </a:lstStyle>
          <a:p>
            <a:pPr lvl="0"/>
            <a:r>
              <a:rPr lang="en-AU" noProof="0" dirty="0"/>
              <a:t>Primary school</a:t>
            </a:r>
          </a:p>
        </p:txBody>
      </p:sp>
      <p:sp>
        <p:nvSpPr>
          <p:cNvPr id="16" name="Text Placeholder 14">
            <a:extLst>
              <a:ext uri="{FF2B5EF4-FFF2-40B4-BE49-F238E27FC236}">
                <a16:creationId xmlns:a16="http://schemas.microsoft.com/office/drawing/2014/main" id="{9D428368-C226-E9A1-A8C9-285EFBA4058E}"/>
              </a:ext>
            </a:extLst>
          </p:cNvPr>
          <p:cNvSpPr>
            <a:spLocks noGrp="1"/>
          </p:cNvSpPr>
          <p:nvPr>
            <p:ph type="body" sz="quarter" idx="27" hasCustomPrompt="1"/>
          </p:nvPr>
        </p:nvSpPr>
        <p:spPr>
          <a:xfrm>
            <a:off x="6421365" y="5967161"/>
            <a:ext cx="1749570" cy="357769"/>
          </a:xfrm>
          <a:prstGeom prst="roundRect">
            <a:avLst>
              <a:gd name="adj" fmla="val 50000"/>
            </a:avLst>
          </a:prstGeom>
          <a:solidFill>
            <a:srgbClr val="ACBE37"/>
          </a:solidFill>
        </p:spPr>
        <p:txBody>
          <a:bodyPr wrap="square" lIns="144000" tIns="0" rIns="144000" bIns="36000" anchor="ctr" anchorCtr="0">
            <a:noAutofit/>
          </a:bodyPr>
          <a:lstStyle>
            <a:lvl1pPr>
              <a:defRPr sz="1200">
                <a:solidFill>
                  <a:schemeClr val="tx1"/>
                </a:solidFill>
              </a:defRPr>
            </a:lvl1pPr>
          </a:lstStyle>
          <a:p>
            <a:pPr lvl="0"/>
            <a:r>
              <a:rPr lang="en-AU" noProof="0" dirty="0"/>
              <a:t>Secondary school</a:t>
            </a:r>
          </a:p>
        </p:txBody>
      </p:sp>
    </p:spTree>
    <p:extLst>
      <p:ext uri="{BB962C8B-B14F-4D97-AF65-F5344CB8AC3E}">
        <p14:creationId xmlns:p14="http://schemas.microsoft.com/office/powerpoint/2010/main" val="2937501965"/>
      </p:ext>
    </p:extLst>
  </p:cSld>
  <p:clrMapOvr>
    <a:overrideClrMapping bg1="lt1" tx1="dk1" bg2="lt2" tx2="dk2" accent1="accent1" accent2="accent2" accent3="accent3" accent4="accent4" accent5="accent5" accent6="accent6" hlink="hlink" folHlink="folHlink"/>
  </p:clrMapOvr>
  <p:hf hdr="0" ftr="0" dt="0"/>
  <p:extLst>
    <p:ext uri="{DCECCB84-F9BA-43D5-87BE-67443E8EF086}">
      <p15:sldGuideLst xmlns:p15="http://schemas.microsoft.com/office/powerpoint/2012/main">
        <p15:guide id="1" orient="horz" pos="2160" userDrawn="1">
          <p15:clr>
            <a:srgbClr val="FBAE40"/>
          </p15:clr>
        </p15:guide>
        <p15:guide id="2" orient="horz" pos="1502"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48677335-2313-32C7-9ADB-470D81F50F56}"/>
              </a:ext>
            </a:extLst>
          </p:cNvPr>
          <p:cNvSpPr>
            <a:spLocks noGrp="1"/>
          </p:cNvSpPr>
          <p:nvPr>
            <p:ph type="dt" sz="half" idx="10"/>
          </p:nvPr>
        </p:nvSpPr>
        <p:spPr>
          <a:xfrm>
            <a:off x="609600" y="6356350"/>
            <a:ext cx="2743200" cy="365125"/>
          </a:xfrm>
          <a:prstGeom prst="rect">
            <a:avLst/>
          </a:prstGeom>
        </p:spPr>
        <p:txBody>
          <a:bodyPr/>
          <a:lstStyle/>
          <a:p>
            <a:fld id="{A7A2F296-9CA2-4A86-8499-EA26140231A8}" type="datetimeFigureOut">
              <a:rPr lang="en-AU" noProof="0" smtClean="0"/>
              <a:pPr/>
              <a:t>14/09/2026</a:t>
            </a:fld>
            <a:endParaRPr lang="en-AU" noProof="0" dirty="0"/>
          </a:p>
        </p:txBody>
      </p:sp>
      <p:sp>
        <p:nvSpPr>
          <p:cNvPr id="4" name="Footer Placeholder 3">
            <a:extLst>
              <a:ext uri="{FF2B5EF4-FFF2-40B4-BE49-F238E27FC236}">
                <a16:creationId xmlns:a16="http://schemas.microsoft.com/office/drawing/2014/main" id="{488DC220-5EC1-C7CA-5AFC-E543CC66B85F}"/>
              </a:ext>
            </a:extLst>
          </p:cNvPr>
          <p:cNvSpPr>
            <a:spLocks noGrp="1"/>
          </p:cNvSpPr>
          <p:nvPr>
            <p:ph type="ftr" sz="quarter" idx="11"/>
          </p:nvPr>
        </p:nvSpPr>
        <p:spPr>
          <a:xfrm>
            <a:off x="4038600" y="6356350"/>
            <a:ext cx="4114800" cy="365125"/>
          </a:xfrm>
          <a:prstGeom prst="rect">
            <a:avLst/>
          </a:prstGeom>
        </p:spPr>
        <p:txBody>
          <a:bodyPr/>
          <a:lstStyle/>
          <a:p>
            <a:endParaRPr lang="en-AU" noProof="0" dirty="0"/>
          </a:p>
        </p:txBody>
      </p:sp>
      <p:sp>
        <p:nvSpPr>
          <p:cNvPr id="5" name="Slide Number Placeholder 4">
            <a:extLst>
              <a:ext uri="{FF2B5EF4-FFF2-40B4-BE49-F238E27FC236}">
                <a16:creationId xmlns:a16="http://schemas.microsoft.com/office/drawing/2014/main" id="{8862EFD6-2B9F-1C0B-6586-3229D99AB6B7}"/>
              </a:ext>
            </a:extLst>
          </p:cNvPr>
          <p:cNvSpPr>
            <a:spLocks noGrp="1"/>
          </p:cNvSpPr>
          <p:nvPr>
            <p:ph type="sldNum" sz="quarter" idx="12"/>
          </p:nvPr>
        </p:nvSpPr>
        <p:spPr>
          <a:xfrm>
            <a:off x="8839200" y="6356350"/>
            <a:ext cx="2743200" cy="365125"/>
          </a:xfrm>
          <a:prstGeom prst="rect">
            <a:avLst/>
          </a:prstGeom>
        </p:spPr>
        <p:txBody>
          <a:bodyPr/>
          <a:lstStyle/>
          <a:p>
            <a:fld id="{912A9220-AD7D-4FDF-9C3C-F5E0D64B4449}" type="slidenum">
              <a:rPr lang="en-AU" noProof="0" smtClean="0"/>
              <a:pPr/>
              <a:t>‹#›</a:t>
            </a:fld>
            <a:endParaRPr lang="en-AU" noProof="0" dirty="0"/>
          </a:p>
        </p:txBody>
      </p:sp>
      <p:pic>
        <p:nvPicPr>
          <p:cNvPr id="2" name="Picture 1">
            <a:extLst>
              <a:ext uri="{FF2B5EF4-FFF2-40B4-BE49-F238E27FC236}">
                <a16:creationId xmlns:a16="http://schemas.microsoft.com/office/drawing/2014/main" id="{C9062B5C-7E2E-1D4B-AC2F-4F79173B0D81}"/>
              </a:ext>
            </a:extLst>
          </p:cNvPr>
          <p:cNvPicPr/>
          <p:nvPr userDrawn="1"/>
        </p:nvPicPr>
        <p:blipFill>
          <a:blip r:embed="rId2"/>
          <a:srcRect/>
          <a:stretch/>
        </p:blipFill>
        <p:spPr>
          <a:xfrm>
            <a:off x="4998" y="0"/>
            <a:ext cx="12182003" cy="6861431"/>
          </a:xfrm>
          <a:prstGeom prst="rect">
            <a:avLst/>
          </a:prstGeom>
        </p:spPr>
      </p:pic>
    </p:spTree>
    <p:extLst>
      <p:ext uri="{BB962C8B-B14F-4D97-AF65-F5344CB8AC3E}">
        <p14:creationId xmlns:p14="http://schemas.microsoft.com/office/powerpoint/2010/main" val="335692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A2893A83-B994-75DF-F52A-E80F9DF29AFA}"/>
              </a:ext>
            </a:extLst>
          </p:cNvPr>
          <p:cNvSpPr>
            <a:spLocks noGrp="1"/>
          </p:cNvSpPr>
          <p:nvPr>
            <p:ph type="title"/>
          </p:nvPr>
        </p:nvSpPr>
        <p:spPr>
          <a:xfrm>
            <a:off x="609600" y="780287"/>
            <a:ext cx="10972800" cy="535531"/>
          </a:xfrm>
          <a:prstGeom prst="rect">
            <a:avLst/>
          </a:prstGeom>
        </p:spPr>
        <p:txBody>
          <a:bodyPr vert="horz" lIns="91440" tIns="45720" rIns="91440" bIns="45720" rtlCol="0" anchor="t" anchorCtr="0">
            <a:spAutoFit/>
          </a:bodyPr>
          <a:lstStyle/>
          <a:p>
            <a:r>
              <a:rPr lang="en-AU" noProof="0" dirty="0"/>
              <a:t>Click to edit Master title style</a:t>
            </a:r>
          </a:p>
        </p:txBody>
      </p:sp>
      <p:sp>
        <p:nvSpPr>
          <p:cNvPr id="5" name="Text Placeholder 8">
            <a:extLst>
              <a:ext uri="{FF2B5EF4-FFF2-40B4-BE49-F238E27FC236}">
                <a16:creationId xmlns:a16="http://schemas.microsoft.com/office/drawing/2014/main" id="{8FB832FA-8066-6036-57B9-FF50D78A7ED9}"/>
              </a:ext>
            </a:extLst>
          </p:cNvPr>
          <p:cNvSpPr>
            <a:spLocks noGrp="1"/>
          </p:cNvSpPr>
          <p:nvPr>
            <p:ph type="body" idx="1"/>
          </p:nvPr>
        </p:nvSpPr>
        <p:spPr>
          <a:xfrm>
            <a:off x="609600" y="1795714"/>
            <a:ext cx="10972800" cy="4503535"/>
          </a:xfrm>
          <a:prstGeom prst="rect">
            <a:avLst/>
          </a:prstGeom>
        </p:spPr>
        <p:txBody>
          <a:bodyPr vert="horz" lIns="91440" tIns="45720" rIns="91440" bIns="45720" rtlCol="0">
            <a:noAutofit/>
          </a:bodyPr>
          <a:lstStyle/>
          <a:p>
            <a:pPr lvl="0"/>
            <a:r>
              <a:rPr lang="en-AU" noProof="0" dirty="0"/>
              <a:t>Normal body text</a:t>
            </a:r>
          </a:p>
          <a:p>
            <a:pPr lvl="1"/>
            <a:r>
              <a:rPr lang="en-AU" noProof="0" dirty="0"/>
              <a:t>Heading level 2</a:t>
            </a:r>
          </a:p>
          <a:p>
            <a:pPr lvl="2"/>
            <a:r>
              <a:rPr lang="en-AU" noProof="0" dirty="0"/>
              <a:t>Heading level 3</a:t>
            </a:r>
          </a:p>
          <a:p>
            <a:pPr lvl="3"/>
            <a:r>
              <a:rPr lang="en-AU" noProof="0" dirty="0"/>
              <a:t>Bullet L1</a:t>
            </a:r>
          </a:p>
          <a:p>
            <a:pPr lvl="4"/>
            <a:r>
              <a:rPr lang="en-AU" noProof="0" dirty="0"/>
              <a:t>Bullet L2</a:t>
            </a:r>
          </a:p>
          <a:p>
            <a:pPr lvl="5"/>
            <a:r>
              <a:rPr lang="en-AU" noProof="0" dirty="0"/>
              <a:t>Bullet L3</a:t>
            </a:r>
          </a:p>
          <a:p>
            <a:pPr lvl="6"/>
            <a:r>
              <a:rPr lang="en-AU" noProof="0" dirty="0"/>
              <a:t>List L1</a:t>
            </a:r>
          </a:p>
          <a:p>
            <a:pPr lvl="7"/>
            <a:r>
              <a:rPr lang="en-AU" noProof="0" dirty="0"/>
              <a:t>List L2</a:t>
            </a:r>
          </a:p>
          <a:p>
            <a:pPr lvl="8"/>
            <a:r>
              <a:rPr lang="en-AU" noProof="0" dirty="0"/>
              <a:t>List L3</a:t>
            </a:r>
          </a:p>
        </p:txBody>
      </p:sp>
      <p:sp>
        <p:nvSpPr>
          <p:cNvPr id="6" name="Date Placeholder 3">
            <a:extLst>
              <a:ext uri="{FF2B5EF4-FFF2-40B4-BE49-F238E27FC236}">
                <a16:creationId xmlns:a16="http://schemas.microsoft.com/office/drawing/2014/main" id="{849C4CA9-A40C-EAB0-FE1F-9BB0CEC1F7AE}"/>
              </a:ext>
              <a:ext uri="{C183D7F6-B498-43B3-948B-1728B52AA6E4}">
                <adec:decorative xmlns:adec="http://schemas.microsoft.com/office/drawing/2017/decorative" val="1"/>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sz="900" b="0">
                <a:solidFill>
                  <a:schemeClr val="tx1">
                    <a:tint val="82000"/>
                  </a:schemeClr>
                </a:solidFill>
              </a:defRPr>
            </a:lvl1pPr>
          </a:lstStyle>
          <a:p>
            <a:fld id="{A7A2F296-9CA2-4A86-8499-EA26140231A8}" type="datetimeFigureOut">
              <a:rPr lang="en-AU" noProof="0" smtClean="0"/>
              <a:pPr/>
              <a:t>14/09/2026</a:t>
            </a:fld>
            <a:endParaRPr lang="en-AU" noProof="0" dirty="0"/>
          </a:p>
        </p:txBody>
      </p:sp>
      <p:sp>
        <p:nvSpPr>
          <p:cNvPr id="7" name="Footer Placeholder 4">
            <a:extLst>
              <a:ext uri="{FF2B5EF4-FFF2-40B4-BE49-F238E27FC236}">
                <a16:creationId xmlns:a16="http://schemas.microsoft.com/office/drawing/2014/main" id="{27385F8E-8217-C53E-B5CF-7868A3ECE28F}"/>
              </a:ext>
              <a:ext uri="{C183D7F6-B498-43B3-948B-1728B52AA6E4}">
                <adec:decorative xmlns:adec="http://schemas.microsoft.com/office/drawing/2017/decorative" val="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AU" noProof="0" dirty="0"/>
          </a:p>
        </p:txBody>
      </p:sp>
      <p:sp>
        <p:nvSpPr>
          <p:cNvPr id="8" name="Slide Number Placeholder 5">
            <a:extLst>
              <a:ext uri="{FF2B5EF4-FFF2-40B4-BE49-F238E27FC236}">
                <a16:creationId xmlns:a16="http://schemas.microsoft.com/office/drawing/2014/main" id="{9F417EDE-0BED-F1EA-AA02-9538C06E2482}"/>
              </a:ext>
              <a:ext uri="{C183D7F6-B498-43B3-948B-1728B52AA6E4}">
                <adec:decorative xmlns:adec="http://schemas.microsoft.com/office/drawing/2017/decorative" val="1"/>
              </a:ext>
            </a:extLst>
          </p:cNvPr>
          <p:cNvSpPr>
            <a:spLocks noGrp="1"/>
          </p:cNvSpPr>
          <p:nvPr>
            <p:ph type="sldNum" sz="quarter" idx="4"/>
          </p:nvPr>
        </p:nvSpPr>
        <p:spPr>
          <a:xfrm>
            <a:off x="8839200" y="6356350"/>
            <a:ext cx="27432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912A9220-AD7D-4FDF-9C3C-F5E0D64B4449}" type="slidenum">
              <a:rPr lang="en-AU" noProof="0" smtClean="0"/>
              <a:pPr/>
              <a:t>‹#›</a:t>
            </a:fld>
            <a:endParaRPr lang="en-AU" noProof="0" dirty="0"/>
          </a:p>
        </p:txBody>
      </p:sp>
    </p:spTree>
    <p:extLst>
      <p:ext uri="{BB962C8B-B14F-4D97-AF65-F5344CB8AC3E}">
        <p14:creationId xmlns:p14="http://schemas.microsoft.com/office/powerpoint/2010/main" val="2203987591"/>
      </p:ext>
    </p:extLst>
  </p:cSld>
  <p:clrMap bg1="lt1" tx1="dk1" bg2="lt2" tx2="dk2" accent1="accent1" accent2="accent2" accent3="accent3" accent4="accent4" accent5="accent5" accent6="accent6" hlink="hlink" folHlink="folHlink"/>
  <p:sldLayoutIdLst>
    <p:sldLayoutId id="2147484288" r:id="rId1"/>
    <p:sldLayoutId id="2147484281" r:id="rId2"/>
    <p:sldLayoutId id="2147484290" r:id="rId3"/>
    <p:sldLayoutId id="2147484285" r:id="rId4"/>
    <p:sldLayoutId id="2147484137" r:id="rId5"/>
    <p:sldLayoutId id="2147484289" r:id="rId6"/>
    <p:sldLayoutId id="2147484287" r:id="rId7"/>
    <p:sldLayoutId id="2147484296" r:id="rId8"/>
    <p:sldLayoutId id="2147484294" r:id="rId9"/>
    <p:sldLayoutId id="2147484291" r:id="rId10"/>
    <p:sldLayoutId id="2147484295" r:id="rId11"/>
    <p:sldLayoutId id="2147484293" r:id="rId12"/>
    <p:sldLayoutId id="2147484286" r:id="rId13"/>
  </p:sldLayoutIdLst>
  <p:hf hdr="0" ftr="0" dt="0"/>
  <p:txStyles>
    <p:title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p:titleStyle>
    <p:body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hyperlink" Target="https://www.edresearch.edu.au/research/research-reports/how-students-learn-best-overview-evidence" TargetMode="External"/><Relationship Id="rId4" Type="http://schemas.openxmlformats.org/officeDocument/2006/relationships/hyperlink" Target="https://www.edresearch.edu.au/sites/default/files/2025-11/implementation-diagram-poster.pdf"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edresearch.edu.au/guides-resources/practice-resources/teaching-how-students-learn-model-learning-and-teaching" TargetMode="External"/><Relationship Id="rId5" Type="http://schemas.openxmlformats.org/officeDocument/2006/relationships/hyperlink" Target="https://www.edresearch.edu.au/research/projects/implementation-schools-learning-partner-project" TargetMode="Externa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hyperlink" Target="https://www.edresearch.edu.au/guides-resources/practice-guides/teach-explicitly"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hyperlink" Target="https://www.edresearch.edu.au/guides-resources/practice-guides/using-professional-learning-cycles-strengthen-implementation" TargetMode="External"/><Relationship Id="rId4" Type="http://schemas.openxmlformats.org/officeDocument/2006/relationships/hyperlink" Target="https://www.edresearch.edu.au/research/research-reports/how-students-learn-best-overview-evidence"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5.svg"/></Relationships>
</file>

<file path=ppt/slides/_rels/slide9.xml.rels><?xml version="1.0" encoding="UTF-8" standalone="yes"?>
<Relationships xmlns="http://schemas.openxmlformats.org/package/2006/relationships"><Relationship Id="rId3" Type="http://schemas.openxmlformats.org/officeDocument/2006/relationships/hyperlink" Target="https://education.nsw.gov.au/about-us/education-data-and-research/cese/publications/literature-reviews/cognitive-load-theory.html"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hyperlink" Target="https://www.aft.org/ae/spring2012/rosenshin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hyperlink" Target="https://www.istockphoto.com/photo/teacher-asking-his-students-a-question-at-elementary-school-gm2160474567-581008040" TargetMode="External"/><Relationship Id="rId5" Type="http://schemas.openxmlformats.org/officeDocument/2006/relationships/slide" Target="slide17.xml"/><Relationship Id="rId4" Type="http://schemas.openxmlformats.org/officeDocument/2006/relationships/slide" Target="slide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MgwIPwNB7ak?feature=oembed" TargetMode="External"/><Relationship Id="rId1" Type="http://schemas.openxmlformats.org/officeDocument/2006/relationships/video" Target="https://www.youtube.com/embed/u5dIhM9_zh0?feature=oembed" TargetMode="Externa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p02kTEfsqGI?feature=oembed" TargetMode="External"/><Relationship Id="rId1" Type="http://schemas.openxmlformats.org/officeDocument/2006/relationships/video" Target="https://www.youtube.com/embed/DVmqnqcGAQY?feature=oembed" TargetMode="Externa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14.jpg"/><Relationship Id="rId5" Type="http://schemas.openxmlformats.org/officeDocument/2006/relationships/slide" Target="slide31.xml"/><Relationship Id="rId4" Type="http://schemas.openxmlformats.org/officeDocument/2006/relationships/slide" Target="slide2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C_SrEYCoqck?feature=oembed" TargetMode="External"/><Relationship Id="rId1" Type="http://schemas.openxmlformats.org/officeDocument/2006/relationships/video" Target="https://www.youtube.com/embed/qfRTm49RE8o?feature=oembed" TargetMode="Externa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11.xml"/><Relationship Id="rId5" Type="http://schemas.openxmlformats.org/officeDocument/2006/relationships/image" Target="../media/image20.png"/><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3ZWYFQyKvOE?feature=oembed" TargetMode="External"/><Relationship Id="rId1" Type="http://schemas.openxmlformats.org/officeDocument/2006/relationships/video" Target="https://www.youtube.com/embed/1LHf6d1fZQk?feature=oembed" TargetMode="Externa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2.svg"/><Relationship Id="rId4" Type="http://schemas.openxmlformats.org/officeDocument/2006/relationships/image" Target="../media/image31.svg"/></Relationships>
</file>

<file path=ppt/slides/_rels/slide35.xml.rels><?xml version="1.0" encoding="UTF-8" standalone="yes"?>
<Relationships xmlns="http://schemas.openxmlformats.org/package/2006/relationships"><Relationship Id="rId8"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3" Type="http://schemas.openxmlformats.org/officeDocument/2006/relationships/image" Target="../media/image33.jpeg"/><Relationship Id="rId7" Type="http://schemas.openxmlformats.org/officeDocument/2006/relationships/image" Target="../media/image36.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35.jpeg"/><Relationship Id="rId5" Type="http://schemas.openxmlformats.org/officeDocument/2006/relationships/hyperlink" Target="https://www.edresearch.edu.au/guides-resources/practice-guides/teach-explicitly" TargetMode="Externa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B6B66-52F8-C919-E3D9-973844AFF2EC}"/>
            </a:ext>
          </a:extLst>
        </p:cNvPr>
        <p:cNvGrpSpPr/>
        <p:nvPr/>
      </p:nvGrpSpPr>
      <p:grpSpPr>
        <a:xfrm>
          <a:off x="0" y="0"/>
          <a:ext cx="0" cy="0"/>
          <a:chOff x="0" y="0"/>
          <a:chExt cx="0" cy="0"/>
        </a:xfrm>
      </p:grpSpPr>
      <p:sp>
        <p:nvSpPr>
          <p:cNvPr id="13" name="Title 12">
            <a:extLst>
              <a:ext uri="{FF2B5EF4-FFF2-40B4-BE49-F238E27FC236}">
                <a16:creationId xmlns:a16="http://schemas.microsoft.com/office/drawing/2014/main" id="{D59A0A26-BF3D-DB8A-48D0-CF2AE980DF4C}"/>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17" name="Text Placeholder 16">
            <a:extLst>
              <a:ext uri="{FF2B5EF4-FFF2-40B4-BE49-F238E27FC236}">
                <a16:creationId xmlns:a16="http://schemas.microsoft.com/office/drawing/2014/main" id="{F6987589-3DCF-DA6E-53E5-DCF4D7903B00}"/>
              </a:ext>
            </a:extLst>
          </p:cNvPr>
          <p:cNvSpPr>
            <a:spLocks noGrp="1"/>
          </p:cNvSpPr>
          <p:nvPr>
            <p:ph type="body" sz="quarter" idx="13"/>
          </p:nvPr>
        </p:nvSpPr>
        <p:spPr>
          <a:xfrm>
            <a:off x="609600" y="1457325"/>
            <a:ext cx="10972800" cy="1507079"/>
          </a:xfrm>
        </p:spPr>
        <p:txBody>
          <a:bodyPr>
            <a:spAutoFit/>
          </a:bodyPr>
          <a:lstStyle/>
          <a:p>
            <a:pPr lvl="1"/>
            <a:r>
              <a:rPr lang="en-AU" sz="2000" noProof="0" dirty="0"/>
              <a:t>Intended use:</a:t>
            </a:r>
          </a:p>
          <a:p>
            <a:r>
              <a:rPr lang="en-AU" noProof="0" dirty="0"/>
              <a:t>This is a </a:t>
            </a:r>
            <a:r>
              <a:rPr lang="en-AU" b="1" noProof="0" dirty="0"/>
              <a:t>knowledge-building module</a:t>
            </a:r>
            <a:r>
              <a:rPr lang="en-AU" noProof="0" dirty="0"/>
              <a:t> for schools working to implement explicit instruction. It shows how the key principles of teaching explicitly can be introduced and describes techniques for applying this practice. </a:t>
            </a:r>
          </a:p>
          <a:p>
            <a:r>
              <a:rPr lang="en-AU" noProof="0" dirty="0"/>
              <a:t>This module is one of a suite of 6 modules that can be used as part of a </a:t>
            </a:r>
            <a:r>
              <a:rPr lang="en-AU" b="1" noProof="0" dirty="0"/>
              <a:t>broader implementation effort</a:t>
            </a:r>
            <a:r>
              <a:rPr lang="en-AU" noProof="0" dirty="0"/>
              <a:t>.</a:t>
            </a:r>
          </a:p>
        </p:txBody>
      </p:sp>
      <p:grpSp>
        <p:nvGrpSpPr>
          <p:cNvPr id="2" name="Group 1">
            <a:extLst>
              <a:ext uri="{FF2B5EF4-FFF2-40B4-BE49-F238E27FC236}">
                <a16:creationId xmlns:a16="http://schemas.microsoft.com/office/drawing/2014/main" id="{4AB22790-D10D-7CF6-1FFB-E26DE863B1F8}"/>
              </a:ext>
              <a:ext uri="{C183D7F6-B498-43B3-948B-1728B52AA6E4}">
                <adec:decorative xmlns:adec="http://schemas.microsoft.com/office/drawing/2017/decorative" val="1"/>
              </a:ext>
            </a:extLst>
          </p:cNvPr>
          <p:cNvGrpSpPr/>
          <p:nvPr/>
        </p:nvGrpSpPr>
        <p:grpSpPr>
          <a:xfrm>
            <a:off x="695325" y="3026703"/>
            <a:ext cx="496034" cy="496034"/>
            <a:chOff x="695325" y="3551451"/>
            <a:chExt cx="579120" cy="579120"/>
          </a:xfrm>
        </p:grpSpPr>
        <p:sp>
          <p:nvSpPr>
            <p:cNvPr id="3" name="Oval 2">
              <a:extLst>
                <a:ext uri="{FF2B5EF4-FFF2-40B4-BE49-F238E27FC236}">
                  <a16:creationId xmlns:a16="http://schemas.microsoft.com/office/drawing/2014/main" id="{AEC770A8-F400-DE8E-010A-8D3567C97C67}"/>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4" name="Graphic 3">
              <a:extLst>
                <a:ext uri="{FF2B5EF4-FFF2-40B4-BE49-F238E27FC236}">
                  <a16:creationId xmlns:a16="http://schemas.microsoft.com/office/drawing/2014/main" id="{8C5F45E8-F116-B74A-795F-A35E343790A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sp>
        <p:nvSpPr>
          <p:cNvPr id="30" name="Text Placeholder 16">
            <a:extLst>
              <a:ext uri="{FF2B5EF4-FFF2-40B4-BE49-F238E27FC236}">
                <a16:creationId xmlns:a16="http://schemas.microsoft.com/office/drawing/2014/main" id="{9A482FE5-3C62-DBC8-E55D-01FF3A91D4E7}"/>
              </a:ext>
            </a:extLst>
          </p:cNvPr>
          <p:cNvSpPr txBox="1">
            <a:spLocks/>
          </p:cNvSpPr>
          <p:nvPr/>
        </p:nvSpPr>
        <p:spPr>
          <a:xfrm>
            <a:off x="1206463"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t>Use this module</a:t>
            </a:r>
          </a:p>
        </p:txBody>
      </p:sp>
      <p:sp>
        <p:nvSpPr>
          <p:cNvPr id="37" name="Text Placeholder 16">
            <a:extLst>
              <a:ext uri="{FF2B5EF4-FFF2-40B4-BE49-F238E27FC236}">
                <a16:creationId xmlns:a16="http://schemas.microsoft.com/office/drawing/2014/main" id="{335BC94F-9E9D-7D7F-1547-18A954F5552E}"/>
              </a:ext>
            </a:extLst>
          </p:cNvPr>
          <p:cNvSpPr txBox="1">
            <a:spLocks/>
          </p:cNvSpPr>
          <p:nvPr/>
        </p:nvSpPr>
        <p:spPr>
          <a:xfrm>
            <a:off x="1191360" y="3697669"/>
            <a:ext cx="4904640" cy="2601994"/>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1800"/>
              </a:spcAft>
              <a:buSzPct val="400000"/>
            </a:pPr>
            <a:r>
              <a:rPr lang="en-AU" noProof="0" dirty="0"/>
              <a:t>During the Deliver stage of a </a:t>
            </a:r>
            <a:r>
              <a:rPr lang="en-AU" b="1" noProof="0" dirty="0">
                <a:solidFill>
                  <a:schemeClr val="accent1"/>
                </a:solidFill>
                <a:hlinkClick r:id="rId4">
                  <a:extLst>
                    <a:ext uri="{A12FA001-AC4F-418D-AE19-62706E023703}">
                      <ahyp:hlinkClr xmlns:ahyp="http://schemas.microsoft.com/office/drawing/2018/hyperlinkcolor" val="tx"/>
                    </a:ext>
                  </a:extLst>
                </a:hlinkClick>
              </a:rPr>
              <a:t>deliberate and structured</a:t>
            </a:r>
            <a:r>
              <a:rPr lang="en-AU" b="1" noProof="0" dirty="0"/>
              <a:t> implementation effort</a:t>
            </a:r>
            <a:r>
              <a:rPr lang="en-AU" noProof="0" dirty="0"/>
              <a:t>.</a:t>
            </a:r>
          </a:p>
          <a:p>
            <a:pPr>
              <a:lnSpc>
                <a:spcPct val="120000"/>
              </a:lnSpc>
              <a:spcAft>
                <a:spcPts val="1800"/>
              </a:spcAft>
              <a:buSzPct val="400000"/>
            </a:pPr>
            <a:r>
              <a:rPr lang="en-AU" noProof="0" dirty="0"/>
              <a:t>Within a </a:t>
            </a:r>
            <a:r>
              <a:rPr lang="en-AU" b="1" noProof="0" dirty="0"/>
              <a:t>professional learning cycle </a:t>
            </a:r>
            <a:r>
              <a:rPr lang="en-AU" noProof="0" dirty="0"/>
              <a:t>(followed up with planning support, modelling and coaching).</a:t>
            </a:r>
          </a:p>
          <a:p>
            <a:pPr>
              <a:lnSpc>
                <a:spcPct val="120000"/>
              </a:lnSpc>
              <a:spcAft>
                <a:spcPts val="1800"/>
              </a:spcAft>
              <a:buSzPct val="400000"/>
            </a:pPr>
            <a:r>
              <a:rPr lang="en-AU" noProof="0" dirty="0"/>
              <a:t>Ideally after teachers have gained a foundational understanding of how students learn best </a:t>
            </a:r>
            <a:br>
              <a:rPr lang="en-AU" noProof="0" dirty="0"/>
            </a:br>
            <a:r>
              <a:rPr lang="en-AU" noProof="0" dirty="0"/>
              <a:t>(see the Australian Education Research Organisation [AERO’s] </a:t>
            </a:r>
            <a:r>
              <a:rPr lang="en-AU" b="1" noProof="0" dirty="0">
                <a:solidFill>
                  <a:schemeClr val="accent1"/>
                </a:solidFill>
                <a:hlinkClick r:id="rId5"/>
              </a:rPr>
              <a:t>how students learn best</a:t>
            </a:r>
            <a:r>
              <a:rPr lang="en-AU" b="1" noProof="0" dirty="0"/>
              <a:t> </a:t>
            </a:r>
            <a:r>
              <a:rPr lang="en-AU" noProof="0" dirty="0"/>
              <a:t>research report).</a:t>
            </a:r>
          </a:p>
        </p:txBody>
      </p:sp>
      <p:cxnSp>
        <p:nvCxnSpPr>
          <p:cNvPr id="12" name="Straight Connector 11">
            <a:extLst>
              <a:ext uri="{FF2B5EF4-FFF2-40B4-BE49-F238E27FC236}">
                <a16:creationId xmlns:a16="http://schemas.microsoft.com/office/drawing/2014/main" id="{865E826F-2E7B-639A-3DCA-F11475214E8C}"/>
              </a:ext>
              <a:ext uri="{C183D7F6-B498-43B3-948B-1728B52AA6E4}">
                <adec:decorative xmlns:adec="http://schemas.microsoft.com/office/drawing/2017/decorative" val="1"/>
              </a:ext>
            </a:extLst>
          </p:cNvPr>
          <p:cNvCxnSpPr>
            <a:cxnSpLocks/>
            <a:endCxn id="9" idx="0"/>
          </p:cNvCxnSpPr>
          <p:nvPr/>
        </p:nvCxnSpPr>
        <p:spPr>
          <a:xfrm>
            <a:off x="943342" y="3522737"/>
            <a:ext cx="0" cy="261663"/>
          </a:xfrm>
          <a:prstGeom prst="line">
            <a:avLst/>
          </a:prstGeom>
        </p:spPr>
        <p:style>
          <a:lnRef idx="2">
            <a:schemeClr val="accent1"/>
          </a:lnRef>
          <a:fillRef idx="0">
            <a:schemeClr val="accent1"/>
          </a:fillRef>
          <a:effectRef idx="1">
            <a:schemeClr val="accent1"/>
          </a:effectRef>
          <a:fontRef idx="minor">
            <a:schemeClr val="tx1"/>
          </a:fontRef>
        </p:style>
      </p:cxnSp>
      <p:sp>
        <p:nvSpPr>
          <p:cNvPr id="9" name="Oval 8">
            <a:extLst>
              <a:ext uri="{FF2B5EF4-FFF2-40B4-BE49-F238E27FC236}">
                <a16:creationId xmlns:a16="http://schemas.microsoft.com/office/drawing/2014/main" id="{B235394C-88E7-D633-412A-DA225E980FC6}"/>
              </a:ext>
              <a:ext uri="{C183D7F6-B498-43B3-948B-1728B52AA6E4}">
                <adec:decorative xmlns:adec="http://schemas.microsoft.com/office/drawing/2017/decorative" val="1"/>
              </a:ext>
            </a:extLst>
          </p:cNvPr>
          <p:cNvSpPr/>
          <p:nvPr/>
        </p:nvSpPr>
        <p:spPr>
          <a:xfrm>
            <a:off x="853342" y="378440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14" name="Straight Connector 13">
            <a:extLst>
              <a:ext uri="{FF2B5EF4-FFF2-40B4-BE49-F238E27FC236}">
                <a16:creationId xmlns:a16="http://schemas.microsoft.com/office/drawing/2014/main" id="{02EC7B0E-EB4B-3273-1789-63741034274F}"/>
              </a:ext>
              <a:ext uri="{C183D7F6-B498-43B3-948B-1728B52AA6E4}">
                <adec:decorative xmlns:adec="http://schemas.microsoft.com/office/drawing/2017/decorative" val="1"/>
              </a:ext>
            </a:extLst>
          </p:cNvPr>
          <p:cNvCxnSpPr>
            <a:stCxn id="9" idx="4"/>
            <a:endCxn id="10" idx="0"/>
          </p:cNvCxnSpPr>
          <p:nvPr/>
        </p:nvCxnSpPr>
        <p:spPr>
          <a:xfrm>
            <a:off x="943342" y="3964400"/>
            <a:ext cx="0" cy="560117"/>
          </a:xfrm>
          <a:prstGeom prst="line">
            <a:avLst/>
          </a:prstGeom>
        </p:spPr>
        <p:style>
          <a:lnRef idx="2">
            <a:schemeClr val="accent1"/>
          </a:lnRef>
          <a:fillRef idx="0">
            <a:schemeClr val="accent1"/>
          </a:fillRef>
          <a:effectRef idx="1">
            <a:schemeClr val="accent1"/>
          </a:effectRef>
          <a:fontRef idx="minor">
            <a:schemeClr val="tx1"/>
          </a:fontRef>
        </p:style>
      </p:cxnSp>
      <p:sp>
        <p:nvSpPr>
          <p:cNvPr id="10" name="Oval 9">
            <a:extLst>
              <a:ext uri="{FF2B5EF4-FFF2-40B4-BE49-F238E27FC236}">
                <a16:creationId xmlns:a16="http://schemas.microsoft.com/office/drawing/2014/main" id="{70192D22-9088-2427-B513-39434AA27749}"/>
              </a:ext>
              <a:ext uri="{C183D7F6-B498-43B3-948B-1728B52AA6E4}">
                <adec:decorative xmlns:adec="http://schemas.microsoft.com/office/drawing/2017/decorative" val="1"/>
              </a:ext>
            </a:extLst>
          </p:cNvPr>
          <p:cNvSpPr/>
          <p:nvPr/>
        </p:nvSpPr>
        <p:spPr>
          <a:xfrm>
            <a:off x="853342" y="4524517"/>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15" name="Straight Connector 14">
            <a:extLst>
              <a:ext uri="{FF2B5EF4-FFF2-40B4-BE49-F238E27FC236}">
                <a16:creationId xmlns:a16="http://schemas.microsoft.com/office/drawing/2014/main" id="{A4EE1B31-8F20-207C-F759-79025737B9DD}"/>
              </a:ext>
              <a:ext uri="{C183D7F6-B498-43B3-948B-1728B52AA6E4}">
                <adec:decorative xmlns:adec="http://schemas.microsoft.com/office/drawing/2017/decorative" val="1"/>
              </a:ext>
            </a:extLst>
          </p:cNvPr>
          <p:cNvCxnSpPr>
            <a:stCxn id="10" idx="4"/>
            <a:endCxn id="11" idx="0"/>
          </p:cNvCxnSpPr>
          <p:nvPr/>
        </p:nvCxnSpPr>
        <p:spPr>
          <a:xfrm>
            <a:off x="943342" y="4704517"/>
            <a:ext cx="0" cy="560117"/>
          </a:xfrm>
          <a:prstGeom prst="line">
            <a:avLst/>
          </a:prstGeom>
        </p:spPr>
        <p:style>
          <a:lnRef idx="2">
            <a:schemeClr val="accent1"/>
          </a:lnRef>
          <a:fillRef idx="0">
            <a:schemeClr val="accent1"/>
          </a:fillRef>
          <a:effectRef idx="1">
            <a:schemeClr val="accent1"/>
          </a:effectRef>
          <a:fontRef idx="minor">
            <a:schemeClr val="tx1"/>
          </a:fontRef>
        </p:style>
      </p:cxnSp>
      <p:sp>
        <p:nvSpPr>
          <p:cNvPr id="11" name="Oval 10">
            <a:extLst>
              <a:ext uri="{FF2B5EF4-FFF2-40B4-BE49-F238E27FC236}">
                <a16:creationId xmlns:a16="http://schemas.microsoft.com/office/drawing/2014/main" id="{6C07BE2B-0952-7C1F-13AF-25F8A6BD31C1}"/>
              </a:ext>
              <a:ext uri="{C183D7F6-B498-43B3-948B-1728B52AA6E4}">
                <adec:decorative xmlns:adec="http://schemas.microsoft.com/office/drawing/2017/decorative" val="1"/>
              </a:ext>
            </a:extLst>
          </p:cNvPr>
          <p:cNvSpPr/>
          <p:nvPr/>
        </p:nvSpPr>
        <p:spPr>
          <a:xfrm>
            <a:off x="853342" y="5264634"/>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5" name="Group 4">
            <a:extLst>
              <a:ext uri="{FF2B5EF4-FFF2-40B4-BE49-F238E27FC236}">
                <a16:creationId xmlns:a16="http://schemas.microsoft.com/office/drawing/2014/main" id="{321E5BDA-84CC-4601-D0E8-DA55667DB6CC}"/>
              </a:ext>
              <a:ext uri="{C183D7F6-B498-43B3-948B-1728B52AA6E4}">
                <adec:decorative xmlns:adec="http://schemas.microsoft.com/office/drawing/2017/decorative" val="1"/>
              </a:ext>
            </a:extLst>
          </p:cNvPr>
          <p:cNvGrpSpPr/>
          <p:nvPr/>
        </p:nvGrpSpPr>
        <p:grpSpPr>
          <a:xfrm>
            <a:off x="6259374" y="3026703"/>
            <a:ext cx="496034" cy="496034"/>
            <a:chOff x="6259374" y="3551451"/>
            <a:chExt cx="579120" cy="579120"/>
          </a:xfrm>
        </p:grpSpPr>
        <p:sp>
          <p:nvSpPr>
            <p:cNvPr id="7" name="Oval 6">
              <a:extLst>
                <a:ext uri="{FF2B5EF4-FFF2-40B4-BE49-F238E27FC236}">
                  <a16:creationId xmlns:a16="http://schemas.microsoft.com/office/drawing/2014/main" id="{07A92FB5-5440-A8C7-2963-196C4D7237E3}"/>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8" name="Graphic 7">
              <a:extLst>
                <a:ext uri="{FF2B5EF4-FFF2-40B4-BE49-F238E27FC236}">
                  <a16:creationId xmlns:a16="http://schemas.microsoft.com/office/drawing/2014/main" id="{4EEDD6F7-A15E-7939-C765-DF406B28AF8C}"/>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41429" y="3718759"/>
              <a:ext cx="234674" cy="234674"/>
            </a:xfrm>
            <a:prstGeom prst="rect">
              <a:avLst/>
            </a:prstGeom>
          </p:spPr>
        </p:pic>
      </p:grpSp>
      <p:sp>
        <p:nvSpPr>
          <p:cNvPr id="35" name="Text Placeholder 16">
            <a:extLst>
              <a:ext uri="{FF2B5EF4-FFF2-40B4-BE49-F238E27FC236}">
                <a16:creationId xmlns:a16="http://schemas.microsoft.com/office/drawing/2014/main" id="{F71EC54F-877C-FFBA-DE80-7C1F5A7AA2A2}"/>
              </a:ext>
            </a:extLst>
          </p:cNvPr>
          <p:cNvSpPr txBox="1">
            <a:spLocks/>
          </p:cNvSpPr>
          <p:nvPr/>
        </p:nvSpPr>
        <p:spPr>
          <a:xfrm>
            <a:off x="6755408"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solidFill>
                  <a:schemeClr val="accent4"/>
                </a:solidFill>
              </a:rPr>
              <a:t>Avoid using this module</a:t>
            </a:r>
          </a:p>
        </p:txBody>
      </p:sp>
      <p:sp>
        <p:nvSpPr>
          <p:cNvPr id="39" name="Text Placeholder 16">
            <a:extLst>
              <a:ext uri="{FF2B5EF4-FFF2-40B4-BE49-F238E27FC236}">
                <a16:creationId xmlns:a16="http://schemas.microsoft.com/office/drawing/2014/main" id="{2453020E-DA20-CA88-6F8C-F11ED780B98B}"/>
              </a:ext>
            </a:extLst>
          </p:cNvPr>
          <p:cNvSpPr txBox="1">
            <a:spLocks/>
          </p:cNvSpPr>
          <p:nvPr/>
        </p:nvSpPr>
        <p:spPr>
          <a:xfrm>
            <a:off x="6755408" y="3697669"/>
            <a:ext cx="4904640" cy="2343462"/>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20000"/>
              </a:lnSpc>
              <a:spcAft>
                <a:spcPts val="1800"/>
              </a:spcAft>
              <a:buClrTx/>
              <a:defRPr/>
            </a:pPr>
            <a:r>
              <a:rPr lang="en-AU" noProof="0" dirty="0"/>
              <a:t>Only in an isolated or </a:t>
            </a:r>
            <a:r>
              <a:rPr lang="en-AU" b="1" noProof="0" dirty="0"/>
              <a:t>one-off</a:t>
            </a:r>
            <a:r>
              <a:rPr lang="en-AU" noProof="0" dirty="0"/>
              <a:t> professional </a:t>
            </a:r>
            <a:br>
              <a:rPr lang="en-AU" noProof="0" dirty="0"/>
            </a:br>
            <a:r>
              <a:rPr lang="en-AU" noProof="0" dirty="0"/>
              <a:t>learning session.</a:t>
            </a:r>
          </a:p>
          <a:p>
            <a:pPr>
              <a:lnSpc>
                <a:spcPct val="120000"/>
              </a:lnSpc>
              <a:spcAft>
                <a:spcPts val="1800"/>
              </a:spcAft>
              <a:buClrTx/>
              <a:defRPr/>
            </a:pPr>
            <a:r>
              <a:rPr lang="en-AU" noProof="0" dirty="0"/>
              <a:t>Without tailoring the </a:t>
            </a:r>
            <a:r>
              <a:rPr lang="en-AU" b="1" noProof="0" dirty="0"/>
              <a:t>slides </a:t>
            </a:r>
            <a:r>
              <a:rPr lang="en-AU" noProof="0" dirty="0"/>
              <a:t>to reflect your </a:t>
            </a:r>
            <a:br>
              <a:rPr lang="en-AU" noProof="0" dirty="0"/>
            </a:br>
            <a:r>
              <a:rPr lang="en-AU" noProof="0" dirty="0"/>
              <a:t>context (see suggested editing notes).</a:t>
            </a:r>
          </a:p>
          <a:p>
            <a:pPr>
              <a:lnSpc>
                <a:spcPct val="120000"/>
              </a:lnSpc>
              <a:spcAft>
                <a:spcPts val="1800"/>
              </a:spcAft>
              <a:buClrTx/>
              <a:defRPr/>
            </a:pPr>
            <a:r>
              <a:rPr lang="en-AU" noProof="0" dirty="0"/>
              <a:t>Without tailoring the related </a:t>
            </a:r>
            <a:r>
              <a:rPr lang="en-AU" b="1" u="sng" noProof="0" dirty="0">
                <a:solidFill>
                  <a:schemeClr val="accent1"/>
                </a:solidFill>
                <a:hlinkClick r:id="rId7"/>
              </a:rPr>
              <a:t>modelling and coaching checklist</a:t>
            </a:r>
            <a:r>
              <a:rPr lang="en-AU" b="1" noProof="0" dirty="0"/>
              <a:t> </a:t>
            </a:r>
            <a:r>
              <a:rPr lang="en-AU" noProof="0" dirty="0"/>
              <a:t>to the techniques your </a:t>
            </a:r>
            <a:br>
              <a:rPr lang="en-AU" noProof="0" dirty="0"/>
            </a:br>
            <a:r>
              <a:rPr lang="en-AU" noProof="0" dirty="0"/>
              <a:t>school is focusing on.</a:t>
            </a:r>
          </a:p>
        </p:txBody>
      </p:sp>
      <p:cxnSp>
        <p:nvCxnSpPr>
          <p:cNvPr id="20" name="Straight Connector 19">
            <a:extLst>
              <a:ext uri="{FF2B5EF4-FFF2-40B4-BE49-F238E27FC236}">
                <a16:creationId xmlns:a16="http://schemas.microsoft.com/office/drawing/2014/main" id="{26FBA2AD-8D52-9FF3-FD01-1C6BEBA5F3FC}"/>
              </a:ext>
              <a:ext uri="{C183D7F6-B498-43B3-948B-1728B52AA6E4}">
                <adec:decorative xmlns:adec="http://schemas.microsoft.com/office/drawing/2017/decorative" val="1"/>
              </a:ext>
            </a:extLst>
          </p:cNvPr>
          <p:cNvCxnSpPr>
            <a:cxnSpLocks/>
            <a:endCxn id="16" idx="0"/>
          </p:cNvCxnSpPr>
          <p:nvPr/>
        </p:nvCxnSpPr>
        <p:spPr>
          <a:xfrm>
            <a:off x="6507390" y="3522737"/>
            <a:ext cx="0" cy="261663"/>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
        <p:nvSpPr>
          <p:cNvPr id="16" name="Oval 15">
            <a:extLst>
              <a:ext uri="{FF2B5EF4-FFF2-40B4-BE49-F238E27FC236}">
                <a16:creationId xmlns:a16="http://schemas.microsoft.com/office/drawing/2014/main" id="{B038B3E8-8B6B-417B-965E-495478225689}"/>
              </a:ext>
              <a:ext uri="{C183D7F6-B498-43B3-948B-1728B52AA6E4}">
                <adec:decorative xmlns:adec="http://schemas.microsoft.com/office/drawing/2017/decorative" val="1"/>
              </a:ext>
            </a:extLst>
          </p:cNvPr>
          <p:cNvSpPr/>
          <p:nvPr/>
        </p:nvSpPr>
        <p:spPr>
          <a:xfrm>
            <a:off x="6417390" y="3784400"/>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1" name="Straight Connector 20">
            <a:extLst>
              <a:ext uri="{FF2B5EF4-FFF2-40B4-BE49-F238E27FC236}">
                <a16:creationId xmlns:a16="http://schemas.microsoft.com/office/drawing/2014/main" id="{A2992973-A199-0433-BB49-A5B7CC952EA5}"/>
              </a:ext>
              <a:ext uri="{C183D7F6-B498-43B3-948B-1728B52AA6E4}">
                <adec:decorative xmlns:adec="http://schemas.microsoft.com/office/drawing/2017/decorative" val="1"/>
              </a:ext>
            </a:extLst>
          </p:cNvPr>
          <p:cNvCxnSpPr>
            <a:stCxn id="16" idx="4"/>
            <a:endCxn id="18" idx="0"/>
          </p:cNvCxnSpPr>
          <p:nvPr/>
        </p:nvCxnSpPr>
        <p:spPr>
          <a:xfrm>
            <a:off x="6507390" y="3964400"/>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
        <p:nvSpPr>
          <p:cNvPr id="18" name="Oval 17">
            <a:extLst>
              <a:ext uri="{FF2B5EF4-FFF2-40B4-BE49-F238E27FC236}">
                <a16:creationId xmlns:a16="http://schemas.microsoft.com/office/drawing/2014/main" id="{7B47DD37-57C7-C400-543B-39498FE12888}"/>
              </a:ext>
              <a:ext uri="{C183D7F6-B498-43B3-948B-1728B52AA6E4}">
                <adec:decorative xmlns:adec="http://schemas.microsoft.com/office/drawing/2017/decorative" val="1"/>
              </a:ext>
            </a:extLst>
          </p:cNvPr>
          <p:cNvSpPr/>
          <p:nvPr/>
        </p:nvSpPr>
        <p:spPr>
          <a:xfrm>
            <a:off x="6417390" y="4524517"/>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2" name="Straight Connector 21">
            <a:extLst>
              <a:ext uri="{FF2B5EF4-FFF2-40B4-BE49-F238E27FC236}">
                <a16:creationId xmlns:a16="http://schemas.microsoft.com/office/drawing/2014/main" id="{32DC800D-56F8-7305-3525-11012EE10A62}"/>
              </a:ext>
              <a:ext uri="{C183D7F6-B498-43B3-948B-1728B52AA6E4}">
                <adec:decorative xmlns:adec="http://schemas.microsoft.com/office/drawing/2017/decorative" val="1"/>
              </a:ext>
            </a:extLst>
          </p:cNvPr>
          <p:cNvCxnSpPr>
            <a:stCxn id="18" idx="4"/>
            <a:endCxn id="19" idx="0"/>
          </p:cNvCxnSpPr>
          <p:nvPr/>
        </p:nvCxnSpPr>
        <p:spPr>
          <a:xfrm>
            <a:off x="6507390" y="4704517"/>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
        <p:nvSpPr>
          <p:cNvPr id="19" name="Oval 18">
            <a:extLst>
              <a:ext uri="{FF2B5EF4-FFF2-40B4-BE49-F238E27FC236}">
                <a16:creationId xmlns:a16="http://schemas.microsoft.com/office/drawing/2014/main" id="{37D5C434-BE24-5321-33E0-534F38AFC7BD}"/>
              </a:ext>
              <a:ext uri="{C183D7F6-B498-43B3-948B-1728B52AA6E4}">
                <adec:decorative xmlns:adec="http://schemas.microsoft.com/office/drawing/2017/decorative" val="1"/>
              </a:ext>
            </a:extLst>
          </p:cNvPr>
          <p:cNvSpPr/>
          <p:nvPr/>
        </p:nvSpPr>
        <p:spPr>
          <a:xfrm>
            <a:off x="6417390" y="5264634"/>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Tree>
    <p:extLst>
      <p:ext uri="{BB962C8B-B14F-4D97-AF65-F5344CB8AC3E}">
        <p14:creationId xmlns:p14="http://schemas.microsoft.com/office/powerpoint/2010/main" val="919542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D66D7DC0-612A-F69C-08DB-BA4C4DFAE78B}"/>
              </a:ext>
            </a:extLst>
          </p:cNvPr>
          <p:cNvSpPr>
            <a:spLocks noGrp="1"/>
          </p:cNvSpPr>
          <p:nvPr>
            <p:ph type="title"/>
          </p:nvPr>
        </p:nvSpPr>
        <p:spPr/>
        <p:txBody>
          <a:bodyPr/>
          <a:lstStyle/>
          <a:p>
            <a:r>
              <a:rPr lang="en-AU" noProof="0" dirty="0"/>
              <a:t>Background information for school implementation teams</a:t>
            </a:r>
          </a:p>
        </p:txBody>
      </p:sp>
      <p:sp>
        <p:nvSpPr>
          <p:cNvPr id="10" name="Text Placeholder 9">
            <a:extLst>
              <a:ext uri="{FF2B5EF4-FFF2-40B4-BE49-F238E27FC236}">
                <a16:creationId xmlns:a16="http://schemas.microsoft.com/office/drawing/2014/main" id="{474DF6CC-EBA1-4902-54F2-6B23F18BDB71}"/>
              </a:ext>
            </a:extLst>
          </p:cNvPr>
          <p:cNvSpPr>
            <a:spLocks noGrp="1"/>
          </p:cNvSpPr>
          <p:nvPr>
            <p:ph type="body" sz="quarter" idx="13"/>
          </p:nvPr>
        </p:nvSpPr>
        <p:spPr>
          <a:xfrm>
            <a:off x="609600" y="1457325"/>
            <a:ext cx="5962650" cy="4988032"/>
          </a:xfrm>
        </p:spPr>
        <p:txBody>
          <a:bodyPr wrap="square">
            <a:spAutoFit/>
          </a:bodyPr>
          <a:lstStyle/>
          <a:p>
            <a:pPr lvl="1"/>
            <a:r>
              <a:rPr lang="en-AU" sz="2000" noProof="0" dirty="0"/>
              <a:t>Intended presenter(s):</a:t>
            </a:r>
          </a:p>
          <a:p>
            <a:r>
              <a:rPr lang="en-AU" noProof="0" dirty="0"/>
              <a:t>This module is designed to be facilitated by members of</a:t>
            </a:r>
            <a:br>
              <a:rPr lang="en-AU" noProof="0" dirty="0"/>
            </a:br>
            <a:r>
              <a:rPr lang="en-AU" noProof="0" dirty="0"/>
              <a:t>your </a:t>
            </a:r>
            <a:r>
              <a:rPr lang="en-AU" b="1" noProof="0" dirty="0"/>
              <a:t>school implementation team and/or coaching team</a:t>
            </a:r>
            <a:r>
              <a:rPr lang="en-AU" noProof="0" dirty="0"/>
              <a:t>.</a:t>
            </a:r>
            <a:br>
              <a:rPr lang="en-AU" noProof="0" dirty="0"/>
            </a:br>
            <a:r>
              <a:rPr lang="en-AU" noProof="0" dirty="0"/>
              <a:t>Consider which member(s) would be best placed to present</a:t>
            </a:r>
            <a:br>
              <a:rPr lang="en-AU" noProof="0" dirty="0"/>
            </a:br>
            <a:r>
              <a:rPr lang="en-AU" noProof="0" dirty="0"/>
              <a:t>this content.</a:t>
            </a:r>
          </a:p>
          <a:p>
            <a:pPr lvl="1"/>
            <a:r>
              <a:rPr lang="en-AU" sz="2000" noProof="0" dirty="0"/>
              <a:t>Intended participants:</a:t>
            </a:r>
          </a:p>
          <a:p>
            <a:r>
              <a:rPr lang="en-AU" noProof="0" dirty="0"/>
              <a:t>This module is intended for </a:t>
            </a:r>
            <a:r>
              <a:rPr lang="en-AU" b="1" noProof="0" dirty="0"/>
              <a:t>all staff participating</a:t>
            </a:r>
            <a:br>
              <a:rPr lang="en-AU" b="1" noProof="0" dirty="0"/>
            </a:br>
            <a:r>
              <a:rPr lang="en-AU" b="1" noProof="0" dirty="0"/>
              <a:t>in your implementation effort</a:t>
            </a:r>
            <a:r>
              <a:rPr lang="en-AU" noProof="0" dirty="0"/>
              <a:t>.</a:t>
            </a:r>
          </a:p>
          <a:p>
            <a:pPr lvl="1"/>
            <a:r>
              <a:rPr lang="en-AU" sz="2000" noProof="0" dirty="0"/>
              <a:t>Set-up and timing:</a:t>
            </a:r>
          </a:p>
          <a:p>
            <a:pPr>
              <a:spcAft>
                <a:spcPts val="0"/>
              </a:spcAft>
            </a:pPr>
            <a:r>
              <a:rPr lang="en-AU" noProof="0" dirty="0"/>
              <a:t>Decide how to group staff to support </a:t>
            </a:r>
            <a:r>
              <a:rPr lang="en-AU" b="1" noProof="0" dirty="0"/>
              <a:t>small group conversations</a:t>
            </a:r>
            <a:r>
              <a:rPr lang="en-AU" noProof="0" dirty="0"/>
              <a:t> (e.g., by year groups or learning areas). </a:t>
            </a:r>
          </a:p>
          <a:p>
            <a:r>
              <a:rPr lang="en-AU" noProof="0" dirty="0"/>
              <a:t>Before the session, we recommend printing the related </a:t>
            </a:r>
            <a:r>
              <a:rPr lang="en-AU" b="1" u="sng" noProof="0" dirty="0">
                <a:solidFill>
                  <a:schemeClr val="accent1"/>
                </a:solidFill>
                <a:hlinkClick r:id="rId3"/>
              </a:rPr>
              <a:t>modelling and coaching checklist</a:t>
            </a:r>
            <a:r>
              <a:rPr lang="en-AU" noProof="0" dirty="0"/>
              <a:t> to show the links between this module and upcoming modelling and coaching.</a:t>
            </a:r>
          </a:p>
        </p:txBody>
      </p:sp>
      <p:pic>
        <p:nvPicPr>
          <p:cNvPr id="15" name="Graphic 14">
            <a:extLst>
              <a:ext uri="{FF2B5EF4-FFF2-40B4-BE49-F238E27FC236}">
                <a16:creationId xmlns:a16="http://schemas.microsoft.com/office/drawing/2014/main" id="{08EE6DCC-A910-4F96-4EE4-5973F3032CA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212531" y="2562744"/>
            <a:ext cx="476250" cy="533400"/>
          </a:xfrm>
          <a:prstGeom prst="rect">
            <a:avLst/>
          </a:prstGeom>
        </p:spPr>
      </p:pic>
      <p:sp>
        <p:nvSpPr>
          <p:cNvPr id="17" name="TextBox 16">
            <a:extLst>
              <a:ext uri="{FF2B5EF4-FFF2-40B4-BE49-F238E27FC236}">
                <a16:creationId xmlns:a16="http://schemas.microsoft.com/office/drawing/2014/main" id="{D6566BA7-4779-100F-4676-5B8DBFE924F1}"/>
              </a:ext>
            </a:extLst>
          </p:cNvPr>
          <p:cNvSpPr txBox="1"/>
          <p:nvPr/>
        </p:nvSpPr>
        <p:spPr>
          <a:xfrm>
            <a:off x="6921594" y="2251875"/>
            <a:ext cx="4574406" cy="1532862"/>
          </a:xfrm>
          <a:prstGeom prst="roundRect">
            <a:avLst/>
          </a:prstGeom>
          <a:noFill/>
          <a:ln w="25400">
            <a:solidFill>
              <a:schemeClr val="accent1"/>
            </a:solidFill>
          </a:ln>
        </p:spPr>
        <p:txBody>
          <a:bodyPr wrap="square" lIns="864000" tIns="144000" rIns="360000" bIns="144000">
            <a:spAutoFit/>
          </a:bodyPr>
          <a:lstStyle/>
          <a:p>
            <a:pPr marL="0" marR="0" lvl="0" indent="0" algn="l" defTabSz="914400" rtl="0" eaLnBrk="1" fontAlgn="auto" latinLnBrk="0" hangingPunct="1">
              <a:lnSpc>
                <a:spcPct val="130000"/>
              </a:lnSpc>
              <a:spcAft>
                <a:spcPts val="1200"/>
              </a:spcAft>
              <a:buClr>
                <a:srgbClr val="01838F"/>
              </a:buClr>
              <a:buSzTx/>
              <a:buFontTx/>
              <a:buNone/>
              <a:tabLst/>
              <a:defRPr/>
            </a:pPr>
            <a:r>
              <a:rPr kumimoji="0" lang="en-AU" sz="1400" b="0" i="0" u="none" strike="noStrike" kern="1200" cap="none" spc="0" normalizeH="0" baseline="0" noProof="0" dirty="0">
                <a:ln>
                  <a:noFill/>
                </a:ln>
                <a:effectLst/>
                <a:uLnTx/>
                <a:uFillTx/>
                <a:latin typeface="Montserrat"/>
                <a:ea typeface="+mn-ea"/>
                <a:cs typeface="+mn-cs"/>
              </a:rPr>
              <a:t>The module will take approximately </a:t>
            </a:r>
            <a:r>
              <a:rPr kumimoji="0" lang="en-AU" sz="1400" b="1" i="0" u="none" strike="noStrike" kern="1200" cap="none" spc="0" normalizeH="0" baseline="0" noProof="0" dirty="0">
                <a:ln>
                  <a:noFill/>
                </a:ln>
                <a:effectLst/>
                <a:uLnTx/>
                <a:uFillTx/>
                <a:latin typeface="Montserrat"/>
                <a:ea typeface="+mn-ea"/>
                <a:cs typeface="+mn-cs"/>
              </a:rPr>
              <a:t>45 minutes to 1 hour </a:t>
            </a:r>
            <a:r>
              <a:rPr kumimoji="0" lang="en-AU" sz="1400" b="0" i="0" u="none" strike="noStrike" kern="1200" cap="none" spc="0" normalizeH="0" baseline="0" noProof="0" dirty="0">
                <a:ln>
                  <a:noFill/>
                </a:ln>
                <a:effectLst/>
                <a:uLnTx/>
                <a:uFillTx/>
                <a:latin typeface="Montserrat"/>
                <a:ea typeface="+mn-ea"/>
                <a:cs typeface="+mn-cs"/>
              </a:rPr>
              <a:t>to complete.</a:t>
            </a:r>
            <a:r>
              <a:rPr kumimoji="0" lang="en-AU" sz="1400" b="0" i="0" u="none" strike="noStrike" kern="1200" cap="none" spc="0" normalizeH="0" noProof="0" dirty="0">
                <a:ln>
                  <a:noFill/>
                </a:ln>
                <a:effectLst/>
                <a:uLnTx/>
                <a:uFillTx/>
                <a:latin typeface="Montserrat"/>
                <a:ea typeface="+mn-ea"/>
                <a:cs typeface="+mn-cs"/>
              </a:rPr>
              <a:t> </a:t>
            </a:r>
            <a:r>
              <a:rPr kumimoji="0" lang="en-AU" sz="1400" b="0" i="0" u="none" strike="noStrike" kern="1200" cap="none" spc="0" normalizeH="0" baseline="0" noProof="0" dirty="0">
                <a:ln>
                  <a:noFill/>
                </a:ln>
                <a:effectLst/>
                <a:uLnTx/>
                <a:uFillTx/>
                <a:latin typeface="Montserrat"/>
                <a:ea typeface="+mn-ea"/>
                <a:cs typeface="+mn-cs"/>
              </a:rPr>
              <a:t>Reflection activities may extend this time.</a:t>
            </a:r>
          </a:p>
        </p:txBody>
      </p:sp>
      <p:sp>
        <p:nvSpPr>
          <p:cNvPr id="9" name="Text Placeholder 12">
            <a:extLst>
              <a:ext uri="{FF2B5EF4-FFF2-40B4-BE49-F238E27FC236}">
                <a16:creationId xmlns:a16="http://schemas.microsoft.com/office/drawing/2014/main" id="{65859008-ADA4-E835-EA7D-D01C2620DC98}"/>
              </a:ext>
            </a:extLst>
          </p:cNvPr>
          <p:cNvSpPr>
            <a:spLocks noGrp="1"/>
          </p:cNvSpPr>
          <p:nvPr/>
        </p:nvSpPr>
        <p:spPr>
          <a:xfrm>
            <a:off x="6921593" y="4036836"/>
            <a:ext cx="4582263" cy="2164021"/>
          </a:xfrm>
          <a:prstGeom prst="roundRect">
            <a:avLst>
              <a:gd name="adj" fmla="val 11962"/>
            </a:avLst>
          </a:prstGeom>
          <a:solidFill>
            <a:schemeClr val="accent1"/>
          </a:solidFill>
        </p:spPr>
        <p:txBody>
          <a:bodyPr vert="horz" wrap="square" lIns="144000" tIns="108000" rIns="144000" bIns="108000" rtlCol="0">
            <a:spAutoFit/>
          </a:bodyPr>
          <a:lstStyle>
            <a:lvl1pPr marL="0" indent="0" algn="l" defTabSz="914400" rtl="0" eaLnBrk="1" latinLnBrk="0" hangingPunct="1">
              <a:lnSpc>
                <a:spcPct val="120000"/>
              </a:lnSpc>
              <a:spcBef>
                <a:spcPts val="0"/>
              </a:spcBef>
              <a:spcAft>
                <a:spcPts val="600"/>
              </a:spcAft>
              <a:buClr>
                <a:schemeClr val="bg2"/>
              </a:buClr>
              <a:buFont typeface="Arial" panose="020B0604020202020204" pitchFamily="34" charset="0"/>
              <a:buNone/>
              <a:defRPr sz="1600" b="0" kern="1200">
                <a:solidFill>
                  <a:schemeClr val="bg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bg2"/>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bg2"/>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This resource has been developed through AERO’s work with schools in the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5">
                  <a:extLst>
                    <a:ext uri="{A12FA001-AC4F-418D-AE19-62706E023703}">
                      <ahyp:hlinkClr xmlns:ahyp="http://schemas.microsoft.com/office/drawing/2018/hyperlinkcolor" val="tx"/>
                    </a:ext>
                  </a:extLst>
                </a:hlinkClick>
              </a:rPr>
              <a:t>Learning Partner project</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t>
            </a:r>
          </a:p>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It’s also informed by AERO’s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6">
                  <a:extLst>
                    <a:ext uri="{A12FA001-AC4F-418D-AE19-62706E023703}">
                      <ahyp:hlinkClr xmlns:ahyp="http://schemas.microsoft.com/office/drawing/2018/hyperlinkcolor" val="tx"/>
                    </a:ext>
                  </a:extLst>
                </a:hlinkClick>
              </a:rPr>
              <a:t>model of learning and teaching</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and by research on effective</a:t>
            </a:r>
            <a:r>
              <a:rPr kumimoji="0" lang="en-AU" sz="1400" b="0" i="0" u="none" strike="noStrike" kern="1200" cap="none" spc="0" normalizeH="0" noProof="0" dirty="0">
                <a:ln>
                  <a:noFill/>
                </a:ln>
                <a:solidFill>
                  <a:srgbClr val="FFFFFF"/>
                </a:solidFill>
                <a:effectLst/>
                <a:uLnTx/>
                <a:uFillTx/>
                <a:latin typeface="Montserrat"/>
                <a:ea typeface="+mn-ea"/>
                <a:cs typeface="+mn-cs"/>
              </a:rPr>
              <a:t> </a:t>
            </a:r>
            <a:r>
              <a:rPr kumimoji="0" lang="en-AU" sz="1400" b="0" i="0" u="none" strike="noStrike" kern="1200" cap="none" spc="0" normalizeH="0" baseline="0" noProof="0" dirty="0">
                <a:ln>
                  <a:noFill/>
                </a:ln>
                <a:solidFill>
                  <a:srgbClr val="FFFFFF"/>
                </a:solidFill>
                <a:effectLst/>
                <a:uLnTx/>
                <a:uFillTx/>
                <a:latin typeface="Montserrat"/>
                <a:ea typeface="+mn-ea"/>
                <a:cs typeface="+mn-cs"/>
              </a:rPr>
              <a:t>implementation and professional learning.</a:t>
            </a:r>
          </a:p>
        </p:txBody>
      </p:sp>
    </p:spTree>
    <p:extLst>
      <p:ext uri="{BB962C8B-B14F-4D97-AF65-F5344CB8AC3E}">
        <p14:creationId xmlns:p14="http://schemas.microsoft.com/office/powerpoint/2010/main" val="448603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8A322-859B-2CC0-A8B8-1B6EB6204E57}"/>
            </a:ext>
          </a:extLst>
        </p:cNvPr>
        <p:cNvGrpSpPr/>
        <p:nvPr/>
      </p:nvGrpSpPr>
      <p:grpSpPr>
        <a:xfrm>
          <a:off x="0" y="0"/>
          <a:ext cx="0" cy="0"/>
          <a:chOff x="0" y="0"/>
          <a:chExt cx="0" cy="0"/>
        </a:xfrm>
      </p:grpSpPr>
      <p:sp>
        <p:nvSpPr>
          <p:cNvPr id="12" name="Title 11">
            <a:extLst>
              <a:ext uri="{FF2B5EF4-FFF2-40B4-BE49-F238E27FC236}">
                <a16:creationId xmlns:a16="http://schemas.microsoft.com/office/drawing/2014/main" id="{41C5B781-04F0-59A9-B7BB-1A4A588751C2}"/>
              </a:ext>
            </a:extLst>
          </p:cNvPr>
          <p:cNvSpPr>
            <a:spLocks noGrp="1"/>
          </p:cNvSpPr>
          <p:nvPr>
            <p:ph type="title"/>
          </p:nvPr>
        </p:nvSpPr>
        <p:spPr/>
        <p:txBody>
          <a:bodyPr/>
          <a:lstStyle/>
          <a:p>
            <a:r>
              <a:rPr lang="en-AU" noProof="0" dirty="0"/>
              <a:t>Background information for school implementation teams</a:t>
            </a:r>
          </a:p>
        </p:txBody>
      </p:sp>
      <p:sp>
        <p:nvSpPr>
          <p:cNvPr id="10" name="Text Placeholder 9">
            <a:extLst>
              <a:ext uri="{FF2B5EF4-FFF2-40B4-BE49-F238E27FC236}">
                <a16:creationId xmlns:a16="http://schemas.microsoft.com/office/drawing/2014/main" id="{ECA6F991-7BB1-EDF7-7318-D916BF1A447B}"/>
              </a:ext>
            </a:extLst>
          </p:cNvPr>
          <p:cNvSpPr>
            <a:spLocks noGrp="1"/>
          </p:cNvSpPr>
          <p:nvPr>
            <p:ph type="body" sz="quarter" idx="13"/>
          </p:nvPr>
        </p:nvSpPr>
        <p:spPr>
          <a:xfrm>
            <a:off x="609601" y="1608380"/>
            <a:ext cx="5029199" cy="3134448"/>
          </a:xfrm>
        </p:spPr>
        <p:txBody>
          <a:bodyPr>
            <a:spAutoFit/>
          </a:bodyPr>
          <a:lstStyle/>
          <a:p>
            <a:pPr lvl="1"/>
            <a:r>
              <a:rPr lang="en-AU" sz="2000" noProof="0" dirty="0"/>
              <a:t>Module structure:</a:t>
            </a:r>
          </a:p>
          <a:p>
            <a:r>
              <a:rPr lang="en-AU" noProof="0" dirty="0"/>
              <a:t>This module begins with its objectives, an overview</a:t>
            </a:r>
            <a:br>
              <a:rPr lang="en-AU" noProof="0" dirty="0"/>
            </a:br>
            <a:r>
              <a:rPr lang="en-AU" noProof="0" dirty="0"/>
              <a:t>of what teaching explicitly is and a summary of the supporting evidence. The module then discusses techniques that can be applied. It includes:</a:t>
            </a:r>
          </a:p>
          <a:p>
            <a:pPr lvl="3">
              <a:spcBef>
                <a:spcPts val="600"/>
              </a:spcBef>
            </a:pPr>
            <a:r>
              <a:rPr lang="en-AU" sz="1400" b="1" noProof="0" dirty="0"/>
              <a:t>a brief definition </a:t>
            </a:r>
            <a:r>
              <a:rPr lang="en-AU" sz="1400" noProof="0" dirty="0"/>
              <a:t>of each technique and</a:t>
            </a:r>
            <a:br>
              <a:rPr lang="en-AU" sz="1400" noProof="0" dirty="0"/>
            </a:br>
            <a:r>
              <a:rPr lang="en-AU" sz="1400" noProof="0" dirty="0"/>
              <a:t>a </a:t>
            </a:r>
            <a:r>
              <a:rPr lang="en-AU" sz="1400" b="1" noProof="0" dirty="0"/>
              <a:t>summary</a:t>
            </a:r>
            <a:r>
              <a:rPr lang="en-AU" sz="1400" noProof="0" dirty="0"/>
              <a:t> unpacking how each may be used</a:t>
            </a:r>
          </a:p>
          <a:p>
            <a:pPr lvl="3">
              <a:spcBef>
                <a:spcPts val="600"/>
              </a:spcBef>
            </a:pPr>
            <a:r>
              <a:rPr lang="en-AU" sz="1400" b="1" noProof="0" dirty="0"/>
              <a:t>examples</a:t>
            </a:r>
            <a:r>
              <a:rPr lang="en-AU" sz="1400" noProof="0" dirty="0"/>
              <a:t> of each technique (including videos)</a:t>
            </a:r>
          </a:p>
          <a:p>
            <a:pPr lvl="3">
              <a:spcBef>
                <a:spcPts val="600"/>
              </a:spcBef>
            </a:pPr>
            <a:r>
              <a:rPr lang="en-AU" sz="1400" b="1" noProof="0" dirty="0"/>
              <a:t>suggested discussion and/or rehearsal </a:t>
            </a:r>
            <a:r>
              <a:rPr lang="en-AU" sz="1400" noProof="0" dirty="0"/>
              <a:t>activities.</a:t>
            </a:r>
          </a:p>
        </p:txBody>
      </p:sp>
      <p:sp>
        <p:nvSpPr>
          <p:cNvPr id="13" name="Text Placeholder 9">
            <a:extLst>
              <a:ext uri="{FF2B5EF4-FFF2-40B4-BE49-F238E27FC236}">
                <a16:creationId xmlns:a16="http://schemas.microsoft.com/office/drawing/2014/main" id="{E0936E6E-EA98-E02C-AF90-76D855EE68DF}"/>
              </a:ext>
            </a:extLst>
          </p:cNvPr>
          <p:cNvSpPr txBox="1">
            <a:spLocks/>
          </p:cNvSpPr>
          <p:nvPr/>
        </p:nvSpPr>
        <p:spPr>
          <a:xfrm>
            <a:off x="6466801" y="1608380"/>
            <a:ext cx="5029199" cy="2907463"/>
          </a:xfrm>
          <a:prstGeom prst="rect">
            <a:avLst/>
          </a:prstGeom>
        </p:spPr>
        <p:txBody>
          <a:bodyPr vert="horz"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2000" noProof="0" dirty="0"/>
              <a:t>Further information:</a:t>
            </a:r>
          </a:p>
          <a:p>
            <a:r>
              <a:rPr lang="en-AU" noProof="0" dirty="0"/>
              <a:t>We recommend that presenters read </a:t>
            </a:r>
            <a:r>
              <a:rPr lang="en-AU" noProof="0" dirty="0">
                <a:hlinkClick r:id="rId3"/>
              </a:rPr>
              <a:t>AERO’s Teach Explicitly practice guide</a:t>
            </a:r>
            <a:r>
              <a:rPr lang="en-AU" noProof="0" dirty="0"/>
              <a:t> and </a:t>
            </a:r>
            <a:r>
              <a:rPr lang="en-AU" noProof="0" dirty="0">
                <a:hlinkClick r:id="rId4"/>
              </a:rPr>
              <a:t>how students learn best</a:t>
            </a:r>
            <a:r>
              <a:rPr lang="en-AU" noProof="0" dirty="0"/>
              <a:t> research report to deepen their knowledge of the practice and the research underpinning it. </a:t>
            </a:r>
          </a:p>
          <a:p>
            <a:r>
              <a:rPr lang="en-AU" noProof="0" dirty="0"/>
              <a:t>For more information on using knowledge-building modules within a professional learning cycle, see AERO’s </a:t>
            </a:r>
            <a:r>
              <a:rPr lang="en-AU" u="sng" noProof="0" dirty="0">
                <a:solidFill>
                  <a:schemeClr val="accent1"/>
                </a:solidFill>
                <a:hlinkClick r:id="rId5"/>
              </a:rPr>
              <a:t>Using Professional Learning Cycles to Strengthen Implementation</a:t>
            </a:r>
            <a:r>
              <a:rPr lang="en-AU" noProof="0" dirty="0"/>
              <a:t> practice guide.</a:t>
            </a:r>
          </a:p>
        </p:txBody>
      </p:sp>
      <p:sp>
        <p:nvSpPr>
          <p:cNvPr id="8" name="TextBox 7">
            <a:extLst>
              <a:ext uri="{FF2B5EF4-FFF2-40B4-BE49-F238E27FC236}">
                <a16:creationId xmlns:a16="http://schemas.microsoft.com/office/drawing/2014/main" id="{8E5C3053-7E5A-F9E0-7E31-8CF80CEC6694}"/>
              </a:ext>
            </a:extLst>
          </p:cNvPr>
          <p:cNvSpPr txBox="1"/>
          <p:nvPr/>
        </p:nvSpPr>
        <p:spPr>
          <a:xfrm>
            <a:off x="707345" y="5125319"/>
            <a:ext cx="10788655" cy="896744"/>
          </a:xfrm>
          <a:prstGeom prst="roundRect">
            <a:avLst>
              <a:gd name="adj" fmla="val 20898"/>
            </a:avLst>
          </a:prstGeom>
          <a:solidFill>
            <a:srgbClr val="01838F"/>
          </a:solidFill>
        </p:spPr>
        <p:txBody>
          <a:bodyPr wrap="square" lIns="720000" tIns="144000" rIns="144000" bIns="144000" anchor="ctr" anchorCtr="0">
            <a:noAutofit/>
          </a:bodyPr>
          <a:lstStyle/>
          <a:p>
            <a:pPr marL="0" lvl="3">
              <a:lnSpc>
                <a:spcPct val="130000"/>
              </a:lnSpc>
              <a:spcAft>
                <a:spcPts val="900"/>
              </a:spcAft>
              <a:buClr>
                <a:srgbClr val="01838F"/>
              </a:buClr>
              <a:defRPr/>
            </a:pPr>
            <a:r>
              <a:rPr kumimoji="0" lang="en-AU" sz="1400" b="0" i="0" u="none" strike="noStrike" kern="1200" cap="none" spc="0" normalizeH="0" baseline="0" noProof="0" dirty="0">
                <a:ln>
                  <a:noFill/>
                </a:ln>
                <a:solidFill>
                  <a:schemeClr val="bg1"/>
                </a:solidFill>
                <a:effectLst/>
                <a:uLnTx/>
                <a:uFillTx/>
                <a:latin typeface="Montserrat"/>
              </a:rPr>
              <a:t>Pay attention to </a:t>
            </a:r>
            <a:r>
              <a:rPr kumimoji="0" lang="en-AU" sz="1400" b="1" i="0" u="none" strike="noStrike" kern="1200" cap="none" spc="0" normalizeH="0" baseline="0" noProof="0" dirty="0">
                <a:ln>
                  <a:noFill/>
                </a:ln>
                <a:solidFill>
                  <a:schemeClr val="bg1"/>
                </a:solidFill>
                <a:effectLst/>
                <a:uLnTx/>
                <a:uFillTx/>
                <a:latin typeface="Montserrat"/>
              </a:rPr>
              <a:t>editing notes </a:t>
            </a:r>
            <a:r>
              <a:rPr kumimoji="0" lang="en-AU" sz="1400" b="0" i="0" u="none" strike="noStrike" kern="1200" cap="none" spc="0" normalizeH="0" baseline="0" noProof="0" dirty="0">
                <a:ln>
                  <a:noFill/>
                </a:ln>
                <a:solidFill>
                  <a:schemeClr val="bg1"/>
                </a:solidFill>
                <a:effectLst/>
                <a:uLnTx/>
                <a:uFillTx/>
                <a:latin typeface="Montserrat"/>
              </a:rPr>
              <a:t>to action before use. </a:t>
            </a:r>
            <a:r>
              <a:rPr kumimoji="0" lang="en-AU" sz="1400" b="1" i="0" u="none" strike="noStrike" kern="1200" cap="none" spc="0" normalizeH="0" baseline="0" noProof="0" dirty="0">
                <a:ln>
                  <a:noFill/>
                </a:ln>
                <a:solidFill>
                  <a:schemeClr val="bg1"/>
                </a:solidFill>
                <a:effectLst/>
                <a:uLnTx/>
                <a:uFillTx/>
                <a:latin typeface="Montserrat"/>
              </a:rPr>
              <a:t>Speaking notes </a:t>
            </a:r>
            <a:r>
              <a:rPr lang="en-AU" sz="1400" noProof="0" dirty="0">
                <a:solidFill>
                  <a:schemeClr val="bg1"/>
                </a:solidFill>
              </a:rPr>
              <a:t>will also help with facilitation</a:t>
            </a:r>
            <a:r>
              <a:rPr kumimoji="0" lang="en-AU" sz="1400" b="0" i="0" u="none" strike="noStrike" kern="1200" cap="none" spc="0" normalizeH="0" baseline="0" noProof="0" dirty="0">
                <a:ln>
                  <a:noFill/>
                </a:ln>
                <a:solidFill>
                  <a:schemeClr val="bg1"/>
                </a:solidFill>
                <a:effectLst/>
                <a:uLnTx/>
                <a:uFillTx/>
                <a:latin typeface="Montserrat"/>
              </a:rPr>
              <a:t>. </a:t>
            </a:r>
          </a:p>
        </p:txBody>
      </p:sp>
      <p:grpSp>
        <p:nvGrpSpPr>
          <p:cNvPr id="14" name="Graphic 63">
            <a:extLst>
              <a:ext uri="{FF2B5EF4-FFF2-40B4-BE49-F238E27FC236}">
                <a16:creationId xmlns:a16="http://schemas.microsoft.com/office/drawing/2014/main" id="{F34DAFAE-8B31-EB4A-FE73-DC7B923D9200}"/>
              </a:ext>
              <a:ext uri="{C183D7F6-B498-43B3-948B-1728B52AA6E4}">
                <adec:decorative xmlns:adec="http://schemas.microsoft.com/office/drawing/2017/decorative" val="1"/>
              </a:ext>
            </a:extLst>
          </p:cNvPr>
          <p:cNvGrpSpPr/>
          <p:nvPr/>
        </p:nvGrpSpPr>
        <p:grpSpPr>
          <a:xfrm>
            <a:off x="932607" y="5321986"/>
            <a:ext cx="386001" cy="503409"/>
            <a:chOff x="4460453" y="1822598"/>
            <a:chExt cx="357045" cy="452716"/>
          </a:xfrm>
          <a:noFill/>
        </p:grpSpPr>
        <p:grpSp>
          <p:nvGrpSpPr>
            <p:cNvPr id="15" name="Graphic 63">
              <a:extLst>
                <a:ext uri="{FF2B5EF4-FFF2-40B4-BE49-F238E27FC236}">
                  <a16:creationId xmlns:a16="http://schemas.microsoft.com/office/drawing/2014/main" id="{D669B7D0-8A22-BF8B-0278-E067969072A3}"/>
                </a:ext>
              </a:extLst>
            </p:cNvPr>
            <p:cNvGrpSpPr/>
            <p:nvPr/>
          </p:nvGrpSpPr>
          <p:grpSpPr>
            <a:xfrm>
              <a:off x="4460453" y="1822598"/>
              <a:ext cx="357045" cy="452716"/>
              <a:chOff x="4460453" y="1822598"/>
              <a:chExt cx="357045" cy="452716"/>
            </a:xfrm>
            <a:noFill/>
          </p:grpSpPr>
          <p:sp>
            <p:nvSpPr>
              <p:cNvPr id="17" name="Freeform: Shape 16">
                <a:extLst>
                  <a:ext uri="{FF2B5EF4-FFF2-40B4-BE49-F238E27FC236}">
                    <a16:creationId xmlns:a16="http://schemas.microsoft.com/office/drawing/2014/main" id="{3B0C5835-AA3B-8900-AC9F-27817DC0A910}"/>
                  </a:ext>
                </a:extLst>
              </p:cNvPr>
              <p:cNvSpPr/>
              <p:nvPr/>
            </p:nvSpPr>
            <p:spPr>
              <a:xfrm>
                <a:off x="4515826" y="1880654"/>
                <a:ext cx="246280" cy="281380"/>
              </a:xfrm>
              <a:custGeom>
                <a:avLst/>
                <a:gdLst>
                  <a:gd name="connsiteX0" fmla="*/ 81859 w 246280"/>
                  <a:gd name="connsiteY0" fmla="*/ 281381 h 281380"/>
                  <a:gd name="connsiteX1" fmla="*/ 81184 w 246280"/>
                  <a:gd name="connsiteY1" fmla="*/ 278345 h 281380"/>
                  <a:gd name="connsiteX2" fmla="*/ 44279 w 246280"/>
                  <a:gd name="connsiteY2" fmla="*/ 217690 h 281380"/>
                  <a:gd name="connsiteX3" fmla="*/ 19 w 246280"/>
                  <a:gd name="connsiteY3" fmla="*/ 120872 h 281380"/>
                  <a:gd name="connsiteX4" fmla="*/ 118090 w 246280"/>
                  <a:gd name="connsiteY4" fmla="*/ 103 h 281380"/>
                  <a:gd name="connsiteX5" fmla="*/ 246281 w 246280"/>
                  <a:gd name="connsiteY5" fmla="*/ 123099 h 281380"/>
                  <a:gd name="connsiteX6" fmla="*/ 202493 w 246280"/>
                  <a:gd name="connsiteY6" fmla="*/ 216678 h 281380"/>
                  <a:gd name="connsiteX7" fmla="*/ 163361 w 246280"/>
                  <a:gd name="connsiteY7" fmla="*/ 279154 h 281380"/>
                  <a:gd name="connsiteX8" fmla="*/ 162889 w 246280"/>
                  <a:gd name="connsiteY8" fmla="*/ 281381 h 28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280" h="281380">
                    <a:moveTo>
                      <a:pt x="81859" y="281381"/>
                    </a:moveTo>
                    <a:lnTo>
                      <a:pt x="81184" y="278345"/>
                    </a:lnTo>
                    <a:cubicBezTo>
                      <a:pt x="76124" y="254528"/>
                      <a:pt x="62968" y="233275"/>
                      <a:pt x="44279" y="217690"/>
                    </a:cubicBezTo>
                    <a:cubicBezTo>
                      <a:pt x="16684" y="194683"/>
                      <a:pt x="-656" y="159802"/>
                      <a:pt x="19" y="120872"/>
                    </a:cubicBezTo>
                    <a:cubicBezTo>
                      <a:pt x="1166" y="56574"/>
                      <a:pt x="53792" y="2666"/>
                      <a:pt x="118090" y="103"/>
                    </a:cubicBezTo>
                    <a:cubicBezTo>
                      <a:pt x="188392" y="-2731"/>
                      <a:pt x="246281" y="53471"/>
                      <a:pt x="246281" y="123099"/>
                    </a:cubicBezTo>
                    <a:cubicBezTo>
                      <a:pt x="246281" y="160881"/>
                      <a:pt x="229278" y="194278"/>
                      <a:pt x="202493" y="216678"/>
                    </a:cubicBezTo>
                    <a:cubicBezTo>
                      <a:pt x="183062" y="232938"/>
                      <a:pt x="168691" y="254393"/>
                      <a:pt x="163361" y="279154"/>
                    </a:cubicBezTo>
                    <a:lnTo>
                      <a:pt x="162889" y="281381"/>
                    </a:ln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18" name="Freeform: Shape 17">
                <a:extLst>
                  <a:ext uri="{FF2B5EF4-FFF2-40B4-BE49-F238E27FC236}">
                    <a16:creationId xmlns:a16="http://schemas.microsoft.com/office/drawing/2014/main" id="{8312ACEC-9FB5-F8A4-A507-AE3FC870B59C}"/>
                  </a:ext>
                </a:extLst>
              </p:cNvPr>
              <p:cNvSpPr/>
              <p:nvPr/>
            </p:nvSpPr>
            <p:spPr>
              <a:xfrm>
                <a:off x="4587632" y="2167230"/>
                <a:ext cx="102755" cy="33869"/>
              </a:xfrm>
              <a:custGeom>
                <a:avLst/>
                <a:gdLst>
                  <a:gd name="connsiteX0" fmla="*/ 85820 w 102755"/>
                  <a:gd name="connsiteY0" fmla="*/ 0 h 33869"/>
                  <a:gd name="connsiteX1" fmla="*/ 102755 w 102755"/>
                  <a:gd name="connsiteY1" fmla="*/ 16935 h 33869"/>
                  <a:gd name="connsiteX2" fmla="*/ 102755 w 102755"/>
                  <a:gd name="connsiteY2" fmla="*/ 16935 h 33869"/>
                  <a:gd name="connsiteX3" fmla="*/ 85820 w 102755"/>
                  <a:gd name="connsiteY3" fmla="*/ 33869 h 33869"/>
                  <a:gd name="connsiteX4" fmla="*/ 16935 w 102755"/>
                  <a:gd name="connsiteY4" fmla="*/ 33869 h 33869"/>
                  <a:gd name="connsiteX5" fmla="*/ 0 w 102755"/>
                  <a:gd name="connsiteY5" fmla="*/ 16935 h 33869"/>
                  <a:gd name="connsiteX6" fmla="*/ 0 w 102755"/>
                  <a:gd name="connsiteY6" fmla="*/ 16935 h 33869"/>
                  <a:gd name="connsiteX7" fmla="*/ 16935 w 102755"/>
                  <a:gd name="connsiteY7" fmla="*/ 0 h 3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3869">
                    <a:moveTo>
                      <a:pt x="85820" y="0"/>
                    </a:moveTo>
                    <a:cubicBezTo>
                      <a:pt x="95173" y="0"/>
                      <a:pt x="102755" y="7582"/>
                      <a:pt x="102755" y="16935"/>
                    </a:cubicBezTo>
                    <a:lnTo>
                      <a:pt x="102755" y="16935"/>
                    </a:lnTo>
                    <a:cubicBezTo>
                      <a:pt x="102755" y="26287"/>
                      <a:pt x="95173" y="33869"/>
                      <a:pt x="85820" y="33869"/>
                    </a:cubicBezTo>
                    <a:lnTo>
                      <a:pt x="16935" y="33869"/>
                    </a:lnTo>
                    <a:cubicBezTo>
                      <a:pt x="7582" y="33869"/>
                      <a:pt x="0" y="26287"/>
                      <a:pt x="0" y="16935"/>
                    </a:cubicBezTo>
                    <a:lnTo>
                      <a:pt x="0" y="16935"/>
                    </a:lnTo>
                    <a:cubicBezTo>
                      <a:pt x="0" y="7582"/>
                      <a:pt x="7582" y="0"/>
                      <a:pt x="16935"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19" name="Freeform: Shape 18">
                <a:extLst>
                  <a:ext uri="{FF2B5EF4-FFF2-40B4-BE49-F238E27FC236}">
                    <a16:creationId xmlns:a16="http://schemas.microsoft.com/office/drawing/2014/main" id="{2F1B7038-DF3C-CCCC-9B92-4ECD3BA49F36}"/>
                  </a:ext>
                </a:extLst>
              </p:cNvPr>
              <p:cNvSpPr/>
              <p:nvPr/>
            </p:nvSpPr>
            <p:spPr>
              <a:xfrm>
                <a:off x="4587632" y="2201099"/>
                <a:ext cx="102755" cy="36230"/>
              </a:xfrm>
              <a:custGeom>
                <a:avLst/>
                <a:gdLst>
                  <a:gd name="connsiteX0" fmla="*/ 84606 w 102755"/>
                  <a:gd name="connsiteY0" fmla="*/ 0 h 36230"/>
                  <a:gd name="connsiteX1" fmla="*/ 102755 w 102755"/>
                  <a:gd name="connsiteY1" fmla="*/ 18149 h 36230"/>
                  <a:gd name="connsiteX2" fmla="*/ 102755 w 102755"/>
                  <a:gd name="connsiteY2" fmla="*/ 18082 h 36230"/>
                  <a:gd name="connsiteX3" fmla="*/ 84606 w 102755"/>
                  <a:gd name="connsiteY3" fmla="*/ 36231 h 36230"/>
                  <a:gd name="connsiteX4" fmla="*/ 18149 w 102755"/>
                  <a:gd name="connsiteY4" fmla="*/ 36231 h 36230"/>
                  <a:gd name="connsiteX5" fmla="*/ 0 w 102755"/>
                  <a:gd name="connsiteY5" fmla="*/ 18082 h 36230"/>
                  <a:gd name="connsiteX6" fmla="*/ 0 w 102755"/>
                  <a:gd name="connsiteY6" fmla="*/ 18149 h 36230"/>
                  <a:gd name="connsiteX7" fmla="*/ 18149 w 102755"/>
                  <a:gd name="connsiteY7" fmla="*/ 0 h 3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6230">
                    <a:moveTo>
                      <a:pt x="84606" y="0"/>
                    </a:moveTo>
                    <a:cubicBezTo>
                      <a:pt x="94629" y="0"/>
                      <a:pt x="102755" y="8126"/>
                      <a:pt x="102755" y="18149"/>
                    </a:cubicBezTo>
                    <a:lnTo>
                      <a:pt x="102755" y="18082"/>
                    </a:lnTo>
                    <a:cubicBezTo>
                      <a:pt x="102755" y="28105"/>
                      <a:pt x="94629" y="36231"/>
                      <a:pt x="84606" y="36231"/>
                    </a:cubicBezTo>
                    <a:lnTo>
                      <a:pt x="18149" y="36231"/>
                    </a:lnTo>
                    <a:cubicBezTo>
                      <a:pt x="8126" y="36231"/>
                      <a:pt x="0" y="28105"/>
                      <a:pt x="0" y="18082"/>
                    </a:cubicBezTo>
                    <a:lnTo>
                      <a:pt x="0" y="18149"/>
                    </a:lnTo>
                    <a:cubicBezTo>
                      <a:pt x="0" y="8126"/>
                      <a:pt x="8126" y="0"/>
                      <a:pt x="18149"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0" name="Freeform: Shape 19">
                <a:extLst>
                  <a:ext uri="{FF2B5EF4-FFF2-40B4-BE49-F238E27FC236}">
                    <a16:creationId xmlns:a16="http://schemas.microsoft.com/office/drawing/2014/main" id="{823775C0-BC30-2D23-669C-07F941CF20FF}"/>
                  </a:ext>
                </a:extLst>
              </p:cNvPr>
              <p:cNvSpPr/>
              <p:nvPr/>
            </p:nvSpPr>
            <p:spPr>
              <a:xfrm>
                <a:off x="4605309" y="2237330"/>
                <a:ext cx="67333" cy="37985"/>
              </a:xfrm>
              <a:custGeom>
                <a:avLst/>
                <a:gdLst>
                  <a:gd name="connsiteX0" fmla="*/ 67 w 67333"/>
                  <a:gd name="connsiteY0" fmla="*/ 0 h 37985"/>
                  <a:gd name="connsiteX1" fmla="*/ 67334 w 67333"/>
                  <a:gd name="connsiteY1" fmla="*/ 0 h 37985"/>
                  <a:gd name="connsiteX2" fmla="*/ 67334 w 67333"/>
                  <a:gd name="connsiteY2" fmla="*/ 4318 h 37985"/>
                  <a:gd name="connsiteX3" fmla="*/ 33667 w 67333"/>
                  <a:gd name="connsiteY3" fmla="*/ 37985 h 37985"/>
                  <a:gd name="connsiteX4" fmla="*/ 33667 w 67333"/>
                  <a:gd name="connsiteY4" fmla="*/ 37985 h 37985"/>
                  <a:gd name="connsiteX5" fmla="*/ 0 w 67333"/>
                  <a:gd name="connsiteY5" fmla="*/ 4318 h 37985"/>
                  <a:gd name="connsiteX6" fmla="*/ 0 w 67333"/>
                  <a:gd name="connsiteY6" fmla="*/ 0 h 37985"/>
                  <a:gd name="connsiteX7" fmla="*/ 0 w 67333"/>
                  <a:gd name="connsiteY7" fmla="*/ 0 h 3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33" h="37985">
                    <a:moveTo>
                      <a:pt x="67" y="0"/>
                    </a:moveTo>
                    <a:lnTo>
                      <a:pt x="67334" y="0"/>
                    </a:lnTo>
                    <a:lnTo>
                      <a:pt x="67334" y="4318"/>
                    </a:lnTo>
                    <a:cubicBezTo>
                      <a:pt x="67334" y="22872"/>
                      <a:pt x="52288" y="37985"/>
                      <a:pt x="33667" y="37985"/>
                    </a:cubicBezTo>
                    <a:lnTo>
                      <a:pt x="33667" y="37985"/>
                    </a:lnTo>
                    <a:cubicBezTo>
                      <a:pt x="15113" y="37985"/>
                      <a:pt x="0" y="22939"/>
                      <a:pt x="0" y="4318"/>
                    </a:cubicBezTo>
                    <a:lnTo>
                      <a:pt x="0" y="0"/>
                    </a:lnTo>
                    <a:lnTo>
                      <a:pt x="0" y="0"/>
                    </a:ln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1" name="Freeform: Shape 20">
                <a:extLst>
                  <a:ext uri="{FF2B5EF4-FFF2-40B4-BE49-F238E27FC236}">
                    <a16:creationId xmlns:a16="http://schemas.microsoft.com/office/drawing/2014/main" id="{2F1EBEFD-3178-7CC9-0575-7606404CAD1E}"/>
                  </a:ext>
                </a:extLst>
              </p:cNvPr>
              <p:cNvSpPr/>
              <p:nvPr/>
            </p:nvSpPr>
            <p:spPr>
              <a:xfrm>
                <a:off x="4638976" y="1822598"/>
                <a:ext cx="6746" cy="24963"/>
              </a:xfrm>
              <a:custGeom>
                <a:avLst/>
                <a:gdLst>
                  <a:gd name="connsiteX0" fmla="*/ 0 w 6746"/>
                  <a:gd name="connsiteY0" fmla="*/ 0 h 24963"/>
                  <a:gd name="connsiteX1" fmla="*/ 0 w 6746"/>
                  <a:gd name="connsiteY1" fmla="*/ 24964 h 24963"/>
                </a:gdLst>
                <a:ahLst/>
                <a:cxnLst>
                  <a:cxn ang="0">
                    <a:pos x="connsiteX0" y="connsiteY0"/>
                  </a:cxn>
                  <a:cxn ang="0">
                    <a:pos x="connsiteX1" y="connsiteY1"/>
                  </a:cxn>
                </a:cxnLst>
                <a:rect l="l" t="t" r="r" b="b"/>
                <a:pathLst>
                  <a:path w="6746" h="24963">
                    <a:moveTo>
                      <a:pt x="0" y="0"/>
                    </a:moveTo>
                    <a:lnTo>
                      <a:pt x="0" y="24964"/>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2" name="Freeform: Shape 21">
                <a:extLst>
                  <a:ext uri="{FF2B5EF4-FFF2-40B4-BE49-F238E27FC236}">
                    <a16:creationId xmlns:a16="http://schemas.microsoft.com/office/drawing/2014/main" id="{8218064D-FC46-23BA-DBB7-055970E811F9}"/>
                  </a:ext>
                </a:extLst>
              </p:cNvPr>
              <p:cNvSpPr/>
              <p:nvPr/>
            </p:nvSpPr>
            <p:spPr>
              <a:xfrm>
                <a:off x="4549715" y="1846550"/>
                <a:ext cx="12481" cy="21590"/>
              </a:xfrm>
              <a:custGeom>
                <a:avLst/>
                <a:gdLst>
                  <a:gd name="connsiteX0" fmla="*/ 0 w 12481"/>
                  <a:gd name="connsiteY0" fmla="*/ 0 h 21590"/>
                  <a:gd name="connsiteX1" fmla="*/ 12482 w 12481"/>
                  <a:gd name="connsiteY1" fmla="*/ 21590 h 21590"/>
                </a:gdLst>
                <a:ahLst/>
                <a:cxnLst>
                  <a:cxn ang="0">
                    <a:pos x="connsiteX0" y="connsiteY0"/>
                  </a:cxn>
                  <a:cxn ang="0">
                    <a:pos x="connsiteX1" y="connsiteY1"/>
                  </a:cxn>
                </a:cxnLst>
                <a:rect l="l" t="t" r="r" b="b"/>
                <a:pathLst>
                  <a:path w="12481" h="21590">
                    <a:moveTo>
                      <a:pt x="0" y="0"/>
                    </a:moveTo>
                    <a:lnTo>
                      <a:pt x="12482"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3" name="Freeform: Shape 22">
                <a:extLst>
                  <a:ext uri="{FF2B5EF4-FFF2-40B4-BE49-F238E27FC236}">
                    <a16:creationId xmlns:a16="http://schemas.microsoft.com/office/drawing/2014/main" id="{9FF54C70-8907-B897-C4C9-5FEE40B1B21B}"/>
                  </a:ext>
                </a:extLst>
              </p:cNvPr>
              <p:cNvSpPr/>
              <p:nvPr/>
            </p:nvSpPr>
            <p:spPr>
              <a:xfrm>
                <a:off x="4484405" y="1911860"/>
                <a:ext cx="21590" cy="12481"/>
              </a:xfrm>
              <a:custGeom>
                <a:avLst/>
                <a:gdLst>
                  <a:gd name="connsiteX0" fmla="*/ 0 w 21590"/>
                  <a:gd name="connsiteY0" fmla="*/ 0 h 12481"/>
                  <a:gd name="connsiteX1" fmla="*/ 21590 w 21590"/>
                  <a:gd name="connsiteY1" fmla="*/ 12482 h 12481"/>
                </a:gdLst>
                <a:ahLst/>
                <a:cxnLst>
                  <a:cxn ang="0">
                    <a:pos x="connsiteX0" y="connsiteY0"/>
                  </a:cxn>
                  <a:cxn ang="0">
                    <a:pos x="connsiteX1" y="connsiteY1"/>
                  </a:cxn>
                </a:cxnLst>
                <a:rect l="l" t="t" r="r" b="b"/>
                <a:pathLst>
                  <a:path w="21590" h="12481">
                    <a:moveTo>
                      <a:pt x="0" y="0"/>
                    </a:moveTo>
                    <a:lnTo>
                      <a:pt x="2159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4" name="Freeform: Shape 23">
                <a:extLst>
                  <a:ext uri="{FF2B5EF4-FFF2-40B4-BE49-F238E27FC236}">
                    <a16:creationId xmlns:a16="http://schemas.microsoft.com/office/drawing/2014/main" id="{8454F83B-9544-7891-50D4-7CCA8D3752FC}"/>
                  </a:ext>
                </a:extLst>
              </p:cNvPr>
              <p:cNvSpPr/>
              <p:nvPr/>
            </p:nvSpPr>
            <p:spPr>
              <a:xfrm>
                <a:off x="4460453" y="2001121"/>
                <a:ext cx="24963" cy="6746"/>
              </a:xfrm>
              <a:custGeom>
                <a:avLst/>
                <a:gdLst>
                  <a:gd name="connsiteX0" fmla="*/ 0 w 24963"/>
                  <a:gd name="connsiteY0" fmla="*/ 0 h 6746"/>
                  <a:gd name="connsiteX1" fmla="*/ 24963 w 24963"/>
                  <a:gd name="connsiteY1" fmla="*/ 0 h 6746"/>
                </a:gdLst>
                <a:ahLst/>
                <a:cxnLst>
                  <a:cxn ang="0">
                    <a:pos x="connsiteX0" y="connsiteY0"/>
                  </a:cxn>
                  <a:cxn ang="0">
                    <a:pos x="connsiteX1" y="connsiteY1"/>
                  </a:cxn>
                </a:cxnLst>
                <a:rect l="l" t="t" r="r" b="b"/>
                <a:pathLst>
                  <a:path w="24963" h="6746">
                    <a:moveTo>
                      <a:pt x="0" y="0"/>
                    </a:moveTo>
                    <a:lnTo>
                      <a:pt x="24963"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5" name="Freeform: Shape 24">
                <a:extLst>
                  <a:ext uri="{FF2B5EF4-FFF2-40B4-BE49-F238E27FC236}">
                    <a16:creationId xmlns:a16="http://schemas.microsoft.com/office/drawing/2014/main" id="{7ECDAC7A-2EE7-C3B7-0A8A-323D4B9F255E}"/>
                  </a:ext>
                </a:extLst>
              </p:cNvPr>
              <p:cNvSpPr/>
              <p:nvPr/>
            </p:nvSpPr>
            <p:spPr>
              <a:xfrm>
                <a:off x="4484405" y="2077901"/>
                <a:ext cx="21590" cy="12481"/>
              </a:xfrm>
              <a:custGeom>
                <a:avLst/>
                <a:gdLst>
                  <a:gd name="connsiteX0" fmla="*/ 0 w 21590"/>
                  <a:gd name="connsiteY0" fmla="*/ 12482 h 12481"/>
                  <a:gd name="connsiteX1" fmla="*/ 21590 w 21590"/>
                  <a:gd name="connsiteY1" fmla="*/ 0 h 12481"/>
                </a:gdLst>
                <a:ahLst/>
                <a:cxnLst>
                  <a:cxn ang="0">
                    <a:pos x="connsiteX0" y="connsiteY0"/>
                  </a:cxn>
                  <a:cxn ang="0">
                    <a:pos x="connsiteX1" y="connsiteY1"/>
                  </a:cxn>
                </a:cxnLst>
                <a:rect l="l" t="t" r="r" b="b"/>
                <a:pathLst>
                  <a:path w="21590" h="12481">
                    <a:moveTo>
                      <a:pt x="0" y="12482"/>
                    </a:moveTo>
                    <a:lnTo>
                      <a:pt x="2159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6" name="Freeform: Shape 25">
                <a:extLst>
                  <a:ext uri="{FF2B5EF4-FFF2-40B4-BE49-F238E27FC236}">
                    <a16:creationId xmlns:a16="http://schemas.microsoft.com/office/drawing/2014/main" id="{3B206F9C-1E2A-FDC7-2482-485A1A7C395F}"/>
                  </a:ext>
                </a:extLst>
              </p:cNvPr>
              <p:cNvSpPr/>
              <p:nvPr/>
            </p:nvSpPr>
            <p:spPr>
              <a:xfrm>
                <a:off x="4771957" y="2077901"/>
                <a:ext cx="21657" cy="12481"/>
              </a:xfrm>
              <a:custGeom>
                <a:avLst/>
                <a:gdLst>
                  <a:gd name="connsiteX0" fmla="*/ 21658 w 21657"/>
                  <a:gd name="connsiteY0" fmla="*/ 12482 h 12481"/>
                  <a:gd name="connsiteX1" fmla="*/ 0 w 21657"/>
                  <a:gd name="connsiteY1" fmla="*/ 0 h 12481"/>
                </a:gdLst>
                <a:ahLst/>
                <a:cxnLst>
                  <a:cxn ang="0">
                    <a:pos x="connsiteX0" y="connsiteY0"/>
                  </a:cxn>
                  <a:cxn ang="0">
                    <a:pos x="connsiteX1" y="connsiteY1"/>
                  </a:cxn>
                </a:cxnLst>
                <a:rect l="l" t="t" r="r" b="b"/>
                <a:pathLst>
                  <a:path w="21657" h="12481">
                    <a:moveTo>
                      <a:pt x="21658" y="12482"/>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7" name="Freeform: Shape 26">
                <a:extLst>
                  <a:ext uri="{FF2B5EF4-FFF2-40B4-BE49-F238E27FC236}">
                    <a16:creationId xmlns:a16="http://schemas.microsoft.com/office/drawing/2014/main" id="{51918413-D2E1-08C4-2D06-17241D10E94D}"/>
                  </a:ext>
                </a:extLst>
              </p:cNvPr>
              <p:cNvSpPr/>
              <p:nvPr/>
            </p:nvSpPr>
            <p:spPr>
              <a:xfrm>
                <a:off x="4792535" y="2001121"/>
                <a:ext cx="24963" cy="6746"/>
              </a:xfrm>
              <a:custGeom>
                <a:avLst/>
                <a:gdLst>
                  <a:gd name="connsiteX0" fmla="*/ 24963 w 24963"/>
                  <a:gd name="connsiteY0" fmla="*/ 0 h 6746"/>
                  <a:gd name="connsiteX1" fmla="*/ 0 w 24963"/>
                  <a:gd name="connsiteY1" fmla="*/ 0 h 6746"/>
                </a:gdLst>
                <a:ahLst/>
                <a:cxnLst>
                  <a:cxn ang="0">
                    <a:pos x="connsiteX0" y="connsiteY0"/>
                  </a:cxn>
                  <a:cxn ang="0">
                    <a:pos x="connsiteX1" y="connsiteY1"/>
                  </a:cxn>
                </a:cxnLst>
                <a:rect l="l" t="t" r="r" b="b"/>
                <a:pathLst>
                  <a:path w="24963" h="6746">
                    <a:moveTo>
                      <a:pt x="24963" y="0"/>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8" name="Freeform: Shape 27">
                <a:extLst>
                  <a:ext uri="{FF2B5EF4-FFF2-40B4-BE49-F238E27FC236}">
                    <a16:creationId xmlns:a16="http://schemas.microsoft.com/office/drawing/2014/main" id="{B96AC813-2F59-618E-2A9A-FED038E0530B}"/>
                  </a:ext>
                </a:extLst>
              </p:cNvPr>
              <p:cNvSpPr/>
              <p:nvPr/>
            </p:nvSpPr>
            <p:spPr>
              <a:xfrm>
                <a:off x="4771957" y="1911860"/>
                <a:ext cx="21657" cy="12481"/>
              </a:xfrm>
              <a:custGeom>
                <a:avLst/>
                <a:gdLst>
                  <a:gd name="connsiteX0" fmla="*/ 21658 w 21657"/>
                  <a:gd name="connsiteY0" fmla="*/ 0 h 12481"/>
                  <a:gd name="connsiteX1" fmla="*/ 0 w 21657"/>
                  <a:gd name="connsiteY1" fmla="*/ 12482 h 12481"/>
                </a:gdLst>
                <a:ahLst/>
                <a:cxnLst>
                  <a:cxn ang="0">
                    <a:pos x="connsiteX0" y="connsiteY0"/>
                  </a:cxn>
                  <a:cxn ang="0">
                    <a:pos x="connsiteX1" y="connsiteY1"/>
                  </a:cxn>
                </a:cxnLst>
                <a:rect l="l" t="t" r="r" b="b"/>
                <a:pathLst>
                  <a:path w="21657" h="12481">
                    <a:moveTo>
                      <a:pt x="21658" y="0"/>
                    </a:moveTo>
                    <a:lnTo>
                      <a:pt x="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9" name="Freeform: Shape 28">
                <a:extLst>
                  <a:ext uri="{FF2B5EF4-FFF2-40B4-BE49-F238E27FC236}">
                    <a16:creationId xmlns:a16="http://schemas.microsoft.com/office/drawing/2014/main" id="{D396AAA5-64F3-BA9D-78FB-D6B49172DEE7}"/>
                  </a:ext>
                </a:extLst>
              </p:cNvPr>
              <p:cNvSpPr/>
              <p:nvPr/>
            </p:nvSpPr>
            <p:spPr>
              <a:xfrm>
                <a:off x="4715756" y="1846550"/>
                <a:ext cx="12481" cy="21590"/>
              </a:xfrm>
              <a:custGeom>
                <a:avLst/>
                <a:gdLst>
                  <a:gd name="connsiteX0" fmla="*/ 12482 w 12481"/>
                  <a:gd name="connsiteY0" fmla="*/ 0 h 21590"/>
                  <a:gd name="connsiteX1" fmla="*/ 0 w 12481"/>
                  <a:gd name="connsiteY1" fmla="*/ 21590 h 21590"/>
                </a:gdLst>
                <a:ahLst/>
                <a:cxnLst>
                  <a:cxn ang="0">
                    <a:pos x="connsiteX0" y="connsiteY0"/>
                  </a:cxn>
                  <a:cxn ang="0">
                    <a:pos x="connsiteX1" y="connsiteY1"/>
                  </a:cxn>
                </a:cxnLst>
                <a:rect l="l" t="t" r="r" b="b"/>
                <a:pathLst>
                  <a:path w="12481" h="21590">
                    <a:moveTo>
                      <a:pt x="12482" y="0"/>
                    </a:moveTo>
                    <a:lnTo>
                      <a:pt x="0"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
          <p:nvSpPr>
            <p:cNvPr id="16" name="Freeform: Shape 15">
              <a:extLst>
                <a:ext uri="{FF2B5EF4-FFF2-40B4-BE49-F238E27FC236}">
                  <a16:creationId xmlns:a16="http://schemas.microsoft.com/office/drawing/2014/main" id="{2E19099D-81BF-9B21-87B3-1E21250EA130}"/>
                </a:ext>
              </a:extLst>
            </p:cNvPr>
            <p:cNvSpPr/>
            <p:nvPr/>
          </p:nvSpPr>
          <p:spPr>
            <a:xfrm>
              <a:off x="4556259" y="1915706"/>
              <a:ext cx="79680" cy="86292"/>
            </a:xfrm>
            <a:custGeom>
              <a:avLst/>
              <a:gdLst>
                <a:gd name="connsiteX0" fmla="*/ 79681 w 79680"/>
                <a:gd name="connsiteY0" fmla="*/ 0 h 86292"/>
                <a:gd name="connsiteX1" fmla="*/ 0 w 79680"/>
                <a:gd name="connsiteY1" fmla="*/ 86293 h 86292"/>
              </a:gdLst>
              <a:ahLst/>
              <a:cxnLst>
                <a:cxn ang="0">
                  <a:pos x="connsiteX0" y="connsiteY0"/>
                </a:cxn>
                <a:cxn ang="0">
                  <a:pos x="connsiteX1" y="connsiteY1"/>
                </a:cxn>
              </a:cxnLst>
              <a:rect l="l" t="t" r="r" b="b"/>
              <a:pathLst>
                <a:path w="79680" h="86292">
                  <a:moveTo>
                    <a:pt x="79681" y="0"/>
                  </a:moveTo>
                  <a:cubicBezTo>
                    <a:pt x="79681" y="0"/>
                    <a:pt x="6679" y="13291"/>
                    <a:pt x="0" y="86293"/>
                  </a:cubicBez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Tree>
    <p:extLst>
      <p:ext uri="{BB962C8B-B14F-4D97-AF65-F5344CB8AC3E}">
        <p14:creationId xmlns:p14="http://schemas.microsoft.com/office/powerpoint/2010/main" val="3266344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B2C8250-1A96-9D59-708D-57B7D266B07E}"/>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8546721C-0E18-830F-2995-9753E37D68FC}"/>
              </a:ext>
            </a:extLst>
          </p:cNvPr>
          <p:cNvSpPr>
            <a:spLocks noGrp="1"/>
          </p:cNvSpPr>
          <p:nvPr>
            <p:ph type="title"/>
          </p:nvPr>
        </p:nvSpPr>
        <p:spPr>
          <a:xfrm>
            <a:off x="609600" y="2355087"/>
            <a:ext cx="10972800" cy="840230"/>
          </a:xfrm>
        </p:spPr>
        <p:txBody>
          <a:bodyPr/>
          <a:lstStyle/>
          <a:p>
            <a:r>
              <a:rPr lang="en-AU" noProof="0" dirty="0"/>
              <a:t>Teach explicitly</a:t>
            </a:r>
          </a:p>
        </p:txBody>
      </p:sp>
      <p:sp>
        <p:nvSpPr>
          <p:cNvPr id="3" name="Text Placeholder 2">
            <a:extLst>
              <a:ext uri="{FF2B5EF4-FFF2-40B4-BE49-F238E27FC236}">
                <a16:creationId xmlns:a16="http://schemas.microsoft.com/office/drawing/2014/main" id="{CAA83655-F1EB-9011-E2F4-FA0EA3ECE75B}"/>
              </a:ext>
            </a:extLst>
          </p:cNvPr>
          <p:cNvSpPr>
            <a:spLocks noGrp="1"/>
          </p:cNvSpPr>
          <p:nvPr>
            <p:ph type="body" sz="quarter" idx="13"/>
          </p:nvPr>
        </p:nvSpPr>
        <p:spPr>
          <a:xfrm>
            <a:off x="609600" y="3662684"/>
            <a:ext cx="8458199" cy="1467902"/>
          </a:xfrm>
        </p:spPr>
        <p:txBody>
          <a:bodyPr/>
          <a:lstStyle/>
          <a:p>
            <a:r>
              <a:rPr lang="en-AU" noProof="0" dirty="0"/>
              <a:t>Explicit instruction knowledge building</a:t>
            </a:r>
          </a:p>
          <a:p>
            <a:r>
              <a:rPr lang="en-AU" noProof="0" dirty="0"/>
              <a:t>Module 3</a:t>
            </a:r>
          </a:p>
        </p:txBody>
      </p:sp>
    </p:spTree>
    <p:extLst>
      <p:ext uri="{BB962C8B-B14F-4D97-AF65-F5344CB8AC3E}">
        <p14:creationId xmlns:p14="http://schemas.microsoft.com/office/powerpoint/2010/main" val="1099504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itle 40">
            <a:extLst>
              <a:ext uri="{FF2B5EF4-FFF2-40B4-BE49-F238E27FC236}">
                <a16:creationId xmlns:a16="http://schemas.microsoft.com/office/drawing/2014/main" id="{39EA6C48-3323-4D76-4A3B-01FE8FBBA39B}"/>
              </a:ext>
            </a:extLst>
          </p:cNvPr>
          <p:cNvSpPr>
            <a:spLocks noGrp="1"/>
          </p:cNvSpPr>
          <p:nvPr>
            <p:ph type="title"/>
          </p:nvPr>
        </p:nvSpPr>
        <p:spPr>
          <a:xfrm>
            <a:off x="609600" y="780287"/>
            <a:ext cx="10972800" cy="535531"/>
          </a:xfrm>
        </p:spPr>
        <p:txBody>
          <a:bodyPr/>
          <a:lstStyle/>
          <a:p>
            <a:r>
              <a:rPr lang="en-AU" noProof="0" dirty="0"/>
              <a:t>Acknowledgement of Country</a:t>
            </a:r>
          </a:p>
        </p:txBody>
      </p:sp>
      <p:sp>
        <p:nvSpPr>
          <p:cNvPr id="42" name="Text Placeholder 41">
            <a:extLst>
              <a:ext uri="{FF2B5EF4-FFF2-40B4-BE49-F238E27FC236}">
                <a16:creationId xmlns:a16="http://schemas.microsoft.com/office/drawing/2014/main" id="{CE2ECC7B-3B32-656D-E99A-63427D20203B}"/>
              </a:ext>
            </a:extLst>
          </p:cNvPr>
          <p:cNvSpPr>
            <a:spLocks noGrp="1"/>
          </p:cNvSpPr>
          <p:nvPr>
            <p:ph type="body" sz="quarter" idx="10"/>
          </p:nvPr>
        </p:nvSpPr>
        <p:spPr>
          <a:xfrm>
            <a:off x="1326356" y="1886552"/>
            <a:ext cx="9539288" cy="3859831"/>
          </a:xfrm>
        </p:spPr>
        <p:txBody>
          <a:bodyPr/>
          <a:lstStyle/>
          <a:p>
            <a:r>
              <a:rPr lang="en-AU" noProof="0" dirty="0">
                <a:highlight>
                  <a:srgbClr val="FFFF00"/>
                </a:highlight>
              </a:rPr>
              <a:t>Add your Acknowledgement of Country</a:t>
            </a:r>
          </a:p>
        </p:txBody>
      </p:sp>
    </p:spTree>
    <p:extLst>
      <p:ext uri="{BB962C8B-B14F-4D97-AF65-F5344CB8AC3E}">
        <p14:creationId xmlns:p14="http://schemas.microsoft.com/office/powerpoint/2010/main" val="3773729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D1AAD-D5AC-0FD3-FE10-CD6628F9AF2F}"/>
            </a:ext>
          </a:extLst>
        </p:cNvPr>
        <p:cNvGrpSpPr/>
        <p:nvPr/>
      </p:nvGrpSpPr>
      <p:grpSpPr>
        <a:xfrm>
          <a:off x="0" y="0"/>
          <a:ext cx="0" cy="0"/>
          <a:chOff x="0" y="0"/>
          <a:chExt cx="0" cy="0"/>
        </a:xfrm>
      </p:grpSpPr>
      <p:sp>
        <p:nvSpPr>
          <p:cNvPr id="14" name="Title 13">
            <a:extLst>
              <a:ext uri="{FF2B5EF4-FFF2-40B4-BE49-F238E27FC236}">
                <a16:creationId xmlns:a16="http://schemas.microsoft.com/office/drawing/2014/main" id="{73E85DA0-55A7-D720-4899-291DFAD18D0D}"/>
              </a:ext>
            </a:extLst>
          </p:cNvPr>
          <p:cNvSpPr>
            <a:spLocks noGrp="1"/>
          </p:cNvSpPr>
          <p:nvPr>
            <p:ph type="title"/>
          </p:nvPr>
        </p:nvSpPr>
        <p:spPr>
          <a:xfrm>
            <a:off x="609600" y="780287"/>
            <a:ext cx="10972800" cy="535531"/>
          </a:xfrm>
        </p:spPr>
        <p:txBody>
          <a:bodyPr/>
          <a:lstStyle/>
          <a:p>
            <a:r>
              <a:rPr lang="en-AU" noProof="0" dirty="0"/>
              <a:t>Session objectives</a:t>
            </a:r>
          </a:p>
        </p:txBody>
      </p:sp>
      <p:sp>
        <p:nvSpPr>
          <p:cNvPr id="15" name="Text Placeholder 14">
            <a:extLst>
              <a:ext uri="{FF2B5EF4-FFF2-40B4-BE49-F238E27FC236}">
                <a16:creationId xmlns:a16="http://schemas.microsoft.com/office/drawing/2014/main" id="{C682C57C-8867-95B2-7132-F8192D1AB85C}"/>
              </a:ext>
            </a:extLst>
          </p:cNvPr>
          <p:cNvSpPr>
            <a:spLocks noGrp="1"/>
          </p:cNvSpPr>
          <p:nvPr>
            <p:ph type="body" sz="quarter" idx="23"/>
          </p:nvPr>
        </p:nvSpPr>
        <p:spPr>
          <a:xfrm>
            <a:off x="609600" y="1582838"/>
            <a:ext cx="10972800" cy="398699"/>
          </a:xfrm>
        </p:spPr>
        <p:txBody>
          <a:bodyPr/>
          <a:lstStyle/>
          <a:p>
            <a:pPr lvl="1"/>
            <a:r>
              <a:rPr lang="en-AU" noProof="0" dirty="0"/>
              <a:t>In this session, we'll focus on ways to:</a:t>
            </a:r>
          </a:p>
        </p:txBody>
      </p:sp>
      <p:sp>
        <p:nvSpPr>
          <p:cNvPr id="20" name="Text Placeholder 19">
            <a:extLst>
              <a:ext uri="{FF2B5EF4-FFF2-40B4-BE49-F238E27FC236}">
                <a16:creationId xmlns:a16="http://schemas.microsoft.com/office/drawing/2014/main" id="{7D5C03A8-9A1A-1DC2-1D56-1A8F7823ADA7}"/>
              </a:ext>
            </a:extLst>
          </p:cNvPr>
          <p:cNvSpPr>
            <a:spLocks noGrp="1"/>
          </p:cNvSpPr>
          <p:nvPr>
            <p:ph type="body" sz="quarter" idx="24"/>
          </p:nvPr>
        </p:nvSpPr>
        <p:spPr>
          <a:xfrm>
            <a:off x="1236346" y="2615952"/>
            <a:ext cx="1236559" cy="1233458"/>
          </a:xfrm>
        </p:spPr>
        <p:txBody>
          <a:bodyPr/>
          <a:lstStyle/>
          <a:p>
            <a:r>
              <a:rPr lang="en-AU" noProof="0" dirty="0"/>
              <a:t>1</a:t>
            </a:r>
          </a:p>
        </p:txBody>
      </p:sp>
      <p:sp>
        <p:nvSpPr>
          <p:cNvPr id="22" name="Text Placeholder 21">
            <a:extLst>
              <a:ext uri="{FF2B5EF4-FFF2-40B4-BE49-F238E27FC236}">
                <a16:creationId xmlns:a16="http://schemas.microsoft.com/office/drawing/2014/main" id="{64565CD0-6020-2FD7-9EC8-C2B94F2C5CEA}"/>
              </a:ext>
            </a:extLst>
          </p:cNvPr>
          <p:cNvSpPr>
            <a:spLocks noGrp="1"/>
          </p:cNvSpPr>
          <p:nvPr>
            <p:ph type="body" sz="quarter" idx="25"/>
          </p:nvPr>
        </p:nvSpPr>
        <p:spPr>
          <a:xfrm>
            <a:off x="769938" y="3533018"/>
            <a:ext cx="4965700" cy="2257280"/>
          </a:xfrm>
        </p:spPr>
        <p:txBody>
          <a:bodyPr/>
          <a:lstStyle/>
          <a:p>
            <a:r>
              <a:rPr lang="en-AU" b="1" noProof="0" dirty="0"/>
              <a:t>Fully explain </a:t>
            </a:r>
            <a:r>
              <a:rPr lang="en-AU" noProof="0" dirty="0"/>
              <a:t>what students need to learn</a:t>
            </a:r>
          </a:p>
        </p:txBody>
      </p:sp>
      <p:sp>
        <p:nvSpPr>
          <p:cNvPr id="23" name="Text Placeholder 22">
            <a:extLst>
              <a:ext uri="{FF2B5EF4-FFF2-40B4-BE49-F238E27FC236}">
                <a16:creationId xmlns:a16="http://schemas.microsoft.com/office/drawing/2014/main" id="{F96F309C-B064-7054-64B6-E9866A7F1B04}"/>
              </a:ext>
            </a:extLst>
          </p:cNvPr>
          <p:cNvSpPr>
            <a:spLocks noGrp="1"/>
          </p:cNvSpPr>
          <p:nvPr>
            <p:ph type="body" sz="quarter" idx="26"/>
          </p:nvPr>
        </p:nvSpPr>
        <p:spPr>
          <a:xfrm>
            <a:off x="6922772" y="2615952"/>
            <a:ext cx="1236559" cy="1233458"/>
          </a:xfrm>
        </p:spPr>
        <p:txBody>
          <a:bodyPr/>
          <a:lstStyle/>
          <a:p>
            <a:r>
              <a:rPr lang="en-AU" noProof="0" dirty="0"/>
              <a:t>2</a:t>
            </a:r>
          </a:p>
        </p:txBody>
      </p:sp>
      <p:sp>
        <p:nvSpPr>
          <p:cNvPr id="24" name="Text Placeholder 23">
            <a:extLst>
              <a:ext uri="{FF2B5EF4-FFF2-40B4-BE49-F238E27FC236}">
                <a16:creationId xmlns:a16="http://schemas.microsoft.com/office/drawing/2014/main" id="{AC559651-592D-274D-AF4D-2AE28D5F4179}"/>
              </a:ext>
            </a:extLst>
          </p:cNvPr>
          <p:cNvSpPr>
            <a:spLocks noGrp="1"/>
          </p:cNvSpPr>
          <p:nvPr>
            <p:ph type="body" sz="quarter" idx="27"/>
          </p:nvPr>
        </p:nvSpPr>
        <p:spPr>
          <a:xfrm>
            <a:off x="6456364" y="3533018"/>
            <a:ext cx="4965700" cy="2257280"/>
          </a:xfrm>
        </p:spPr>
        <p:txBody>
          <a:bodyPr/>
          <a:lstStyle/>
          <a:p>
            <a:r>
              <a:rPr lang="en-AU" b="1" noProof="0" dirty="0"/>
              <a:t>Demonstrate and model </a:t>
            </a:r>
            <a:br>
              <a:rPr lang="en-AU" noProof="0" dirty="0"/>
            </a:br>
            <a:r>
              <a:rPr lang="en-AU" noProof="0" dirty="0"/>
              <a:t>what students need to learn</a:t>
            </a:r>
          </a:p>
        </p:txBody>
      </p:sp>
    </p:spTree>
    <p:extLst>
      <p:ext uri="{BB962C8B-B14F-4D97-AF65-F5344CB8AC3E}">
        <p14:creationId xmlns:p14="http://schemas.microsoft.com/office/powerpoint/2010/main" val="2061429370"/>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54F16-E7F7-1D72-707D-839F0EA9006F}"/>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A8ABD730-4C45-1ADD-2A45-5274FE48E272}"/>
              </a:ext>
            </a:extLst>
          </p:cNvPr>
          <p:cNvSpPr>
            <a:spLocks noGrp="1"/>
          </p:cNvSpPr>
          <p:nvPr>
            <p:ph type="title"/>
          </p:nvPr>
        </p:nvSpPr>
        <p:spPr>
          <a:xfrm>
            <a:off x="609600" y="781050"/>
            <a:ext cx="10972800" cy="978729"/>
          </a:xfrm>
        </p:spPr>
        <p:txBody>
          <a:bodyPr>
            <a:spAutoFit/>
          </a:bodyPr>
          <a:lstStyle/>
          <a:p>
            <a:r>
              <a:rPr lang="en-AU" noProof="0" dirty="0"/>
              <a:t>What fully explaining, demonstrating </a:t>
            </a:r>
            <a:br>
              <a:rPr lang="en-AU" noProof="0" dirty="0"/>
            </a:br>
            <a:r>
              <a:rPr lang="en-AU" noProof="0" dirty="0"/>
              <a:t>and modelling mean</a:t>
            </a:r>
          </a:p>
        </p:txBody>
      </p:sp>
      <p:sp>
        <p:nvSpPr>
          <p:cNvPr id="35" name="Rectangle: Rounded Corners 34">
            <a:extLst>
              <a:ext uri="{FF2B5EF4-FFF2-40B4-BE49-F238E27FC236}">
                <a16:creationId xmlns:a16="http://schemas.microsoft.com/office/drawing/2014/main" id="{CD964773-1CF7-1FBD-B696-1DA013197963}"/>
              </a:ext>
              <a:ext uri="{C183D7F6-B498-43B3-948B-1728B52AA6E4}">
                <adec:decorative xmlns:adec="http://schemas.microsoft.com/office/drawing/2017/decorative" val="1"/>
              </a:ext>
            </a:extLst>
          </p:cNvPr>
          <p:cNvSpPr/>
          <p:nvPr/>
        </p:nvSpPr>
        <p:spPr>
          <a:xfrm>
            <a:off x="1545579" y="2071561"/>
            <a:ext cx="9224920" cy="1357425"/>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4" name="Text Placeholder 3">
            <a:extLst>
              <a:ext uri="{FF2B5EF4-FFF2-40B4-BE49-F238E27FC236}">
                <a16:creationId xmlns:a16="http://schemas.microsoft.com/office/drawing/2014/main" id="{AF94F485-8E2C-5E5F-2ABB-ADFF44C800BB}"/>
              </a:ext>
            </a:extLst>
          </p:cNvPr>
          <p:cNvSpPr>
            <a:spLocks noGrp="1"/>
          </p:cNvSpPr>
          <p:nvPr>
            <p:ph type="body" sz="quarter" idx="23"/>
          </p:nvPr>
        </p:nvSpPr>
        <p:spPr>
          <a:xfrm>
            <a:off x="2004127" y="2357150"/>
            <a:ext cx="2770173" cy="766029"/>
          </a:xfrm>
        </p:spPr>
        <p:txBody>
          <a:bodyPr wrap="square" bIns="108000" anchor="t" anchorCtr="0">
            <a:spAutoFit/>
          </a:bodyPr>
          <a:lstStyle/>
          <a:p>
            <a:r>
              <a:rPr lang="en-AU" b="1" noProof="0" dirty="0">
                <a:solidFill>
                  <a:schemeClr val="accent1"/>
                </a:solidFill>
              </a:rPr>
              <a:t>Fully explaining what students need to learn</a:t>
            </a:r>
          </a:p>
        </p:txBody>
      </p:sp>
      <p:cxnSp>
        <p:nvCxnSpPr>
          <p:cNvPr id="28" name="Straight Arrow Connector 27">
            <a:extLst>
              <a:ext uri="{FF2B5EF4-FFF2-40B4-BE49-F238E27FC236}">
                <a16:creationId xmlns:a16="http://schemas.microsoft.com/office/drawing/2014/main" id="{F6732B02-0D83-BADD-EB89-09C5E70ECB07}"/>
              </a:ext>
              <a:ext uri="{C183D7F6-B498-43B3-948B-1728B52AA6E4}">
                <adec:decorative xmlns:adec="http://schemas.microsoft.com/office/drawing/2017/decorative" val="1"/>
              </a:ext>
            </a:extLst>
          </p:cNvPr>
          <p:cNvCxnSpPr>
            <a:cxnSpLocks/>
            <a:stCxn id="4" idx="3"/>
            <a:endCxn id="22" idx="1"/>
          </p:cNvCxnSpPr>
          <p:nvPr/>
        </p:nvCxnSpPr>
        <p:spPr>
          <a:xfrm>
            <a:off x="4774300" y="2740165"/>
            <a:ext cx="550258" cy="0"/>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22" name="Text Placeholder 3">
            <a:extLst>
              <a:ext uri="{FF2B5EF4-FFF2-40B4-BE49-F238E27FC236}">
                <a16:creationId xmlns:a16="http://schemas.microsoft.com/office/drawing/2014/main" id="{E2CDD04F-58B0-60E6-4970-95C9DCEEE1ED}"/>
              </a:ext>
            </a:extLst>
          </p:cNvPr>
          <p:cNvSpPr txBox="1">
            <a:spLocks/>
          </p:cNvSpPr>
          <p:nvPr/>
        </p:nvSpPr>
        <p:spPr>
          <a:xfrm>
            <a:off x="5324558" y="2357150"/>
            <a:ext cx="5057523" cy="766029"/>
          </a:xfrm>
          <a:prstGeom prst="rect">
            <a:avLst/>
          </a:prstGeom>
        </p:spPr>
        <p:txBody>
          <a:bodyPr vert="horz" wrap="square" lIns="252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Involves using clear, concise, well-defined language to describe key concepts and skills</a:t>
            </a:r>
          </a:p>
        </p:txBody>
      </p:sp>
      <p:sp>
        <p:nvSpPr>
          <p:cNvPr id="36" name="Rectangle: Rounded Corners 35">
            <a:extLst>
              <a:ext uri="{FF2B5EF4-FFF2-40B4-BE49-F238E27FC236}">
                <a16:creationId xmlns:a16="http://schemas.microsoft.com/office/drawing/2014/main" id="{2A04C45D-2511-9322-4F4F-03CED96EE94D}"/>
              </a:ext>
              <a:ext uri="{C183D7F6-B498-43B3-948B-1728B52AA6E4}">
                <adec:decorative xmlns:adec="http://schemas.microsoft.com/office/drawing/2017/decorative" val="1"/>
              </a:ext>
            </a:extLst>
          </p:cNvPr>
          <p:cNvSpPr/>
          <p:nvPr/>
        </p:nvSpPr>
        <p:spPr>
          <a:xfrm>
            <a:off x="1545579" y="3530468"/>
            <a:ext cx="9224920" cy="1357425"/>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24" name="Text Placeholder 3">
            <a:extLst>
              <a:ext uri="{FF2B5EF4-FFF2-40B4-BE49-F238E27FC236}">
                <a16:creationId xmlns:a16="http://schemas.microsoft.com/office/drawing/2014/main" id="{58CB8841-5A51-13BF-2EA5-3817B04D1627}"/>
              </a:ext>
            </a:extLst>
          </p:cNvPr>
          <p:cNvSpPr txBox="1">
            <a:spLocks/>
          </p:cNvSpPr>
          <p:nvPr/>
        </p:nvSpPr>
        <p:spPr>
          <a:xfrm>
            <a:off x="2004127" y="4000268"/>
            <a:ext cx="2770173" cy="445942"/>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chemeClr val="accent1"/>
                </a:solidFill>
              </a:rPr>
              <a:t>Demonstrating</a:t>
            </a:r>
          </a:p>
        </p:txBody>
      </p:sp>
      <p:cxnSp>
        <p:nvCxnSpPr>
          <p:cNvPr id="31" name="Straight Arrow Connector 30">
            <a:extLst>
              <a:ext uri="{FF2B5EF4-FFF2-40B4-BE49-F238E27FC236}">
                <a16:creationId xmlns:a16="http://schemas.microsoft.com/office/drawing/2014/main" id="{483F630F-98EF-BC35-4AD2-407BA5B309EF}"/>
              </a:ext>
              <a:ext uri="{C183D7F6-B498-43B3-948B-1728B52AA6E4}">
                <adec:decorative xmlns:adec="http://schemas.microsoft.com/office/drawing/2017/decorative" val="1"/>
              </a:ext>
            </a:extLst>
          </p:cNvPr>
          <p:cNvCxnSpPr>
            <a:stCxn id="24" idx="3"/>
            <a:endCxn id="25" idx="1"/>
          </p:cNvCxnSpPr>
          <p:nvPr/>
        </p:nvCxnSpPr>
        <p:spPr>
          <a:xfrm>
            <a:off x="4774300" y="4223239"/>
            <a:ext cx="550258" cy="0"/>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25" name="Text Placeholder 3">
            <a:extLst>
              <a:ext uri="{FF2B5EF4-FFF2-40B4-BE49-F238E27FC236}">
                <a16:creationId xmlns:a16="http://schemas.microsoft.com/office/drawing/2014/main" id="{5F5029F1-BED6-85E6-1554-A9874D597099}"/>
              </a:ext>
            </a:extLst>
          </p:cNvPr>
          <p:cNvSpPr txBox="1">
            <a:spLocks/>
          </p:cNvSpPr>
          <p:nvPr/>
        </p:nvSpPr>
        <p:spPr>
          <a:xfrm>
            <a:off x="5324558" y="3840224"/>
            <a:ext cx="4919959" cy="766029"/>
          </a:xfrm>
          <a:prstGeom prst="rect">
            <a:avLst/>
          </a:prstGeom>
        </p:spPr>
        <p:txBody>
          <a:bodyPr vert="horz" wrap="square" lIns="252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Involves guiding students through content using step-by-step examples</a:t>
            </a:r>
          </a:p>
        </p:txBody>
      </p:sp>
      <p:sp>
        <p:nvSpPr>
          <p:cNvPr id="37" name="Rectangle: Rounded Corners 36">
            <a:extLst>
              <a:ext uri="{FF2B5EF4-FFF2-40B4-BE49-F238E27FC236}">
                <a16:creationId xmlns:a16="http://schemas.microsoft.com/office/drawing/2014/main" id="{9A1F6F83-4BCF-ACCB-4F20-BE76B368B931}"/>
              </a:ext>
              <a:ext uri="{C183D7F6-B498-43B3-948B-1728B52AA6E4}">
                <adec:decorative xmlns:adec="http://schemas.microsoft.com/office/drawing/2017/decorative" val="1"/>
              </a:ext>
            </a:extLst>
          </p:cNvPr>
          <p:cNvSpPr/>
          <p:nvPr/>
        </p:nvSpPr>
        <p:spPr>
          <a:xfrm>
            <a:off x="1545579" y="4989266"/>
            <a:ext cx="9224920" cy="1357425"/>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26" name="Text Placeholder 3">
            <a:extLst>
              <a:ext uri="{FF2B5EF4-FFF2-40B4-BE49-F238E27FC236}">
                <a16:creationId xmlns:a16="http://schemas.microsoft.com/office/drawing/2014/main" id="{20936652-5E99-C1DC-4FC7-C0CA1924DAF2}"/>
              </a:ext>
            </a:extLst>
          </p:cNvPr>
          <p:cNvSpPr txBox="1">
            <a:spLocks/>
          </p:cNvSpPr>
          <p:nvPr/>
        </p:nvSpPr>
        <p:spPr>
          <a:xfrm>
            <a:off x="2004127" y="5459068"/>
            <a:ext cx="2770173" cy="445942"/>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chemeClr val="accent1"/>
                </a:solidFill>
              </a:rPr>
              <a:t>Modelling</a:t>
            </a:r>
          </a:p>
        </p:txBody>
      </p:sp>
      <p:cxnSp>
        <p:nvCxnSpPr>
          <p:cNvPr id="34" name="Straight Arrow Connector 33">
            <a:extLst>
              <a:ext uri="{FF2B5EF4-FFF2-40B4-BE49-F238E27FC236}">
                <a16:creationId xmlns:a16="http://schemas.microsoft.com/office/drawing/2014/main" id="{72E830CF-46C7-BE21-69A4-BD6763051257}"/>
              </a:ext>
              <a:ext uri="{C183D7F6-B498-43B3-948B-1728B52AA6E4}">
                <adec:decorative xmlns:adec="http://schemas.microsoft.com/office/drawing/2017/decorative" val="1"/>
              </a:ext>
            </a:extLst>
          </p:cNvPr>
          <p:cNvCxnSpPr>
            <a:stCxn id="26" idx="3"/>
            <a:endCxn id="23" idx="1"/>
          </p:cNvCxnSpPr>
          <p:nvPr/>
        </p:nvCxnSpPr>
        <p:spPr>
          <a:xfrm>
            <a:off x="4774300" y="5682039"/>
            <a:ext cx="550258" cy="0"/>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23" name="Text Placeholder 3">
            <a:extLst>
              <a:ext uri="{FF2B5EF4-FFF2-40B4-BE49-F238E27FC236}">
                <a16:creationId xmlns:a16="http://schemas.microsoft.com/office/drawing/2014/main" id="{BC12C3A1-171B-44A9-994E-A831E380E843}"/>
              </a:ext>
            </a:extLst>
          </p:cNvPr>
          <p:cNvSpPr txBox="1">
            <a:spLocks/>
          </p:cNvSpPr>
          <p:nvPr/>
        </p:nvSpPr>
        <p:spPr>
          <a:xfrm>
            <a:off x="5324558" y="5299024"/>
            <a:ext cx="5138691" cy="766029"/>
          </a:xfrm>
          <a:prstGeom prst="rect">
            <a:avLst/>
          </a:prstGeom>
        </p:spPr>
        <p:txBody>
          <a:bodyPr vert="horz" wrap="square" lIns="252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Involves showing all steps required to complete a task, often with a worked example</a:t>
            </a:r>
          </a:p>
        </p:txBody>
      </p:sp>
      <p:sp>
        <p:nvSpPr>
          <p:cNvPr id="18" name="Text Placeholder 17">
            <a:extLst>
              <a:ext uri="{FF2B5EF4-FFF2-40B4-BE49-F238E27FC236}">
                <a16:creationId xmlns:a16="http://schemas.microsoft.com/office/drawing/2014/main" id="{CACA667B-363E-46B8-24F8-C56DB50C2848}"/>
              </a:ext>
              <a:ext uri="{C183D7F6-B498-43B3-948B-1728B52AA6E4}">
                <adec:decorative xmlns:adec="http://schemas.microsoft.com/office/drawing/2017/decorative" val="1"/>
              </a:ext>
            </a:extLst>
          </p:cNvPr>
          <p:cNvSpPr>
            <a:spLocks noGrp="1"/>
          </p:cNvSpPr>
          <p:nvPr>
            <p:ph type="body" sz="quarter" idx="24"/>
          </p:nvPr>
        </p:nvSpPr>
        <p:spPr>
          <a:xfrm>
            <a:off x="749300" y="0"/>
            <a:ext cx="2933700" cy="473075"/>
          </a:xfrm>
        </p:spPr>
        <p:txBody>
          <a:bodyPr/>
          <a:lstStyle/>
          <a:p>
            <a:r>
              <a:rPr lang="en-AU" noProof="0" dirty="0"/>
              <a:t>Teach explicitly overview</a:t>
            </a:r>
          </a:p>
        </p:txBody>
      </p:sp>
    </p:spTree>
    <p:extLst>
      <p:ext uri="{BB962C8B-B14F-4D97-AF65-F5344CB8AC3E}">
        <p14:creationId xmlns:p14="http://schemas.microsoft.com/office/powerpoint/2010/main" val="4060666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9DAA1-4F6F-9E55-19B5-3B662EBAC212}"/>
            </a:ext>
          </a:extLst>
        </p:cNvPr>
        <p:cNvGrpSpPr/>
        <p:nvPr/>
      </p:nvGrpSpPr>
      <p:grpSpPr>
        <a:xfrm>
          <a:off x="0" y="0"/>
          <a:ext cx="0" cy="0"/>
          <a:chOff x="0" y="0"/>
          <a:chExt cx="0" cy="0"/>
        </a:xfrm>
      </p:grpSpPr>
      <p:sp>
        <p:nvSpPr>
          <p:cNvPr id="19" name="Title">
            <a:extLst>
              <a:ext uri="{FF2B5EF4-FFF2-40B4-BE49-F238E27FC236}">
                <a16:creationId xmlns:a16="http://schemas.microsoft.com/office/drawing/2014/main" id="{2699630B-4EA6-DD63-A1C9-0B9B7EC083AC}"/>
              </a:ext>
            </a:extLst>
          </p:cNvPr>
          <p:cNvSpPr>
            <a:spLocks noGrp="1"/>
          </p:cNvSpPr>
          <p:nvPr>
            <p:ph type="title"/>
          </p:nvPr>
        </p:nvSpPr>
        <p:spPr>
          <a:xfrm>
            <a:off x="1199736" y="1135652"/>
            <a:ext cx="1962563" cy="523220"/>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r>
              <a:rPr lang="en-AU" noProof="0" dirty="0"/>
              <a:t>What it is </a:t>
            </a:r>
          </a:p>
        </p:txBody>
      </p:sp>
      <p:sp>
        <p:nvSpPr>
          <p:cNvPr id="15" name="Text Placeholder 14">
            <a:extLst>
              <a:ext uri="{FF2B5EF4-FFF2-40B4-BE49-F238E27FC236}">
                <a16:creationId xmlns:a16="http://schemas.microsoft.com/office/drawing/2014/main" id="{2F85EFBC-C1AE-22A9-8911-B4B347BD7C2F}"/>
              </a:ext>
            </a:extLst>
          </p:cNvPr>
          <p:cNvSpPr>
            <a:spLocks noGrp="1"/>
          </p:cNvSpPr>
          <p:nvPr>
            <p:ph type="body" sz="quarter" idx="23"/>
          </p:nvPr>
        </p:nvSpPr>
        <p:spPr>
          <a:xfrm>
            <a:off x="1199736" y="1885398"/>
            <a:ext cx="4549128" cy="4376760"/>
          </a:xfrm>
        </p:spPr>
        <p:txBody>
          <a:bodyPr/>
          <a:lstStyle/>
          <a:p>
            <a:r>
              <a:rPr lang="en-AU" noProof="0" dirty="0"/>
              <a:t>Providing clear and explicit explanations.</a:t>
            </a:r>
          </a:p>
          <a:p>
            <a:r>
              <a:rPr lang="en-AU" noProof="0" dirty="0"/>
              <a:t>Ensuring an appropriate pace. </a:t>
            </a:r>
          </a:p>
          <a:p>
            <a:r>
              <a:rPr lang="en-AU" noProof="0" dirty="0"/>
              <a:t>Explicitly demonstrating and modelling how to do activities and solve problems.</a:t>
            </a:r>
          </a:p>
          <a:p>
            <a:r>
              <a:rPr lang="en-AU" noProof="0" dirty="0"/>
              <a:t>Providing appropriate scaffolding.</a:t>
            </a:r>
          </a:p>
          <a:p>
            <a:r>
              <a:rPr lang="en-AU" noProof="0" dirty="0"/>
              <a:t>Giving regular opportunities for students to practice.</a:t>
            </a:r>
          </a:p>
        </p:txBody>
      </p:sp>
      <p:sp>
        <p:nvSpPr>
          <p:cNvPr id="12" name="Text Placeholder 11">
            <a:extLst>
              <a:ext uri="{FF2B5EF4-FFF2-40B4-BE49-F238E27FC236}">
                <a16:creationId xmlns:a16="http://schemas.microsoft.com/office/drawing/2014/main" id="{049BBC93-28CA-0B68-31BC-5D4A5D7D941A}"/>
              </a:ext>
            </a:extLst>
          </p:cNvPr>
          <p:cNvSpPr>
            <a:spLocks noGrp="1"/>
          </p:cNvSpPr>
          <p:nvPr>
            <p:ph type="body" sz="quarter" idx="26"/>
          </p:nvPr>
        </p:nvSpPr>
        <p:spPr/>
        <p:txBody>
          <a:bodyPr/>
          <a:lstStyle/>
          <a:p>
            <a:r>
              <a:rPr lang="en-AU" noProof="0" dirty="0"/>
              <a:t>What it isn’t</a:t>
            </a:r>
          </a:p>
        </p:txBody>
      </p:sp>
      <p:sp>
        <p:nvSpPr>
          <p:cNvPr id="10" name="Text Placeholder 9">
            <a:extLst>
              <a:ext uri="{FF2B5EF4-FFF2-40B4-BE49-F238E27FC236}">
                <a16:creationId xmlns:a16="http://schemas.microsoft.com/office/drawing/2014/main" id="{508EFCFE-DA09-8FB0-24DD-AB08E49ADEB2}"/>
              </a:ext>
            </a:extLst>
          </p:cNvPr>
          <p:cNvSpPr>
            <a:spLocks noGrp="1"/>
          </p:cNvSpPr>
          <p:nvPr>
            <p:ph type="body" sz="quarter" idx="25"/>
          </p:nvPr>
        </p:nvSpPr>
        <p:spPr/>
        <p:txBody>
          <a:bodyPr>
            <a:normAutofit/>
          </a:bodyPr>
          <a:lstStyle/>
          <a:p>
            <a:r>
              <a:rPr lang="en-AU" noProof="0" dirty="0"/>
              <a:t>Teaching new information too </a:t>
            </a:r>
            <a:br>
              <a:rPr lang="en-AU" noProof="0" dirty="0"/>
            </a:br>
            <a:r>
              <a:rPr lang="en-AU" noProof="0" dirty="0"/>
              <a:t>slowly or too quickly.</a:t>
            </a:r>
          </a:p>
          <a:p>
            <a:r>
              <a:rPr lang="en-AU" noProof="0" dirty="0"/>
              <a:t>Setting tasks that require application before skills have been explicitly taught.</a:t>
            </a:r>
          </a:p>
          <a:p>
            <a:r>
              <a:rPr lang="en-AU" noProof="0" dirty="0"/>
              <a:t>Moving on before students have mastered the prior task.</a:t>
            </a:r>
          </a:p>
          <a:p>
            <a:r>
              <a:rPr lang="en-AU" noProof="0" dirty="0"/>
              <a:t>Removing scaffolding too slowly or</a:t>
            </a:r>
            <a:br>
              <a:rPr lang="en-AU" noProof="0" dirty="0"/>
            </a:br>
            <a:r>
              <a:rPr lang="en-AU" noProof="0" dirty="0"/>
              <a:t>too quickly.</a:t>
            </a:r>
          </a:p>
          <a:p>
            <a:r>
              <a:rPr lang="en-AU" noProof="0" dirty="0"/>
              <a:t>Spending most of the lesson explaining.</a:t>
            </a:r>
          </a:p>
        </p:txBody>
      </p:sp>
      <p:sp>
        <p:nvSpPr>
          <p:cNvPr id="38" name="Text Placeholder 17">
            <a:extLst>
              <a:ext uri="{FF2B5EF4-FFF2-40B4-BE49-F238E27FC236}">
                <a16:creationId xmlns:a16="http://schemas.microsoft.com/office/drawing/2014/main" id="{4843207B-4CC6-F2E3-C30C-8DFBBEDBE281}"/>
              </a:ext>
              <a:ext uri="{C183D7F6-B498-43B3-948B-1728B52AA6E4}">
                <adec:decorative xmlns:adec="http://schemas.microsoft.com/office/drawing/2017/decorative" val="1"/>
              </a:ext>
            </a:extLst>
          </p:cNvPr>
          <p:cNvSpPr txBox="1">
            <a:spLocks/>
          </p:cNvSpPr>
          <p:nvPr/>
        </p:nvSpPr>
        <p:spPr>
          <a:xfrm>
            <a:off x="749300" y="0"/>
            <a:ext cx="2933700" cy="473075"/>
          </a:xfrm>
          <a:prstGeom prst="round2SameRect">
            <a:avLst>
              <a:gd name="adj1" fmla="val 0"/>
              <a:gd name="adj2" fmla="val 33993"/>
            </a:avLst>
          </a:prstGeom>
          <a:solidFill>
            <a:schemeClr val="bg1">
              <a:lumMod val="85000"/>
            </a:schemeClr>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Teach explicitly overview</a:t>
            </a:r>
          </a:p>
        </p:txBody>
      </p:sp>
      <p:sp>
        <p:nvSpPr>
          <p:cNvPr id="16" name="Oval 15">
            <a:extLst>
              <a:ext uri="{FF2B5EF4-FFF2-40B4-BE49-F238E27FC236}">
                <a16:creationId xmlns:a16="http://schemas.microsoft.com/office/drawing/2014/main" id="{2BD63D06-F9F8-D2B0-0650-85292F2B8DBC}"/>
              </a:ext>
              <a:ext uri="{C183D7F6-B498-43B3-948B-1728B52AA6E4}">
                <adec:decorative xmlns:adec="http://schemas.microsoft.com/office/drawing/2017/decorative" val="1"/>
              </a:ext>
            </a:extLst>
          </p:cNvPr>
          <p:cNvSpPr/>
          <p:nvPr/>
        </p:nvSpPr>
        <p:spPr>
          <a:xfrm>
            <a:off x="853342" y="2010303"/>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7" name="Oval 16">
            <a:extLst>
              <a:ext uri="{FF2B5EF4-FFF2-40B4-BE49-F238E27FC236}">
                <a16:creationId xmlns:a16="http://schemas.microsoft.com/office/drawing/2014/main" id="{C5D7EE0D-E910-75FA-9A2A-8DE006DF40A6}"/>
              </a:ext>
              <a:ext uri="{C183D7F6-B498-43B3-948B-1728B52AA6E4}">
                <adec:decorative xmlns:adec="http://schemas.microsoft.com/office/drawing/2017/decorative" val="1"/>
              </a:ext>
            </a:extLst>
          </p:cNvPr>
          <p:cNvSpPr/>
          <p:nvPr/>
        </p:nvSpPr>
        <p:spPr>
          <a:xfrm>
            <a:off x="853342" y="2627728"/>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8" name="Oval 17">
            <a:extLst>
              <a:ext uri="{FF2B5EF4-FFF2-40B4-BE49-F238E27FC236}">
                <a16:creationId xmlns:a16="http://schemas.microsoft.com/office/drawing/2014/main" id="{6CC1B38B-BE57-CF12-1CD9-0D7E18C6FC87}"/>
              </a:ext>
              <a:ext uri="{C183D7F6-B498-43B3-948B-1728B52AA6E4}">
                <adec:decorative xmlns:adec="http://schemas.microsoft.com/office/drawing/2017/decorative" val="1"/>
              </a:ext>
            </a:extLst>
          </p:cNvPr>
          <p:cNvSpPr/>
          <p:nvPr/>
        </p:nvSpPr>
        <p:spPr>
          <a:xfrm>
            <a:off x="853342" y="324900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0" name="Straight Connector 19">
            <a:extLst>
              <a:ext uri="{FF2B5EF4-FFF2-40B4-BE49-F238E27FC236}">
                <a16:creationId xmlns:a16="http://schemas.microsoft.com/office/drawing/2014/main" id="{97A485B2-137E-EE7C-3079-C1E18B9D2D4D}"/>
              </a:ext>
              <a:ext uri="{C183D7F6-B498-43B3-948B-1728B52AA6E4}">
                <adec:decorative xmlns:adec="http://schemas.microsoft.com/office/drawing/2017/decorative" val="1"/>
              </a:ext>
            </a:extLst>
          </p:cNvPr>
          <p:cNvCxnSpPr>
            <a:cxnSpLocks/>
            <a:endCxn id="43" idx="0"/>
          </p:cNvCxnSpPr>
          <p:nvPr/>
        </p:nvCxnSpPr>
        <p:spPr>
          <a:xfrm>
            <a:off x="943342" y="1527192"/>
            <a:ext cx="0" cy="3278053"/>
          </a:xfrm>
          <a:prstGeom prst="line">
            <a:avLst/>
          </a:prstGeom>
        </p:spPr>
        <p:style>
          <a:lnRef idx="2">
            <a:schemeClr val="accent1"/>
          </a:lnRef>
          <a:fillRef idx="0">
            <a:schemeClr val="accent1"/>
          </a:fillRef>
          <a:effectRef idx="1">
            <a:schemeClr val="accent1"/>
          </a:effectRef>
          <a:fontRef idx="minor">
            <a:schemeClr val="tx1"/>
          </a:fontRef>
        </p:style>
      </p:cxnSp>
      <p:sp>
        <p:nvSpPr>
          <p:cNvPr id="25" name="Oval 24">
            <a:extLst>
              <a:ext uri="{FF2B5EF4-FFF2-40B4-BE49-F238E27FC236}">
                <a16:creationId xmlns:a16="http://schemas.microsoft.com/office/drawing/2014/main" id="{EAE68E6B-45C8-4664-6098-9A54E41DBC11}"/>
              </a:ext>
              <a:ext uri="{C183D7F6-B498-43B3-948B-1728B52AA6E4}">
                <adec:decorative xmlns:adec="http://schemas.microsoft.com/office/drawing/2017/decorative" val="1"/>
              </a:ext>
            </a:extLst>
          </p:cNvPr>
          <p:cNvSpPr/>
          <p:nvPr/>
        </p:nvSpPr>
        <p:spPr>
          <a:xfrm>
            <a:off x="6608746" y="2010303"/>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6" name="Oval 25">
            <a:extLst>
              <a:ext uri="{FF2B5EF4-FFF2-40B4-BE49-F238E27FC236}">
                <a16:creationId xmlns:a16="http://schemas.microsoft.com/office/drawing/2014/main" id="{28C26CE6-3B14-99DA-86EB-EEBA263DF304}"/>
              </a:ext>
              <a:ext uri="{C183D7F6-B498-43B3-948B-1728B52AA6E4}">
                <adec:decorative xmlns:adec="http://schemas.microsoft.com/office/drawing/2017/decorative" val="1"/>
              </a:ext>
            </a:extLst>
          </p:cNvPr>
          <p:cNvSpPr/>
          <p:nvPr/>
        </p:nvSpPr>
        <p:spPr>
          <a:xfrm>
            <a:off x="6608746" y="2950368"/>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9" name="Oval 38">
            <a:extLst>
              <a:ext uri="{FF2B5EF4-FFF2-40B4-BE49-F238E27FC236}">
                <a16:creationId xmlns:a16="http://schemas.microsoft.com/office/drawing/2014/main" id="{B3E74C73-8454-62A8-AFDC-7D0305539854}"/>
              </a:ext>
              <a:ext uri="{C183D7F6-B498-43B3-948B-1728B52AA6E4}">
                <adec:decorative xmlns:adec="http://schemas.microsoft.com/office/drawing/2017/decorative" val="1"/>
              </a:ext>
            </a:extLst>
          </p:cNvPr>
          <p:cNvSpPr/>
          <p:nvPr/>
        </p:nvSpPr>
        <p:spPr>
          <a:xfrm>
            <a:off x="6608746" y="3893778"/>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40" name="Straight Connector 39">
            <a:extLst>
              <a:ext uri="{FF2B5EF4-FFF2-40B4-BE49-F238E27FC236}">
                <a16:creationId xmlns:a16="http://schemas.microsoft.com/office/drawing/2014/main" id="{83063FB3-12B2-B202-ADC1-95440A2D4603}"/>
              </a:ext>
              <a:ext uri="{C183D7F6-B498-43B3-948B-1728B52AA6E4}">
                <adec:decorative xmlns:adec="http://schemas.microsoft.com/office/drawing/2017/decorative" val="1"/>
              </a:ext>
            </a:extLst>
          </p:cNvPr>
          <p:cNvCxnSpPr>
            <a:cxnSpLocks/>
            <a:endCxn id="61" idx="0"/>
          </p:cNvCxnSpPr>
          <p:nvPr/>
        </p:nvCxnSpPr>
        <p:spPr>
          <a:xfrm>
            <a:off x="6698746" y="1527192"/>
            <a:ext cx="0" cy="4242406"/>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
        <p:nvSpPr>
          <p:cNvPr id="43" name="Oval 42">
            <a:extLst>
              <a:ext uri="{FF2B5EF4-FFF2-40B4-BE49-F238E27FC236}">
                <a16:creationId xmlns:a16="http://schemas.microsoft.com/office/drawing/2014/main" id="{C47DB902-F764-D4D1-349C-6779643CED1D}"/>
              </a:ext>
              <a:ext uri="{C183D7F6-B498-43B3-948B-1728B52AA6E4}">
                <adec:decorative xmlns:adec="http://schemas.microsoft.com/office/drawing/2017/decorative" val="1"/>
              </a:ext>
            </a:extLst>
          </p:cNvPr>
          <p:cNvSpPr/>
          <p:nvPr/>
        </p:nvSpPr>
        <p:spPr>
          <a:xfrm>
            <a:off x="853342" y="4805245"/>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45" name="Group 44">
            <a:extLst>
              <a:ext uri="{FF2B5EF4-FFF2-40B4-BE49-F238E27FC236}">
                <a16:creationId xmlns:a16="http://schemas.microsoft.com/office/drawing/2014/main" id="{8964BDF0-17BD-892F-01DB-1BBDE656356C}"/>
              </a:ext>
              <a:ext uri="{C183D7F6-B498-43B3-948B-1728B52AA6E4}">
                <adec:decorative xmlns:adec="http://schemas.microsoft.com/office/drawing/2017/decorative" val="1"/>
              </a:ext>
            </a:extLst>
          </p:cNvPr>
          <p:cNvGrpSpPr/>
          <p:nvPr/>
        </p:nvGrpSpPr>
        <p:grpSpPr>
          <a:xfrm>
            <a:off x="695325" y="1127701"/>
            <a:ext cx="496034" cy="496034"/>
            <a:chOff x="695325" y="3551451"/>
            <a:chExt cx="579120" cy="579120"/>
          </a:xfrm>
        </p:grpSpPr>
        <p:sp>
          <p:nvSpPr>
            <p:cNvPr id="46" name="Oval 45">
              <a:extLst>
                <a:ext uri="{FF2B5EF4-FFF2-40B4-BE49-F238E27FC236}">
                  <a16:creationId xmlns:a16="http://schemas.microsoft.com/office/drawing/2014/main" id="{BD06FC7A-1E10-1637-59C3-07967803C6F1}"/>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47" name="Graphic 46">
              <a:extLst>
                <a:ext uri="{FF2B5EF4-FFF2-40B4-BE49-F238E27FC236}">
                  <a16:creationId xmlns:a16="http://schemas.microsoft.com/office/drawing/2014/main" id="{DCB7E733-F553-18E2-DCDF-CE14C72C14B8}"/>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48" name="Group 47">
            <a:extLst>
              <a:ext uri="{FF2B5EF4-FFF2-40B4-BE49-F238E27FC236}">
                <a16:creationId xmlns:a16="http://schemas.microsoft.com/office/drawing/2014/main" id="{4A91170A-E69A-810F-A29B-8A524E28B342}"/>
              </a:ext>
              <a:ext uri="{C183D7F6-B498-43B3-948B-1728B52AA6E4}">
                <adec:decorative xmlns:adec="http://schemas.microsoft.com/office/drawing/2017/decorative" val="1"/>
              </a:ext>
            </a:extLst>
          </p:cNvPr>
          <p:cNvGrpSpPr/>
          <p:nvPr/>
        </p:nvGrpSpPr>
        <p:grpSpPr>
          <a:xfrm>
            <a:off x="6443138" y="1127701"/>
            <a:ext cx="496034" cy="496034"/>
            <a:chOff x="6259374" y="3551451"/>
            <a:chExt cx="579120" cy="579120"/>
          </a:xfrm>
        </p:grpSpPr>
        <p:sp>
          <p:nvSpPr>
            <p:cNvPr id="49" name="Oval 48">
              <a:extLst>
                <a:ext uri="{FF2B5EF4-FFF2-40B4-BE49-F238E27FC236}">
                  <a16:creationId xmlns:a16="http://schemas.microsoft.com/office/drawing/2014/main" id="{CE25598C-E0BF-660D-4061-B30B75810C55}"/>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50" name="Graphic 49">
              <a:extLst>
                <a:ext uri="{FF2B5EF4-FFF2-40B4-BE49-F238E27FC236}">
                  <a16:creationId xmlns:a16="http://schemas.microsoft.com/office/drawing/2014/main" id="{9AC79790-A843-7BC4-A1B8-47788DC8BF1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57" name="Oval 56">
            <a:extLst>
              <a:ext uri="{FF2B5EF4-FFF2-40B4-BE49-F238E27FC236}">
                <a16:creationId xmlns:a16="http://schemas.microsoft.com/office/drawing/2014/main" id="{A53D861D-26E6-F1F9-0915-82C2BAD5779A}"/>
              </a:ext>
              <a:ext uri="{C183D7F6-B498-43B3-948B-1728B52AA6E4}">
                <adec:decorative xmlns:adec="http://schemas.microsoft.com/office/drawing/2017/decorative" val="1"/>
              </a:ext>
            </a:extLst>
          </p:cNvPr>
          <p:cNvSpPr/>
          <p:nvPr/>
        </p:nvSpPr>
        <p:spPr>
          <a:xfrm>
            <a:off x="853342" y="4197267"/>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60" name="Oval 59">
            <a:extLst>
              <a:ext uri="{FF2B5EF4-FFF2-40B4-BE49-F238E27FC236}">
                <a16:creationId xmlns:a16="http://schemas.microsoft.com/office/drawing/2014/main" id="{9E3AFE49-3FE3-E567-3A0B-20A3C1B51FF3}"/>
              </a:ext>
              <a:ext uri="{C183D7F6-B498-43B3-948B-1728B52AA6E4}">
                <adec:decorative xmlns:adec="http://schemas.microsoft.com/office/drawing/2017/decorative" val="1"/>
              </a:ext>
            </a:extLst>
          </p:cNvPr>
          <p:cNvSpPr/>
          <p:nvPr/>
        </p:nvSpPr>
        <p:spPr>
          <a:xfrm>
            <a:off x="6608746" y="4807573"/>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61" name="Oval 60">
            <a:extLst>
              <a:ext uri="{FF2B5EF4-FFF2-40B4-BE49-F238E27FC236}">
                <a16:creationId xmlns:a16="http://schemas.microsoft.com/office/drawing/2014/main" id="{A66A6900-AF90-B415-7428-72E9BAC7D211}"/>
              </a:ext>
              <a:ext uri="{C183D7F6-B498-43B3-948B-1728B52AA6E4}">
                <adec:decorative xmlns:adec="http://schemas.microsoft.com/office/drawing/2017/decorative" val="1"/>
              </a:ext>
            </a:extLst>
          </p:cNvPr>
          <p:cNvSpPr/>
          <p:nvPr/>
        </p:nvSpPr>
        <p:spPr>
          <a:xfrm>
            <a:off x="6608746" y="5769598"/>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Tree>
    <p:extLst>
      <p:ext uri="{BB962C8B-B14F-4D97-AF65-F5344CB8AC3E}">
        <p14:creationId xmlns:p14="http://schemas.microsoft.com/office/powerpoint/2010/main" val="259009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anim calcmode="lin" valueType="num">
                                      <p:cBhvr>
                                        <p:cTn id="8" dur="500" fill="hold"/>
                                        <p:tgtEl>
                                          <p:spTgt spid="48"/>
                                        </p:tgtEl>
                                        <p:attrNameLst>
                                          <p:attrName>ppt_x</p:attrName>
                                        </p:attrNameLst>
                                      </p:cBhvr>
                                      <p:tavLst>
                                        <p:tav tm="0">
                                          <p:val>
                                            <p:strVal val="#ppt_x"/>
                                          </p:val>
                                        </p:tav>
                                        <p:tav tm="100000">
                                          <p:val>
                                            <p:strVal val="#ppt_x"/>
                                          </p:val>
                                        </p:tav>
                                      </p:tavLst>
                                    </p:anim>
                                    <p:anim calcmode="lin" valueType="num">
                                      <p:cBhvr>
                                        <p:cTn id="9" dur="500" fill="hold"/>
                                        <p:tgtEl>
                                          <p:spTgt spid="4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anim calcmode="lin" valueType="num">
                                      <p:cBhvr>
                                        <p:cTn id="13"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wipe(up)">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500"/>
                                        <p:tgtEl>
                                          <p:spTgt spid="2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xEl>
                                              <p:pRg st="0" end="0"/>
                                            </p:txEl>
                                          </p:spTgt>
                                        </p:tgtEl>
                                        <p:attrNameLst>
                                          <p:attrName>style.visibility</p:attrName>
                                        </p:attrNameLst>
                                      </p:cBhvr>
                                      <p:to>
                                        <p:strVal val="visible"/>
                                      </p:to>
                                    </p:set>
                                    <p:animEffect transition="in" filter="fade">
                                      <p:cBhvr>
                                        <p:cTn id="24" dur="500"/>
                                        <p:tgtEl>
                                          <p:spTgt spid="10">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fade">
                                      <p:cBhvr>
                                        <p:cTn id="27" dur="500"/>
                                        <p:tgtEl>
                                          <p:spTgt spid="10">
                                            <p:txEl>
                                              <p:pRg st="1" end="1"/>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xEl>
                                              <p:pRg st="2" end="2"/>
                                            </p:txEl>
                                          </p:spTgt>
                                        </p:tgtEl>
                                        <p:attrNameLst>
                                          <p:attrName>style.visibility</p:attrName>
                                        </p:attrNameLst>
                                      </p:cBhvr>
                                      <p:to>
                                        <p:strVal val="visible"/>
                                      </p:to>
                                    </p:set>
                                    <p:animEffect transition="in" filter="fade">
                                      <p:cBhvr>
                                        <p:cTn id="30" dur="500"/>
                                        <p:tgtEl>
                                          <p:spTgt spid="10">
                                            <p:txEl>
                                              <p:pRg st="2" end="2"/>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xEl>
                                              <p:pRg st="3" end="3"/>
                                            </p:txEl>
                                          </p:spTgt>
                                        </p:tgtEl>
                                        <p:attrNameLst>
                                          <p:attrName>style.visibility</p:attrName>
                                        </p:attrNameLst>
                                      </p:cBhvr>
                                      <p:to>
                                        <p:strVal val="visible"/>
                                      </p:to>
                                    </p:set>
                                    <p:animEffect transition="in" filter="fade">
                                      <p:cBhvr>
                                        <p:cTn id="33" dur="500"/>
                                        <p:tgtEl>
                                          <p:spTgt spid="10">
                                            <p:txEl>
                                              <p:pRg st="3" end="3"/>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
                                            <p:txEl>
                                              <p:pRg st="4" end="4"/>
                                            </p:txEl>
                                          </p:spTgt>
                                        </p:tgtEl>
                                        <p:attrNameLst>
                                          <p:attrName>style.visibility</p:attrName>
                                        </p:attrNameLst>
                                      </p:cBhvr>
                                      <p:to>
                                        <p:strVal val="visible"/>
                                      </p:to>
                                    </p:set>
                                    <p:animEffect transition="in" filter="fade">
                                      <p:cBhvr>
                                        <p:cTn id="36" dur="500"/>
                                        <p:tgtEl>
                                          <p:spTgt spid="10">
                                            <p:txEl>
                                              <p:pRg st="4" end="4"/>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500"/>
                                        <p:tgtEl>
                                          <p:spTgt spid="39"/>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fade">
                                      <p:cBhvr>
                                        <p:cTn id="4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10" grpId="0" uiExpand="1" build="p"/>
      <p:bldP spid="25" grpId="0" animBg="1"/>
      <p:bldP spid="26" grpId="0" animBg="1"/>
      <p:bldP spid="39" grpId="0" animBg="1"/>
      <p:bldP spid="60" grpId="0" animBg="1"/>
      <p:bldP spid="6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3">
            <a:extLst>
              <a:ext uri="{FF2B5EF4-FFF2-40B4-BE49-F238E27FC236}">
                <a16:creationId xmlns:a16="http://schemas.microsoft.com/office/drawing/2014/main" id="{AB12E1A1-701C-44CB-1655-0BC7B5B30896}"/>
              </a:ext>
            </a:extLst>
          </p:cNvPr>
          <p:cNvSpPr>
            <a:spLocks noGrp="1"/>
          </p:cNvSpPr>
          <p:nvPr>
            <p:ph type="title"/>
          </p:nvPr>
        </p:nvSpPr>
        <p:spPr>
          <a:xfrm>
            <a:off x="609600" y="780287"/>
            <a:ext cx="10972800" cy="535531"/>
          </a:xfrm>
        </p:spPr>
        <p:txBody>
          <a:bodyPr/>
          <a:lstStyle/>
          <a:p>
            <a:r>
              <a:rPr lang="en-AU" noProof="0" dirty="0"/>
              <a:t>Why teach explicitly</a:t>
            </a:r>
          </a:p>
        </p:txBody>
      </p:sp>
      <p:sp>
        <p:nvSpPr>
          <p:cNvPr id="8" name="Text Placeholder 7">
            <a:extLst>
              <a:ext uri="{FF2B5EF4-FFF2-40B4-BE49-F238E27FC236}">
                <a16:creationId xmlns:a16="http://schemas.microsoft.com/office/drawing/2014/main" id="{FC88C2B5-395C-DC1F-EA3C-3A989DB3D09C}"/>
              </a:ext>
            </a:extLst>
          </p:cNvPr>
          <p:cNvSpPr>
            <a:spLocks noGrp="1"/>
          </p:cNvSpPr>
          <p:nvPr>
            <p:ph type="body" sz="quarter" idx="23"/>
          </p:nvPr>
        </p:nvSpPr>
        <p:spPr>
          <a:xfrm>
            <a:off x="609600" y="2147201"/>
            <a:ext cx="2463800" cy="2623666"/>
          </a:xfrm>
        </p:spPr>
        <p:txBody>
          <a:bodyPr>
            <a:noAutofit/>
          </a:bodyPr>
          <a:lstStyle/>
          <a:p>
            <a:r>
              <a:rPr lang="en-AU" noProof="0" dirty="0"/>
              <a:t>Working memory can become </a:t>
            </a:r>
            <a:r>
              <a:rPr lang="en-AU" b="1" noProof="0" dirty="0"/>
              <a:t>overloaded</a:t>
            </a:r>
            <a:r>
              <a:rPr lang="en-AU" noProof="0" dirty="0"/>
              <a:t> when too much information is presented too quickly.</a:t>
            </a:r>
          </a:p>
        </p:txBody>
      </p:sp>
      <p:sp>
        <p:nvSpPr>
          <p:cNvPr id="9" name="Text Placeholder 7">
            <a:extLst>
              <a:ext uri="{FF2B5EF4-FFF2-40B4-BE49-F238E27FC236}">
                <a16:creationId xmlns:a16="http://schemas.microsoft.com/office/drawing/2014/main" id="{C6F2241C-4F7C-E2FC-90B6-7C7A3900C9A0}"/>
              </a:ext>
            </a:extLst>
          </p:cNvPr>
          <p:cNvSpPr txBox="1">
            <a:spLocks/>
          </p:cNvSpPr>
          <p:nvPr/>
        </p:nvSpPr>
        <p:spPr>
          <a:xfrm>
            <a:off x="3445933" y="2147201"/>
            <a:ext cx="2463800" cy="2623667"/>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Explaining new information clearly and concisely, at an appropriate pace and in a logical sequence keeps the flow of new information at a </a:t>
            </a:r>
            <a:r>
              <a:rPr lang="en-AU" b="1" noProof="0" dirty="0"/>
              <a:t>manageable</a:t>
            </a:r>
            <a:r>
              <a:rPr lang="en-AU" noProof="0" dirty="0"/>
              <a:t> level.</a:t>
            </a:r>
          </a:p>
        </p:txBody>
      </p:sp>
      <p:sp>
        <p:nvSpPr>
          <p:cNvPr id="10" name="Text Placeholder 7">
            <a:extLst>
              <a:ext uri="{FF2B5EF4-FFF2-40B4-BE49-F238E27FC236}">
                <a16:creationId xmlns:a16="http://schemas.microsoft.com/office/drawing/2014/main" id="{E96E2A11-27D3-7A7D-C359-A49B82AF6BBD}"/>
              </a:ext>
            </a:extLst>
          </p:cNvPr>
          <p:cNvSpPr txBox="1">
            <a:spLocks/>
          </p:cNvSpPr>
          <p:nvPr/>
        </p:nvSpPr>
        <p:spPr>
          <a:xfrm>
            <a:off x="6282266" y="2147201"/>
            <a:ext cx="2463800" cy="2623666"/>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Explicit explanations ensure students </a:t>
            </a:r>
            <a:r>
              <a:rPr lang="en-AU" b="1" noProof="0" dirty="0"/>
              <a:t>aren’t left to construct meaning </a:t>
            </a:r>
            <a:r>
              <a:rPr lang="en-AU" noProof="0" dirty="0"/>
              <a:t>for themselves.</a:t>
            </a:r>
          </a:p>
        </p:txBody>
      </p:sp>
      <p:sp>
        <p:nvSpPr>
          <p:cNvPr id="11" name="Text Placeholder 7">
            <a:extLst>
              <a:ext uri="{FF2B5EF4-FFF2-40B4-BE49-F238E27FC236}">
                <a16:creationId xmlns:a16="http://schemas.microsoft.com/office/drawing/2014/main" id="{960C188E-21B2-5485-673C-F5D285C070C5}"/>
              </a:ext>
            </a:extLst>
          </p:cNvPr>
          <p:cNvSpPr txBox="1">
            <a:spLocks/>
          </p:cNvSpPr>
          <p:nvPr/>
        </p:nvSpPr>
        <p:spPr>
          <a:xfrm>
            <a:off x="9118600" y="2147201"/>
            <a:ext cx="2463800" cy="2623666"/>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Well-structured and sequenced content helps students build well-organised </a:t>
            </a:r>
            <a:r>
              <a:rPr lang="en-AU" b="1" noProof="0" dirty="0"/>
              <a:t>mental models </a:t>
            </a:r>
            <a:r>
              <a:rPr lang="en-AU" noProof="0" dirty="0"/>
              <a:t>in long-term memory.</a:t>
            </a:r>
          </a:p>
        </p:txBody>
      </p:sp>
      <p:sp>
        <p:nvSpPr>
          <p:cNvPr id="12" name="Text Placeholder 7">
            <a:extLst>
              <a:ext uri="{FF2B5EF4-FFF2-40B4-BE49-F238E27FC236}">
                <a16:creationId xmlns:a16="http://schemas.microsoft.com/office/drawing/2014/main" id="{734035F0-CA9F-B7B1-0D4F-113979E21E6B}"/>
              </a:ext>
            </a:extLst>
          </p:cNvPr>
          <p:cNvSpPr txBox="1">
            <a:spLocks/>
          </p:cNvSpPr>
          <p:nvPr/>
        </p:nvSpPr>
        <p:spPr>
          <a:xfrm>
            <a:off x="609600" y="5291377"/>
            <a:ext cx="10972800" cy="1046633"/>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0"/>
              </a:spcBef>
              <a:spcAft>
                <a:spcPts val="0"/>
              </a:spcAft>
            </a:pPr>
            <a:r>
              <a:rPr lang="en-AU" sz="1050" noProof="0" dirty="0"/>
              <a:t>Sources: </a:t>
            </a:r>
          </a:p>
          <a:p>
            <a:pPr lvl="3">
              <a:spcAft>
                <a:spcPts val="0"/>
              </a:spcAft>
              <a:buClr>
                <a:schemeClr val="tx1"/>
              </a:buClr>
            </a:pPr>
            <a:r>
              <a:rPr lang="en-AU" sz="1050" noProof="0" dirty="0"/>
              <a:t>Centre for Education Statistics and Evaluation. (2017</a:t>
            </a:r>
            <a:r>
              <a:rPr lang="en-AU" sz="1050" i="1" noProof="0" dirty="0"/>
              <a:t>). Cognitive load theory: Research that teachers really need to understand. </a:t>
            </a:r>
            <a:r>
              <a:rPr lang="en-AU" sz="1050" noProof="0" dirty="0"/>
              <a:t>NSW Department of Education. </a:t>
            </a:r>
            <a:r>
              <a:rPr lang="en-AU" sz="1050" noProof="0" dirty="0">
                <a:hlinkClick r:id="rId3"/>
              </a:rPr>
              <a:t>https://education.nsw.gov.au/about-us/educational-data/cese/ publications/literature-reviews/cognitive-load-theory.html</a:t>
            </a:r>
            <a:endParaRPr lang="en-AU" sz="1050" noProof="0" dirty="0"/>
          </a:p>
          <a:p>
            <a:pPr lvl="3">
              <a:spcAft>
                <a:spcPts val="0"/>
              </a:spcAft>
              <a:buClr>
                <a:schemeClr val="tx1"/>
              </a:buClr>
            </a:pPr>
            <a:r>
              <a:rPr lang="en-AU" sz="1050" noProof="0" dirty="0" err="1"/>
              <a:t>Rosenshine</a:t>
            </a:r>
            <a:r>
              <a:rPr lang="en-AU" sz="1050" noProof="0" dirty="0"/>
              <a:t>, B. (2012). Principles of instruction: Research-based strategies that all teachers should know. </a:t>
            </a:r>
            <a:r>
              <a:rPr lang="en-AU" sz="1050" i="1" noProof="0" dirty="0"/>
              <a:t>American Educator, 36</a:t>
            </a:r>
            <a:r>
              <a:rPr lang="en-AU" sz="1050" noProof="0" dirty="0"/>
              <a:t>(1), 12–19. </a:t>
            </a:r>
            <a:r>
              <a:rPr lang="en-AU" sz="1050" noProof="0" dirty="0">
                <a:hlinkClick r:id="rId4"/>
              </a:rPr>
              <a:t>https://www.aft.org/ae/spring2012/rosenshine</a:t>
            </a:r>
            <a:endParaRPr lang="en-AU" sz="1050" noProof="0" dirty="0"/>
          </a:p>
        </p:txBody>
      </p:sp>
      <p:cxnSp>
        <p:nvCxnSpPr>
          <p:cNvPr id="16" name="Straight Connector 15">
            <a:extLst>
              <a:ext uri="{FF2B5EF4-FFF2-40B4-BE49-F238E27FC236}">
                <a16:creationId xmlns:a16="http://schemas.microsoft.com/office/drawing/2014/main" id="{B052E470-A373-3D8C-F67F-658A8BB8ACE5}"/>
              </a:ext>
              <a:ext uri="{C183D7F6-B498-43B3-948B-1728B52AA6E4}">
                <adec:decorative xmlns:adec="http://schemas.microsoft.com/office/drawing/2017/decorative" val="1"/>
              </a:ext>
            </a:extLst>
          </p:cNvPr>
          <p:cNvCxnSpPr/>
          <p:nvPr/>
        </p:nvCxnSpPr>
        <p:spPr>
          <a:xfrm>
            <a:off x="703942" y="5143500"/>
            <a:ext cx="10738757" cy="0"/>
          </a:xfrm>
          <a:prstGeom prst="line">
            <a:avLst/>
          </a:prstGeom>
          <a:ln w="12700"/>
        </p:spPr>
        <p:style>
          <a:lnRef idx="2">
            <a:schemeClr val="accent1"/>
          </a:lnRef>
          <a:fillRef idx="0">
            <a:schemeClr val="accent1"/>
          </a:fillRef>
          <a:effectRef idx="1">
            <a:schemeClr val="accent1"/>
          </a:effectRef>
          <a:fontRef idx="minor">
            <a:schemeClr val="tx1"/>
          </a:fontRef>
        </p:style>
      </p:cxnSp>
      <p:grpSp>
        <p:nvGrpSpPr>
          <p:cNvPr id="20" name="Group 19">
            <a:extLst>
              <a:ext uri="{FF2B5EF4-FFF2-40B4-BE49-F238E27FC236}">
                <a16:creationId xmlns:a16="http://schemas.microsoft.com/office/drawing/2014/main" id="{60FB0B64-C942-77BD-C1C3-D0CB17C09BAF}"/>
              </a:ext>
              <a:ext uri="{C183D7F6-B498-43B3-948B-1728B52AA6E4}">
                <adec:decorative xmlns:adec="http://schemas.microsoft.com/office/drawing/2017/decorative" val="1"/>
              </a:ext>
            </a:extLst>
          </p:cNvPr>
          <p:cNvGrpSpPr/>
          <p:nvPr/>
        </p:nvGrpSpPr>
        <p:grpSpPr>
          <a:xfrm>
            <a:off x="703942" y="1777999"/>
            <a:ext cx="354391" cy="354391"/>
            <a:chOff x="703942" y="1714499"/>
            <a:chExt cx="354391" cy="354391"/>
          </a:xfrm>
        </p:grpSpPr>
        <p:sp>
          <p:nvSpPr>
            <p:cNvPr id="17" name="Oval 16">
              <a:extLst>
                <a:ext uri="{FF2B5EF4-FFF2-40B4-BE49-F238E27FC236}">
                  <a16:creationId xmlns:a16="http://schemas.microsoft.com/office/drawing/2014/main" id="{53F1C1E7-61BF-1B59-9DBB-5C301ED83F85}"/>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9" name="Graphic 18">
              <a:extLst>
                <a:ext uri="{FF2B5EF4-FFF2-40B4-BE49-F238E27FC236}">
                  <a16:creationId xmlns:a16="http://schemas.microsoft.com/office/drawing/2014/main" id="{F8B97563-5A9A-3B39-D4B5-26C10757528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81124" y="1815494"/>
              <a:ext cx="200025" cy="152400"/>
            </a:xfrm>
            <a:prstGeom prst="rect">
              <a:avLst/>
            </a:prstGeom>
          </p:spPr>
        </p:pic>
      </p:grpSp>
      <p:grpSp>
        <p:nvGrpSpPr>
          <p:cNvPr id="21" name="Group 20">
            <a:extLst>
              <a:ext uri="{FF2B5EF4-FFF2-40B4-BE49-F238E27FC236}">
                <a16:creationId xmlns:a16="http://schemas.microsoft.com/office/drawing/2014/main" id="{771B79F6-D697-85B5-84A1-044D3C81B658}"/>
              </a:ext>
              <a:ext uri="{C183D7F6-B498-43B3-948B-1728B52AA6E4}">
                <adec:decorative xmlns:adec="http://schemas.microsoft.com/office/drawing/2017/decorative" val="1"/>
              </a:ext>
            </a:extLst>
          </p:cNvPr>
          <p:cNvGrpSpPr/>
          <p:nvPr/>
        </p:nvGrpSpPr>
        <p:grpSpPr>
          <a:xfrm>
            <a:off x="3519971" y="1777999"/>
            <a:ext cx="354391" cy="354391"/>
            <a:chOff x="703942" y="1714499"/>
            <a:chExt cx="354391" cy="354391"/>
          </a:xfrm>
        </p:grpSpPr>
        <p:sp>
          <p:nvSpPr>
            <p:cNvPr id="22" name="Oval 21">
              <a:extLst>
                <a:ext uri="{FF2B5EF4-FFF2-40B4-BE49-F238E27FC236}">
                  <a16:creationId xmlns:a16="http://schemas.microsoft.com/office/drawing/2014/main" id="{44A0EFBC-8473-01E0-3079-63B1E70F929D}"/>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3" name="Graphic 22">
              <a:extLst>
                <a:ext uri="{FF2B5EF4-FFF2-40B4-BE49-F238E27FC236}">
                  <a16:creationId xmlns:a16="http://schemas.microsoft.com/office/drawing/2014/main" id="{B0DBDCDF-EA03-41C2-86FE-E2B28D492E4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81124" y="1815494"/>
              <a:ext cx="200025" cy="152400"/>
            </a:xfrm>
            <a:prstGeom prst="rect">
              <a:avLst/>
            </a:prstGeom>
          </p:spPr>
        </p:pic>
      </p:grpSp>
      <p:grpSp>
        <p:nvGrpSpPr>
          <p:cNvPr id="24" name="Group 23">
            <a:extLst>
              <a:ext uri="{FF2B5EF4-FFF2-40B4-BE49-F238E27FC236}">
                <a16:creationId xmlns:a16="http://schemas.microsoft.com/office/drawing/2014/main" id="{D1449C9C-A36F-D908-5ADF-236D7201EC17}"/>
              </a:ext>
              <a:ext uri="{C183D7F6-B498-43B3-948B-1728B52AA6E4}">
                <adec:decorative xmlns:adec="http://schemas.microsoft.com/office/drawing/2017/decorative" val="1"/>
              </a:ext>
            </a:extLst>
          </p:cNvPr>
          <p:cNvGrpSpPr/>
          <p:nvPr/>
        </p:nvGrpSpPr>
        <p:grpSpPr>
          <a:xfrm>
            <a:off x="6392644" y="1777999"/>
            <a:ext cx="354391" cy="354391"/>
            <a:chOff x="703942" y="1714499"/>
            <a:chExt cx="354391" cy="354391"/>
          </a:xfrm>
        </p:grpSpPr>
        <p:sp>
          <p:nvSpPr>
            <p:cNvPr id="25" name="Oval 24">
              <a:extLst>
                <a:ext uri="{FF2B5EF4-FFF2-40B4-BE49-F238E27FC236}">
                  <a16:creationId xmlns:a16="http://schemas.microsoft.com/office/drawing/2014/main" id="{95DB1BAD-7A20-C788-F08F-863A35B297DB}"/>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6" name="Graphic 25">
              <a:extLst>
                <a:ext uri="{FF2B5EF4-FFF2-40B4-BE49-F238E27FC236}">
                  <a16:creationId xmlns:a16="http://schemas.microsoft.com/office/drawing/2014/main" id="{30FA66F0-4075-7A2A-0DE7-26FA9AE82CC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81124" y="1815494"/>
              <a:ext cx="200025" cy="152400"/>
            </a:xfrm>
            <a:prstGeom prst="rect">
              <a:avLst/>
            </a:prstGeom>
          </p:spPr>
        </p:pic>
      </p:grpSp>
      <p:grpSp>
        <p:nvGrpSpPr>
          <p:cNvPr id="27" name="Group 26">
            <a:extLst>
              <a:ext uri="{FF2B5EF4-FFF2-40B4-BE49-F238E27FC236}">
                <a16:creationId xmlns:a16="http://schemas.microsoft.com/office/drawing/2014/main" id="{4C27A415-F74C-F431-C81C-6B4F0BD2D160}"/>
              </a:ext>
              <a:ext uri="{C183D7F6-B498-43B3-948B-1728B52AA6E4}">
                <adec:decorative xmlns:adec="http://schemas.microsoft.com/office/drawing/2017/decorative" val="1"/>
              </a:ext>
            </a:extLst>
          </p:cNvPr>
          <p:cNvGrpSpPr/>
          <p:nvPr/>
        </p:nvGrpSpPr>
        <p:grpSpPr>
          <a:xfrm>
            <a:off x="9216764" y="1777999"/>
            <a:ext cx="354391" cy="354391"/>
            <a:chOff x="703942" y="1714499"/>
            <a:chExt cx="354391" cy="354391"/>
          </a:xfrm>
        </p:grpSpPr>
        <p:sp>
          <p:nvSpPr>
            <p:cNvPr id="28" name="Oval 27">
              <a:extLst>
                <a:ext uri="{FF2B5EF4-FFF2-40B4-BE49-F238E27FC236}">
                  <a16:creationId xmlns:a16="http://schemas.microsoft.com/office/drawing/2014/main" id="{559AC095-3DF8-4A08-8980-A5D77DFD3431}"/>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9" name="Graphic 28">
              <a:extLst>
                <a:ext uri="{FF2B5EF4-FFF2-40B4-BE49-F238E27FC236}">
                  <a16:creationId xmlns:a16="http://schemas.microsoft.com/office/drawing/2014/main" id="{03FD0DE9-EE35-B5F2-A900-1D5A7717866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81124" y="1815494"/>
              <a:ext cx="200025" cy="152400"/>
            </a:xfrm>
            <a:prstGeom prst="rect">
              <a:avLst/>
            </a:prstGeom>
          </p:spPr>
        </p:pic>
      </p:grpSp>
      <p:sp>
        <p:nvSpPr>
          <p:cNvPr id="32" name="Text Placeholder 17">
            <a:extLst>
              <a:ext uri="{FF2B5EF4-FFF2-40B4-BE49-F238E27FC236}">
                <a16:creationId xmlns:a16="http://schemas.microsoft.com/office/drawing/2014/main" id="{7FFEF7A2-6ACE-3D4E-B6FB-4078EF0D1E35}"/>
              </a:ext>
              <a:ext uri="{C183D7F6-B498-43B3-948B-1728B52AA6E4}">
                <adec:decorative xmlns:adec="http://schemas.microsoft.com/office/drawing/2017/decorative" val="1"/>
              </a:ext>
            </a:extLst>
          </p:cNvPr>
          <p:cNvSpPr>
            <a:spLocks noGrp="1"/>
          </p:cNvSpPr>
          <p:nvPr>
            <p:ph type="body" sz="quarter" idx="24"/>
          </p:nvPr>
        </p:nvSpPr>
        <p:spPr>
          <a:xfrm>
            <a:off x="749300" y="0"/>
            <a:ext cx="2933700" cy="473075"/>
          </a:xfrm>
        </p:spPr>
        <p:txBody>
          <a:bodyPr/>
          <a:lstStyle/>
          <a:p>
            <a:r>
              <a:rPr lang="en-AU" noProof="0" dirty="0"/>
              <a:t>Teach explicitly overview</a:t>
            </a:r>
          </a:p>
        </p:txBody>
      </p:sp>
    </p:spTree>
    <p:extLst>
      <p:ext uri="{BB962C8B-B14F-4D97-AF65-F5344CB8AC3E}">
        <p14:creationId xmlns:p14="http://schemas.microsoft.com/office/powerpoint/2010/main" val="3989976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32A76-D1F7-7C76-D770-B4743564917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8B12101-982B-8C33-57CD-631918E6AA9F}"/>
              </a:ext>
            </a:extLst>
          </p:cNvPr>
          <p:cNvSpPr>
            <a:spLocks noGrp="1"/>
          </p:cNvSpPr>
          <p:nvPr>
            <p:ph type="title"/>
          </p:nvPr>
        </p:nvSpPr>
        <p:spPr>
          <a:xfrm>
            <a:off x="609600" y="780287"/>
            <a:ext cx="4229100" cy="1569660"/>
          </a:xfrm>
        </p:spPr>
        <p:txBody>
          <a:bodyPr>
            <a:spAutoFit/>
          </a:bodyPr>
          <a:lstStyle/>
          <a:p>
            <a:pPr>
              <a:lnSpc>
                <a:spcPct val="100000"/>
              </a:lnSpc>
            </a:pPr>
            <a:r>
              <a:rPr lang="en-AU" noProof="0" dirty="0"/>
              <a:t>Linking teaching explicitly with how students learn</a:t>
            </a:r>
          </a:p>
        </p:txBody>
      </p:sp>
      <p:sp>
        <p:nvSpPr>
          <p:cNvPr id="2" name="Text Placeholder 1">
            <a:extLst>
              <a:ext uri="{FF2B5EF4-FFF2-40B4-BE49-F238E27FC236}">
                <a16:creationId xmlns:a16="http://schemas.microsoft.com/office/drawing/2014/main" id="{DA589BE8-D5D3-E955-5989-63F461627835}"/>
              </a:ext>
            </a:extLst>
          </p:cNvPr>
          <p:cNvSpPr>
            <a:spLocks noGrp="1"/>
          </p:cNvSpPr>
          <p:nvPr>
            <p:ph type="body" sz="quarter" idx="23"/>
          </p:nvPr>
        </p:nvSpPr>
        <p:spPr>
          <a:xfrm>
            <a:off x="609600" y="2656999"/>
            <a:ext cx="4775200" cy="2137380"/>
          </a:xfrm>
        </p:spPr>
        <p:txBody>
          <a:bodyPr>
            <a:spAutoFit/>
          </a:bodyPr>
          <a:lstStyle/>
          <a:p>
            <a:r>
              <a:rPr lang="en-AU" b="1" noProof="0" dirty="0"/>
              <a:t>AERO’s learning and teaching model </a:t>
            </a:r>
            <a:r>
              <a:rPr lang="en-AU" noProof="0" dirty="0"/>
              <a:t>outlines evidence-based teaching practices that support students in their learning.</a:t>
            </a:r>
          </a:p>
          <a:p>
            <a:r>
              <a:rPr lang="en-AU" noProof="0" dirty="0"/>
              <a:t>The model shows how the practice of </a:t>
            </a:r>
            <a:r>
              <a:rPr lang="en-AU" b="1" noProof="0" dirty="0"/>
              <a:t>teaching explicitly </a:t>
            </a:r>
            <a:r>
              <a:rPr lang="en-AU" noProof="0" dirty="0"/>
              <a:t>relates to what we</a:t>
            </a:r>
            <a:br>
              <a:rPr lang="en-AU" noProof="0" dirty="0"/>
            </a:br>
            <a:r>
              <a:rPr lang="en-AU" noProof="0" dirty="0"/>
              <a:t>know about </a:t>
            </a:r>
            <a:r>
              <a:rPr lang="en-AU" b="1" noProof="0" dirty="0"/>
              <a:t>how students learn</a:t>
            </a:r>
            <a:r>
              <a:rPr lang="en-AU" noProof="0" dirty="0"/>
              <a:t>.</a:t>
            </a:r>
          </a:p>
        </p:txBody>
      </p:sp>
      <p:grpSp>
        <p:nvGrpSpPr>
          <p:cNvPr id="9" name="Group 8" descr="AERO's learning and teaching model. In the learning column, 4 bullet points are highlighted: Working and long-term memory, Consolidation, Cognitive load, and Recall and retention. In the Teaching column, one bullet point is highlighted: Teach explicitly.">
            <a:extLst>
              <a:ext uri="{FF2B5EF4-FFF2-40B4-BE49-F238E27FC236}">
                <a16:creationId xmlns:a16="http://schemas.microsoft.com/office/drawing/2014/main" id="{74CEE60D-33AB-3B1C-4E9E-9C8506D44EA2}"/>
              </a:ext>
            </a:extLst>
          </p:cNvPr>
          <p:cNvGrpSpPr/>
          <p:nvPr/>
        </p:nvGrpSpPr>
        <p:grpSpPr>
          <a:xfrm>
            <a:off x="5933440" y="485775"/>
            <a:ext cx="5816600" cy="5972529"/>
            <a:chOff x="6193536" y="175492"/>
            <a:chExt cx="5998464" cy="6159268"/>
          </a:xfrm>
        </p:grpSpPr>
        <p:pic>
          <p:nvPicPr>
            <p:cNvPr id="12" name="Picture 11">
              <a:extLst>
                <a:ext uri="{FF2B5EF4-FFF2-40B4-BE49-F238E27FC236}">
                  <a16:creationId xmlns:a16="http://schemas.microsoft.com/office/drawing/2014/main" id="{7ABBD8A1-DED2-57DF-359B-F51FFC05EA04}"/>
                </a:ext>
              </a:extLst>
            </p:cNvPr>
            <p:cNvPicPr>
              <a:picLocks noChangeAspect="1"/>
            </p:cNvPicPr>
            <p:nvPr/>
          </p:nvPicPr>
          <p:blipFill>
            <a:blip r:embed="rId3"/>
            <a:srcRect t="210"/>
            <a:stretch>
              <a:fillRect/>
            </a:stretch>
          </p:blipFill>
          <p:spPr>
            <a:xfrm>
              <a:off x="6193536" y="175492"/>
              <a:ext cx="5998464" cy="6159268"/>
            </a:xfrm>
            <a:prstGeom prst="rect">
              <a:avLst/>
            </a:prstGeom>
          </p:spPr>
        </p:pic>
        <p:sp>
          <p:nvSpPr>
            <p:cNvPr id="13" name="Rectangle: Rounded Corners 12">
              <a:extLst>
                <a:ext uri="{FF2B5EF4-FFF2-40B4-BE49-F238E27FC236}">
                  <a16:creationId xmlns:a16="http://schemas.microsoft.com/office/drawing/2014/main" id="{FE7483FA-B97E-3C8C-1027-371E5F551ACF}"/>
                </a:ext>
              </a:extLst>
            </p:cNvPr>
            <p:cNvSpPr/>
            <p:nvPr/>
          </p:nvSpPr>
          <p:spPr>
            <a:xfrm>
              <a:off x="6518658" y="3161107"/>
              <a:ext cx="1658770" cy="288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4" name="Rectangle: Rounded Corners 13">
              <a:extLst>
                <a:ext uri="{FF2B5EF4-FFF2-40B4-BE49-F238E27FC236}">
                  <a16:creationId xmlns:a16="http://schemas.microsoft.com/office/drawing/2014/main" id="{A6B76B40-21A6-80CE-AF2B-BEFEA8D83582}"/>
                </a:ext>
              </a:extLst>
            </p:cNvPr>
            <p:cNvSpPr/>
            <p:nvPr/>
          </p:nvSpPr>
          <p:spPr>
            <a:xfrm>
              <a:off x="6518658" y="4250621"/>
              <a:ext cx="1658770" cy="287999"/>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5" name="Rectangle: Rounded Corners 14">
              <a:extLst>
                <a:ext uri="{FF2B5EF4-FFF2-40B4-BE49-F238E27FC236}">
                  <a16:creationId xmlns:a16="http://schemas.microsoft.com/office/drawing/2014/main" id="{890FA04B-42C0-7EE7-20F5-C530D9671909}"/>
                </a:ext>
              </a:extLst>
            </p:cNvPr>
            <p:cNvSpPr/>
            <p:nvPr/>
          </p:nvSpPr>
          <p:spPr>
            <a:xfrm>
              <a:off x="9613328" y="4274568"/>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sp>
        <p:nvSpPr>
          <p:cNvPr id="10" name="Text Placeholder 17">
            <a:extLst>
              <a:ext uri="{FF2B5EF4-FFF2-40B4-BE49-F238E27FC236}">
                <a16:creationId xmlns:a16="http://schemas.microsoft.com/office/drawing/2014/main" id="{03D28A21-25F7-EDF0-FBDA-D52F9E28E2FE}"/>
              </a:ext>
              <a:ext uri="{C183D7F6-B498-43B3-948B-1728B52AA6E4}">
                <adec:decorative xmlns:adec="http://schemas.microsoft.com/office/drawing/2017/decorative" val="1"/>
              </a:ext>
            </a:extLst>
          </p:cNvPr>
          <p:cNvSpPr>
            <a:spLocks noGrp="1"/>
          </p:cNvSpPr>
          <p:nvPr>
            <p:ph type="body" sz="quarter" idx="24"/>
          </p:nvPr>
        </p:nvSpPr>
        <p:spPr>
          <a:xfrm>
            <a:off x="749300" y="0"/>
            <a:ext cx="2933700" cy="473075"/>
          </a:xfrm>
        </p:spPr>
        <p:txBody>
          <a:bodyPr/>
          <a:lstStyle/>
          <a:p>
            <a:r>
              <a:rPr lang="en-AU" noProof="0" dirty="0"/>
              <a:t>Teach explicitly overview</a:t>
            </a:r>
          </a:p>
        </p:txBody>
      </p:sp>
    </p:spTree>
    <p:extLst>
      <p:ext uri="{BB962C8B-B14F-4D97-AF65-F5344CB8AC3E}">
        <p14:creationId xmlns:p14="http://schemas.microsoft.com/office/powerpoint/2010/main" val="4156151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17281-6067-5C77-BA3C-8977D54B3C0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66782D6F-52C1-3DE8-F02D-F846EDB5EA65}"/>
              </a:ext>
            </a:extLst>
          </p:cNvPr>
          <p:cNvSpPr>
            <a:spLocks noGrp="1"/>
          </p:cNvSpPr>
          <p:nvPr>
            <p:ph type="title"/>
          </p:nvPr>
        </p:nvSpPr>
        <p:spPr/>
        <p:txBody>
          <a:bodyPr/>
          <a:lstStyle/>
          <a:p>
            <a:r>
              <a:rPr lang="en-AU" noProof="0" dirty="0"/>
              <a:t>Discuss</a:t>
            </a:r>
          </a:p>
        </p:txBody>
      </p:sp>
      <p:sp>
        <p:nvSpPr>
          <p:cNvPr id="3" name="Text Placeholder 2">
            <a:extLst>
              <a:ext uri="{FF2B5EF4-FFF2-40B4-BE49-F238E27FC236}">
                <a16:creationId xmlns:a16="http://schemas.microsoft.com/office/drawing/2014/main" id="{AD0CA6E7-BE28-2C5C-8A72-795376C2E32B}"/>
              </a:ext>
            </a:extLst>
          </p:cNvPr>
          <p:cNvSpPr>
            <a:spLocks noGrp="1"/>
          </p:cNvSpPr>
          <p:nvPr>
            <p:ph type="body" sz="quarter" idx="23"/>
          </p:nvPr>
        </p:nvSpPr>
        <p:spPr>
          <a:xfrm>
            <a:off x="3149601" y="1963455"/>
            <a:ext cx="8112124" cy="3301564"/>
          </a:xfrm>
          <a:prstGeom prst="roundRect">
            <a:avLst>
              <a:gd name="adj" fmla="val 10241"/>
            </a:avLst>
          </a:prstGeom>
          <a:solidFill>
            <a:schemeClr val="accent5"/>
          </a:solidFill>
        </p:spPr>
        <p:txBody>
          <a:bodyPr lIns="252000" tIns="252000" rIns="252000" bIns="180000">
            <a:noAutofit/>
          </a:bodyPr>
          <a:lstStyle/>
          <a:p>
            <a:pPr lvl="1"/>
            <a:r>
              <a:rPr lang="en-AU" noProof="0" dirty="0">
                <a:solidFill>
                  <a:schemeClr val="accent2"/>
                </a:solidFill>
              </a:rPr>
              <a:t>When you teach new information explicitly, how do you:</a:t>
            </a:r>
          </a:p>
          <a:p>
            <a:pPr lvl="3">
              <a:spcBef>
                <a:spcPts val="1200"/>
              </a:spcBef>
              <a:spcAft>
                <a:spcPts val="1200"/>
              </a:spcAft>
            </a:pPr>
            <a:r>
              <a:rPr lang="en-AU" sz="1800" b="1" noProof="0" dirty="0"/>
              <a:t>support students </a:t>
            </a:r>
            <a:r>
              <a:rPr lang="en-AU" sz="1800" noProof="0" dirty="0"/>
              <a:t>to draw on their existing knowledge?</a:t>
            </a:r>
          </a:p>
          <a:p>
            <a:pPr lvl="3">
              <a:spcBef>
                <a:spcPts val="1200"/>
              </a:spcBef>
              <a:spcAft>
                <a:spcPts val="1200"/>
              </a:spcAft>
            </a:pPr>
            <a:r>
              <a:rPr lang="en-AU" sz="1800" b="1" noProof="0" dirty="0"/>
              <a:t>explain, demonstrate and model </a:t>
            </a:r>
            <a:r>
              <a:rPr lang="en-AU" sz="1800" noProof="0" dirty="0"/>
              <a:t>the content?</a:t>
            </a:r>
          </a:p>
          <a:p>
            <a:pPr lvl="3">
              <a:spcBef>
                <a:spcPts val="1200"/>
              </a:spcBef>
              <a:spcAft>
                <a:spcPts val="1200"/>
              </a:spcAft>
            </a:pPr>
            <a:r>
              <a:rPr lang="en-AU" sz="1800" b="1" noProof="0" dirty="0"/>
              <a:t>sequence</a:t>
            </a:r>
            <a:r>
              <a:rPr lang="en-AU" sz="1800" noProof="0" dirty="0"/>
              <a:t> chunks of new learning so students can learn</a:t>
            </a:r>
            <a:br>
              <a:rPr lang="en-AU" sz="1800" noProof="0" dirty="0"/>
            </a:br>
            <a:r>
              <a:rPr lang="en-AU" sz="1800" noProof="0" dirty="0"/>
              <a:t>step by step?</a:t>
            </a:r>
            <a:endParaRPr lang="en-AU" noProof="0" dirty="0"/>
          </a:p>
        </p:txBody>
      </p:sp>
      <p:sp>
        <p:nvSpPr>
          <p:cNvPr id="47" name="Text Placeholder 17">
            <a:extLst>
              <a:ext uri="{FF2B5EF4-FFF2-40B4-BE49-F238E27FC236}">
                <a16:creationId xmlns:a16="http://schemas.microsoft.com/office/drawing/2014/main" id="{3B3A81B8-64C6-C8F1-1278-0E01CDF91581}"/>
              </a:ext>
              <a:ext uri="{C183D7F6-B498-43B3-948B-1728B52AA6E4}">
                <adec:decorative xmlns:adec="http://schemas.microsoft.com/office/drawing/2017/decorative" val="1"/>
              </a:ext>
            </a:extLst>
          </p:cNvPr>
          <p:cNvSpPr>
            <a:spLocks noGrp="1"/>
          </p:cNvSpPr>
          <p:nvPr>
            <p:ph type="body" sz="quarter" idx="24"/>
          </p:nvPr>
        </p:nvSpPr>
        <p:spPr>
          <a:xfrm>
            <a:off x="749300" y="0"/>
            <a:ext cx="2933700" cy="473075"/>
          </a:xfrm>
        </p:spPr>
        <p:txBody>
          <a:bodyPr/>
          <a:lstStyle/>
          <a:p>
            <a:r>
              <a:rPr lang="en-AU" noProof="0" dirty="0"/>
              <a:t>Teach explicitly overview</a:t>
            </a:r>
          </a:p>
        </p:txBody>
      </p:sp>
    </p:spTree>
    <p:extLst>
      <p:ext uri="{BB962C8B-B14F-4D97-AF65-F5344CB8AC3E}">
        <p14:creationId xmlns:p14="http://schemas.microsoft.com/office/powerpoint/2010/main" val="898802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344622B-95E7-D928-3BBB-708BCEEF5622}"/>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19CFD81-CA96-1669-8B6B-B7D70D04521B}"/>
              </a:ext>
              <a:ext uri="{C183D7F6-B498-43B3-948B-1728B52AA6E4}">
                <adec:decorative xmlns:adec="http://schemas.microsoft.com/office/drawing/2017/decorative" val="1"/>
              </a:ext>
            </a:extLst>
          </p:cNvPr>
          <p:cNvPicPr>
            <a:picLocks noChangeAspect="1"/>
          </p:cNvPicPr>
          <p:nvPr/>
        </p:nvPicPr>
        <p:blipFill>
          <a:blip r:embed="rId3"/>
          <a:srcRect l="44362" t="9047" r="19851" b="15465"/>
          <a:stretch>
            <a:fillRect/>
          </a:stretch>
        </p:blipFill>
        <p:spPr>
          <a:xfrm>
            <a:off x="7315199" y="0"/>
            <a:ext cx="4876801" cy="6857999"/>
          </a:xfrm>
          <a:prstGeom prst="rect">
            <a:avLst/>
          </a:prstGeom>
        </p:spPr>
      </p:pic>
      <p:sp>
        <p:nvSpPr>
          <p:cNvPr id="19" name="Text Placeholder 18">
            <a:extLst>
              <a:ext uri="{FF2B5EF4-FFF2-40B4-BE49-F238E27FC236}">
                <a16:creationId xmlns:a16="http://schemas.microsoft.com/office/drawing/2014/main" id="{224ACEB1-864D-00A2-B7DE-2B880012316C}"/>
              </a:ext>
            </a:extLst>
          </p:cNvPr>
          <p:cNvSpPr>
            <a:spLocks noGrp="1"/>
          </p:cNvSpPr>
          <p:nvPr>
            <p:ph type="body" sz="quarter" idx="15"/>
          </p:nvPr>
        </p:nvSpPr>
        <p:spPr>
          <a:xfrm>
            <a:off x="609600" y="1258242"/>
            <a:ext cx="1080000" cy="1080000"/>
          </a:xfrm>
        </p:spPr>
        <p:txBody>
          <a:bodyPr/>
          <a:lstStyle/>
          <a:p>
            <a:r>
              <a:rPr lang="en-AU" noProof="0" dirty="0"/>
              <a:t>1</a:t>
            </a:r>
          </a:p>
        </p:txBody>
      </p:sp>
      <p:sp>
        <p:nvSpPr>
          <p:cNvPr id="5" name="Title 4">
            <a:extLst>
              <a:ext uri="{FF2B5EF4-FFF2-40B4-BE49-F238E27FC236}">
                <a16:creationId xmlns:a16="http://schemas.microsoft.com/office/drawing/2014/main" id="{FF565228-3F66-2295-78FF-FE56BBC4DD5A}"/>
              </a:ext>
            </a:extLst>
          </p:cNvPr>
          <p:cNvSpPr>
            <a:spLocks noGrp="1"/>
          </p:cNvSpPr>
          <p:nvPr>
            <p:ph type="title"/>
          </p:nvPr>
        </p:nvSpPr>
        <p:spPr>
          <a:xfrm>
            <a:off x="609600" y="2520187"/>
            <a:ext cx="5981700" cy="1200329"/>
          </a:xfrm>
        </p:spPr>
        <p:txBody>
          <a:bodyPr wrap="square">
            <a:spAutoFit/>
          </a:bodyPr>
          <a:lstStyle/>
          <a:p>
            <a:r>
              <a:rPr lang="en-AU" noProof="0" dirty="0"/>
              <a:t>Fully explain what students need to learn</a:t>
            </a:r>
          </a:p>
        </p:txBody>
      </p:sp>
      <p:sp>
        <p:nvSpPr>
          <p:cNvPr id="17" name="Text Placeholder 16">
            <a:extLst>
              <a:ext uri="{FF2B5EF4-FFF2-40B4-BE49-F238E27FC236}">
                <a16:creationId xmlns:a16="http://schemas.microsoft.com/office/drawing/2014/main" id="{1A7FBA63-CB3E-AAE6-0DFB-C1A4E9208E73}"/>
              </a:ext>
            </a:extLst>
          </p:cNvPr>
          <p:cNvSpPr>
            <a:spLocks noGrp="1"/>
          </p:cNvSpPr>
          <p:nvPr>
            <p:ph type="body" sz="quarter" idx="13"/>
          </p:nvPr>
        </p:nvSpPr>
        <p:spPr>
          <a:xfrm>
            <a:off x="609600" y="4013200"/>
            <a:ext cx="5981700" cy="1032462"/>
          </a:xfrm>
        </p:spPr>
        <p:txBody>
          <a:bodyPr/>
          <a:lstStyle/>
          <a:p>
            <a:pPr lvl="3">
              <a:tabLst>
                <a:tab pos="719138" algn="l"/>
              </a:tabLst>
            </a:pPr>
            <a:r>
              <a:rPr lang="en-AU" noProof="0" dirty="0">
                <a:hlinkClick r:id="rId4" action="ppaction://hlinksldjump">
                  <a:extLst>
                    <a:ext uri="{A12FA001-AC4F-418D-AE19-62706E023703}">
                      <ahyp:hlinkClr xmlns:ahyp="http://schemas.microsoft.com/office/drawing/2018/hyperlinkcolor" val="tx"/>
                    </a:ext>
                  </a:extLst>
                </a:hlinkClick>
              </a:rPr>
              <a:t>Explain new learning clearly</a:t>
            </a:r>
            <a:br>
              <a:rPr lang="en-AU" noProof="0" dirty="0">
                <a:hlinkClick r:id="rId4" action="ppaction://hlinksldjump">
                  <a:extLst>
                    <a:ext uri="{A12FA001-AC4F-418D-AE19-62706E023703}">
                      <ahyp:hlinkClr xmlns:ahyp="http://schemas.microsoft.com/office/drawing/2018/hyperlinkcolor" val="tx"/>
                    </a:ext>
                  </a:extLst>
                </a:hlinkClick>
              </a:rPr>
            </a:br>
            <a:r>
              <a:rPr lang="en-AU" noProof="0" dirty="0">
                <a:hlinkClick r:id="rId4" action="ppaction://hlinksldjump">
                  <a:extLst>
                    <a:ext uri="{A12FA001-AC4F-418D-AE19-62706E023703}">
                      <ahyp:hlinkClr xmlns:ahyp="http://schemas.microsoft.com/office/drawing/2018/hyperlinkcolor" val="tx"/>
                    </a:ext>
                  </a:extLst>
                </a:hlinkClick>
              </a:rPr>
              <a:t>and concisely</a:t>
            </a:r>
            <a:endParaRPr lang="en-AU" noProof="0" dirty="0"/>
          </a:p>
          <a:p>
            <a:pPr lvl="3">
              <a:tabLst>
                <a:tab pos="719138" algn="l"/>
              </a:tabLst>
            </a:pPr>
            <a:r>
              <a:rPr lang="en-AU" noProof="0" dirty="0">
                <a:hlinkClick r:id="rId5" action="ppaction://hlinksldjump">
                  <a:extLst>
                    <a:ext uri="{A12FA001-AC4F-418D-AE19-62706E023703}">
                      <ahyp:hlinkClr xmlns:ahyp="http://schemas.microsoft.com/office/drawing/2018/hyperlinkcolor" val="tx"/>
                    </a:ext>
                  </a:extLst>
                </a:hlinkClick>
              </a:rPr>
              <a:t>Use an appropriate pace</a:t>
            </a:r>
            <a:endParaRPr lang="en-AU" noProof="0" dirty="0"/>
          </a:p>
        </p:txBody>
      </p:sp>
      <p:sp>
        <p:nvSpPr>
          <p:cNvPr id="34" name="Text Placeholder 33">
            <a:extLst>
              <a:ext uri="{FF2B5EF4-FFF2-40B4-BE49-F238E27FC236}">
                <a16:creationId xmlns:a16="http://schemas.microsoft.com/office/drawing/2014/main" id="{C37813AD-5B6C-ECB7-DA83-3383198FDDC3}"/>
              </a:ext>
              <a:ext uri="{C183D7F6-B498-43B3-948B-1728B52AA6E4}">
                <adec:decorative xmlns:adec="http://schemas.microsoft.com/office/drawing/2017/decorative" val="1"/>
              </a:ext>
            </a:extLst>
          </p:cNvPr>
          <p:cNvSpPr>
            <a:spLocks noGrp="1"/>
          </p:cNvSpPr>
          <p:nvPr>
            <p:ph type="body" sz="quarter" idx="16"/>
          </p:nvPr>
        </p:nvSpPr>
        <p:spPr>
          <a:xfrm>
            <a:off x="7552267" y="6182713"/>
            <a:ext cx="4254500" cy="228524"/>
          </a:xfrm>
        </p:spPr>
        <p:txBody>
          <a:bodyPr/>
          <a:lstStyle/>
          <a:p>
            <a:r>
              <a:rPr lang="en-AU" noProof="0" dirty="0">
                <a:solidFill>
                  <a:schemeClr val="tx1"/>
                </a:solidFill>
              </a:rPr>
              <a:t>Image: </a:t>
            </a:r>
            <a:r>
              <a:rPr lang="en-AU" noProof="0" dirty="0">
                <a:solidFill>
                  <a:schemeClr val="tx1"/>
                </a:solidFill>
                <a:hlinkClick r:id="rId6">
                  <a:extLst>
                    <a:ext uri="{A12FA001-AC4F-418D-AE19-62706E023703}">
                      <ahyp:hlinkClr xmlns:ahyp="http://schemas.microsoft.com/office/drawing/2018/hyperlinkcolor" val="tx"/>
                    </a:ext>
                  </a:extLst>
                </a:hlinkClick>
              </a:rPr>
              <a:t>iStock.com/</a:t>
            </a:r>
            <a:r>
              <a:rPr lang="en-AU" noProof="0" dirty="0" err="1">
                <a:solidFill>
                  <a:schemeClr val="tx1"/>
                </a:solidFill>
                <a:hlinkClick r:id="rId6">
                  <a:extLst>
                    <a:ext uri="{A12FA001-AC4F-418D-AE19-62706E023703}">
                      <ahyp:hlinkClr xmlns:ahyp="http://schemas.microsoft.com/office/drawing/2018/hyperlinkcolor" val="tx"/>
                    </a:ext>
                  </a:extLst>
                </a:hlinkClick>
              </a:rPr>
              <a:t>Ridofranz</a:t>
            </a:r>
            <a:endParaRPr lang="en-AU" noProof="0" dirty="0">
              <a:solidFill>
                <a:schemeClr val="tx1"/>
              </a:solidFill>
            </a:endParaRPr>
          </a:p>
        </p:txBody>
      </p:sp>
    </p:spTree>
    <p:extLst>
      <p:ext uri="{BB962C8B-B14F-4D97-AF65-F5344CB8AC3E}">
        <p14:creationId xmlns:p14="http://schemas.microsoft.com/office/powerpoint/2010/main" val="1868660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7256BA5-E377-5D66-1273-D044165635BD}"/>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95C39E71-6F36-1FFF-1DD2-D2DF09CD4E5A}"/>
              </a:ext>
            </a:extLst>
          </p:cNvPr>
          <p:cNvSpPr>
            <a:spLocks noGrp="1"/>
          </p:cNvSpPr>
          <p:nvPr>
            <p:ph type="title"/>
          </p:nvPr>
        </p:nvSpPr>
        <p:spPr>
          <a:xfrm>
            <a:off x="749300" y="1963453"/>
            <a:ext cx="3476625" cy="2332501"/>
          </a:xfrm>
          <a:noFill/>
        </p:spPr>
        <p:txBody>
          <a:bodyPr lIns="0" tIns="0" rIns="0" bIns="0"/>
          <a:lstStyle/>
          <a:p>
            <a:r>
              <a:rPr lang="en-AU" noProof="0" dirty="0"/>
              <a:t>Explaining new learning clearly and concisely involves …</a:t>
            </a:r>
          </a:p>
        </p:txBody>
      </p:sp>
      <p:sp>
        <p:nvSpPr>
          <p:cNvPr id="2" name="Text Placeholder 1">
            <a:extLst>
              <a:ext uri="{FF2B5EF4-FFF2-40B4-BE49-F238E27FC236}">
                <a16:creationId xmlns:a16="http://schemas.microsoft.com/office/drawing/2014/main" id="{42EAD086-0547-A341-5DEE-CEA3BC57F53F}"/>
              </a:ext>
            </a:extLst>
          </p:cNvPr>
          <p:cNvSpPr>
            <a:spLocks noGrp="1"/>
          </p:cNvSpPr>
          <p:nvPr>
            <p:ph type="body" sz="quarter" idx="23"/>
          </p:nvPr>
        </p:nvSpPr>
        <p:spPr>
          <a:xfrm>
            <a:off x="5389295" y="2125578"/>
            <a:ext cx="5484012" cy="1374747"/>
          </a:xfrm>
        </p:spPr>
        <p:txBody>
          <a:bodyPr/>
          <a:lstStyle/>
          <a:p>
            <a:r>
              <a:rPr lang="en-AU" noProof="0" dirty="0"/>
              <a:t>Planning </a:t>
            </a:r>
            <a:r>
              <a:rPr lang="en-AU" b="1" noProof="0" dirty="0"/>
              <a:t>clear, unambiguous language </a:t>
            </a:r>
            <a:r>
              <a:rPr lang="en-AU" noProof="0" dirty="0"/>
              <a:t>prior to the lesson</a:t>
            </a:r>
          </a:p>
        </p:txBody>
      </p:sp>
      <p:sp>
        <p:nvSpPr>
          <p:cNvPr id="4" name="Text Placeholder 3">
            <a:extLst>
              <a:ext uri="{FF2B5EF4-FFF2-40B4-BE49-F238E27FC236}">
                <a16:creationId xmlns:a16="http://schemas.microsoft.com/office/drawing/2014/main" id="{D5C39EC2-0A0C-41D9-B96E-CB84C99FD43F}"/>
              </a:ext>
            </a:extLst>
          </p:cNvPr>
          <p:cNvSpPr>
            <a:spLocks noGrp="1"/>
          </p:cNvSpPr>
          <p:nvPr>
            <p:ph type="body" sz="quarter" idx="25"/>
          </p:nvPr>
        </p:nvSpPr>
        <p:spPr>
          <a:xfrm>
            <a:off x="5389295" y="3618039"/>
            <a:ext cx="5484012" cy="1374747"/>
          </a:xfrm>
        </p:spPr>
        <p:txBody>
          <a:bodyPr/>
          <a:lstStyle/>
          <a:p>
            <a:r>
              <a:rPr lang="en-AU" b="1" noProof="0" dirty="0"/>
              <a:t>Unpacking</a:t>
            </a:r>
            <a:r>
              <a:rPr lang="en-AU" noProof="0" dirty="0"/>
              <a:t> key vocabulary</a:t>
            </a:r>
          </a:p>
        </p:txBody>
      </p:sp>
      <p:sp>
        <p:nvSpPr>
          <p:cNvPr id="13" name="Page label">
            <a:extLst>
              <a:ext uri="{FF2B5EF4-FFF2-40B4-BE49-F238E27FC236}">
                <a16:creationId xmlns:a16="http://schemas.microsoft.com/office/drawing/2014/main" id="{A2786267-5FB7-E9BE-E677-95F39A5AFDA7}"/>
              </a:ext>
              <a:ext uri="{C183D7F6-B498-43B3-948B-1728B52AA6E4}">
                <adec:decorative xmlns:adec="http://schemas.microsoft.com/office/drawing/2017/decorative" val="1"/>
              </a:ext>
            </a:extLst>
          </p:cNvPr>
          <p:cNvSpPr>
            <a:spLocks noGrp="1"/>
          </p:cNvSpPr>
          <p:nvPr>
            <p:ph type="body" sz="quarter" idx="24"/>
          </p:nvPr>
        </p:nvSpPr>
        <p:spPr>
          <a:xfrm>
            <a:off x="749300" y="0"/>
            <a:ext cx="4711933" cy="473075"/>
          </a:xfrm>
          <a:solidFill>
            <a:schemeClr val="accent2"/>
          </a:solidFill>
        </p:spPr>
        <p:txBody>
          <a:bodyPr/>
          <a:lstStyle/>
          <a:p>
            <a:r>
              <a:rPr lang="en-AU" b="0" noProof="0" dirty="0">
                <a:solidFill>
                  <a:schemeClr val="bg1"/>
                </a:solidFill>
              </a:rPr>
              <a:t>Explain new learning clearly and concisely</a:t>
            </a:r>
          </a:p>
        </p:txBody>
      </p:sp>
    </p:spTree>
    <p:extLst>
      <p:ext uri="{BB962C8B-B14F-4D97-AF65-F5344CB8AC3E}">
        <p14:creationId xmlns:p14="http://schemas.microsoft.com/office/powerpoint/2010/main" val="2301156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A5AC6-1B35-46C7-8ABF-47C68612587B}"/>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07687792-B16A-5072-AAF2-349D9275F419}"/>
              </a:ext>
            </a:extLst>
          </p:cNvPr>
          <p:cNvSpPr>
            <a:spLocks noGrp="1"/>
          </p:cNvSpPr>
          <p:nvPr>
            <p:ph type="title"/>
          </p:nvPr>
        </p:nvSpPr>
        <p:spPr/>
        <p:txBody>
          <a:bodyPr/>
          <a:lstStyle/>
          <a:p>
            <a:r>
              <a:rPr lang="en-AU" noProof="0" dirty="0"/>
              <a:t>Example of explaining new learning</a:t>
            </a:r>
          </a:p>
        </p:txBody>
      </p:sp>
      <p:sp>
        <p:nvSpPr>
          <p:cNvPr id="5" name="Text Placeholder 4">
            <a:extLst>
              <a:ext uri="{FF2B5EF4-FFF2-40B4-BE49-F238E27FC236}">
                <a16:creationId xmlns:a16="http://schemas.microsoft.com/office/drawing/2014/main" id="{32FA5BFE-19F1-B621-35DC-D69C85F91C53}"/>
              </a:ext>
            </a:extLst>
          </p:cNvPr>
          <p:cNvSpPr>
            <a:spLocks noGrp="1"/>
          </p:cNvSpPr>
          <p:nvPr>
            <p:ph type="body" sz="quarter" idx="23"/>
          </p:nvPr>
        </p:nvSpPr>
        <p:spPr>
          <a:xfrm>
            <a:off x="621393" y="1491810"/>
            <a:ext cx="11341100" cy="374013"/>
          </a:xfrm>
        </p:spPr>
        <p:txBody>
          <a:bodyPr/>
          <a:lstStyle/>
          <a:p>
            <a:r>
              <a:rPr lang="en-AU" sz="1550" noProof="0" dirty="0"/>
              <a:t>Explaining new learning requires planning </a:t>
            </a:r>
            <a:r>
              <a:rPr lang="en-AU" sz="1550" b="1" noProof="0" dirty="0"/>
              <a:t>clear, consistent language</a:t>
            </a:r>
            <a:r>
              <a:rPr lang="en-AU" sz="1550" noProof="0" dirty="0"/>
              <a:t> and limiting </a:t>
            </a:r>
            <a:r>
              <a:rPr lang="en-AU" sz="1550" b="1" noProof="0" dirty="0"/>
              <a:t>unnecessary information</a:t>
            </a:r>
            <a:r>
              <a:rPr lang="en-AU" sz="1550" noProof="0" dirty="0"/>
              <a:t>. </a:t>
            </a:r>
          </a:p>
        </p:txBody>
      </p:sp>
      <p:sp>
        <p:nvSpPr>
          <p:cNvPr id="43" name="Rectangle 42">
            <a:extLst>
              <a:ext uri="{FF2B5EF4-FFF2-40B4-BE49-F238E27FC236}">
                <a16:creationId xmlns:a16="http://schemas.microsoft.com/office/drawing/2014/main" id="{743C4424-DC34-CDF2-E580-C0C78A7342D5}"/>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2467126" y="2335205"/>
            <a:ext cx="6632809" cy="3811595"/>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55" name="Highlights GST-4">
            <a:extLst>
              <a:ext uri="{FF2B5EF4-FFF2-40B4-BE49-F238E27FC236}">
                <a16:creationId xmlns:a16="http://schemas.microsoft.com/office/drawing/2014/main" id="{F0E6C841-9019-7ABA-8014-634630C60B12}"/>
              </a:ext>
              <a:ext uri="{C183D7F6-B498-43B3-948B-1728B52AA6E4}">
                <adec:decorative xmlns:adec="http://schemas.microsoft.com/office/drawing/2017/decorative" val="1"/>
              </a:ext>
            </a:extLst>
          </p:cNvPr>
          <p:cNvSpPr/>
          <p:nvPr/>
        </p:nvSpPr>
        <p:spPr>
          <a:xfrm>
            <a:off x="4652354" y="5095257"/>
            <a:ext cx="2242955"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51" name="Highlights 10%-2">
            <a:extLst>
              <a:ext uri="{FF2B5EF4-FFF2-40B4-BE49-F238E27FC236}">
                <a16:creationId xmlns:a16="http://schemas.microsoft.com/office/drawing/2014/main" id="{669AB044-6587-6289-A9B8-1BEF55AC9562}"/>
              </a:ext>
              <a:ext uri="{C183D7F6-B498-43B3-948B-1728B52AA6E4}">
                <adec:decorative xmlns:adec="http://schemas.microsoft.com/office/drawing/2017/decorative" val="1"/>
              </a:ext>
            </a:extLst>
          </p:cNvPr>
          <p:cNvSpPr/>
          <p:nvPr/>
        </p:nvSpPr>
        <p:spPr>
          <a:xfrm>
            <a:off x="4863310" y="3546143"/>
            <a:ext cx="733727"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8" name="Highlights GST-3">
            <a:extLst>
              <a:ext uri="{FF2B5EF4-FFF2-40B4-BE49-F238E27FC236}">
                <a16:creationId xmlns:a16="http://schemas.microsoft.com/office/drawing/2014/main" id="{37D92708-B3EC-9B72-1F90-7584F24F7C5E}"/>
              </a:ext>
              <a:ext uri="{C183D7F6-B498-43B3-948B-1728B52AA6E4}">
                <adec:decorative xmlns:adec="http://schemas.microsoft.com/office/drawing/2017/decorative" val="1"/>
              </a:ext>
            </a:extLst>
          </p:cNvPr>
          <p:cNvSpPr/>
          <p:nvPr/>
        </p:nvSpPr>
        <p:spPr>
          <a:xfrm>
            <a:off x="2788192" y="3546143"/>
            <a:ext cx="2075118"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9" name="Highlights GST-2">
            <a:extLst>
              <a:ext uri="{FF2B5EF4-FFF2-40B4-BE49-F238E27FC236}">
                <a16:creationId xmlns:a16="http://schemas.microsoft.com/office/drawing/2014/main" id="{52815E4C-2224-9B1F-3A2A-A44F4521147D}"/>
              </a:ext>
              <a:ext uri="{C183D7F6-B498-43B3-948B-1728B52AA6E4}">
                <adec:decorative xmlns:adec="http://schemas.microsoft.com/office/drawing/2017/decorative" val="1"/>
              </a:ext>
            </a:extLst>
          </p:cNvPr>
          <p:cNvSpPr/>
          <p:nvPr/>
        </p:nvSpPr>
        <p:spPr>
          <a:xfrm>
            <a:off x="7054298" y="3217848"/>
            <a:ext cx="1305745"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7" name="Highlights already learnt">
            <a:extLst>
              <a:ext uri="{FF2B5EF4-FFF2-40B4-BE49-F238E27FC236}">
                <a16:creationId xmlns:a16="http://schemas.microsoft.com/office/drawing/2014/main" id="{89A2A80A-2211-8FA1-3D00-459B4C457ABA}"/>
              </a:ext>
              <a:ext uri="{C183D7F6-B498-43B3-948B-1728B52AA6E4}">
                <adec:decorative xmlns:adec="http://schemas.microsoft.com/office/drawing/2017/decorative" val="1"/>
              </a:ext>
            </a:extLst>
          </p:cNvPr>
          <p:cNvSpPr/>
          <p:nvPr/>
        </p:nvSpPr>
        <p:spPr>
          <a:xfrm>
            <a:off x="2788192" y="3209382"/>
            <a:ext cx="2443418"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56" name="using familiar language">
            <a:extLst>
              <a:ext uri="{FF2B5EF4-FFF2-40B4-BE49-F238E27FC236}">
                <a16:creationId xmlns:a16="http://schemas.microsoft.com/office/drawing/2014/main" id="{F784C207-4E18-1E01-4165-8EFE4F887F73}"/>
              </a:ext>
              <a:ext uri="{C183D7F6-B498-43B3-948B-1728B52AA6E4}">
                <adec:decorative xmlns:adec="http://schemas.microsoft.com/office/drawing/2017/decorative" val="1"/>
              </a:ext>
            </a:extLst>
          </p:cNvPr>
          <p:cNvGrpSpPr/>
          <p:nvPr/>
        </p:nvGrpSpPr>
        <p:grpSpPr>
          <a:xfrm>
            <a:off x="2827604" y="3882904"/>
            <a:ext cx="5445127" cy="1804393"/>
            <a:chOff x="2989261" y="3882904"/>
            <a:chExt cx="5445127" cy="1804393"/>
          </a:xfrm>
        </p:grpSpPr>
        <p:sp>
          <p:nvSpPr>
            <p:cNvPr id="46" name="Highlights 10%">
              <a:extLst>
                <a:ext uri="{FF2B5EF4-FFF2-40B4-BE49-F238E27FC236}">
                  <a16:creationId xmlns:a16="http://schemas.microsoft.com/office/drawing/2014/main" id="{0DA29DB4-22DF-826E-F396-32FF8A9FC65C}"/>
                </a:ext>
              </a:extLst>
            </p:cNvPr>
            <p:cNvSpPr/>
            <p:nvPr/>
          </p:nvSpPr>
          <p:spPr>
            <a:xfrm>
              <a:off x="7896257" y="4540709"/>
              <a:ext cx="538131"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5" name="Highlights price">
              <a:extLst>
                <a:ext uri="{FF2B5EF4-FFF2-40B4-BE49-F238E27FC236}">
                  <a16:creationId xmlns:a16="http://schemas.microsoft.com/office/drawing/2014/main" id="{810FB1B3-1C45-FE08-DEED-13611D8FD6A9}"/>
                </a:ext>
              </a:extLst>
            </p:cNvPr>
            <p:cNvSpPr/>
            <p:nvPr/>
          </p:nvSpPr>
          <p:spPr>
            <a:xfrm>
              <a:off x="2989261" y="4553505"/>
              <a:ext cx="630239"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4" name="Highlights GST">
              <a:extLst>
                <a:ext uri="{FF2B5EF4-FFF2-40B4-BE49-F238E27FC236}">
                  <a16:creationId xmlns:a16="http://schemas.microsoft.com/office/drawing/2014/main" id="{CC20B937-3A07-FD71-6737-E0600F7C255A}"/>
                </a:ext>
              </a:extLst>
            </p:cNvPr>
            <p:cNvSpPr/>
            <p:nvPr/>
          </p:nvSpPr>
          <p:spPr>
            <a:xfrm>
              <a:off x="4437062" y="4211731"/>
              <a:ext cx="514350"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52" name="Highlights add-2">
              <a:extLst>
                <a:ext uri="{FF2B5EF4-FFF2-40B4-BE49-F238E27FC236}">
                  <a16:creationId xmlns:a16="http://schemas.microsoft.com/office/drawing/2014/main" id="{92269F83-F376-84BB-0583-FC91D2948829}"/>
                </a:ext>
              </a:extLst>
            </p:cNvPr>
            <p:cNvSpPr/>
            <p:nvPr/>
          </p:nvSpPr>
          <p:spPr>
            <a:xfrm>
              <a:off x="3280833" y="5420597"/>
              <a:ext cx="514350"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2" name="Highlights add">
              <a:extLst>
                <a:ext uri="{FF2B5EF4-FFF2-40B4-BE49-F238E27FC236}">
                  <a16:creationId xmlns:a16="http://schemas.microsoft.com/office/drawing/2014/main" id="{0FD4AE8E-9121-71E3-8CD8-F11A4B164A0A}"/>
                </a:ext>
              </a:extLst>
            </p:cNvPr>
            <p:cNvSpPr/>
            <p:nvPr/>
          </p:nvSpPr>
          <p:spPr>
            <a:xfrm>
              <a:off x="4437062" y="3882904"/>
              <a:ext cx="514350" cy="266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sp>
        <p:nvSpPr>
          <p:cNvPr id="24" name="using familiar language - text">
            <a:extLst>
              <a:ext uri="{FF2B5EF4-FFF2-40B4-BE49-F238E27FC236}">
                <a16:creationId xmlns:a16="http://schemas.microsoft.com/office/drawing/2014/main" id="{AC750A13-2896-9033-B846-178E4114597E}"/>
              </a:ext>
            </a:extLst>
          </p:cNvPr>
          <p:cNvSpPr txBox="1">
            <a:spLocks/>
          </p:cNvSpPr>
          <p:nvPr/>
        </p:nvSpPr>
        <p:spPr>
          <a:xfrm>
            <a:off x="526039" y="4686855"/>
            <a:ext cx="1651042" cy="847604"/>
          </a:xfrm>
          <a:prstGeom prst="rect">
            <a:avLst/>
          </a:prstGeom>
          <a:noFill/>
        </p:spPr>
        <p:txBody>
          <a:bodyPr wrap="square">
            <a:spAutoFit/>
          </a:bodyPr>
          <a:lstStyle/>
          <a:p>
            <a:pPr algn="l">
              <a:lnSpc>
                <a:spcPct val="120000"/>
              </a:lnSpc>
              <a:spcBef>
                <a:spcPts val="600"/>
              </a:spcBef>
            </a:pPr>
            <a:r>
              <a:rPr lang="en-AU" sz="1400" noProof="0" dirty="0">
                <a:solidFill>
                  <a:srgbClr val="B25024"/>
                </a:solidFill>
              </a:rPr>
              <a:t>Using familiar language (GST, price, add, 10%)</a:t>
            </a:r>
          </a:p>
        </p:txBody>
      </p:sp>
      <p:sp>
        <p:nvSpPr>
          <p:cNvPr id="33" name="Example text">
            <a:extLst>
              <a:ext uri="{FF2B5EF4-FFF2-40B4-BE49-F238E27FC236}">
                <a16:creationId xmlns:a16="http://schemas.microsoft.com/office/drawing/2014/main" id="{0240ACF2-604D-E0A8-B6E5-2051868C68DB}"/>
              </a:ext>
            </a:extLst>
          </p:cNvPr>
          <p:cNvSpPr>
            <a:spLocks noGrp="1" noRot="1" noMove="1" noResize="1" noEditPoints="1" noAdjustHandles="1" noChangeArrowheads="1" noChangeShapeType="1"/>
          </p:cNvSpPr>
          <p:nvPr/>
        </p:nvSpPr>
        <p:spPr>
          <a:xfrm>
            <a:off x="2768751" y="2630089"/>
            <a:ext cx="6059040" cy="3163284"/>
          </a:xfrm>
          <a:prstGeom prst="rect">
            <a:avLst/>
          </a:prstGeom>
          <a:noFill/>
          <a:ln>
            <a:noFill/>
          </a:ln>
          <a:effectLst/>
        </p:spPr>
        <p:style>
          <a:lnRef idx="2">
            <a:schemeClr val="accent1">
              <a:shade val="15000"/>
            </a:schemeClr>
          </a:lnRef>
          <a:fillRef idx="1">
            <a:schemeClr val="accent1"/>
          </a:fillRef>
          <a:effectRef idx="0">
            <a:schemeClr val="accent1"/>
          </a:effectRef>
          <a:fontRef idx="minor">
            <a:schemeClr val="lt1"/>
          </a:fontRef>
        </p:style>
        <p:txBody>
          <a:bodyPr wrap="square" lIns="90000" tIns="72000" rIns="90000" bIns="72000" rtlCol="0" anchor="t" anchorCtr="0">
            <a:spAutoFit/>
          </a:bodyPr>
          <a:lstStyle/>
          <a:p>
            <a:pPr>
              <a:lnSpc>
                <a:spcPct val="120000"/>
              </a:lnSpc>
              <a:spcAft>
                <a:spcPts val="1200"/>
              </a:spcAft>
            </a:pPr>
            <a:r>
              <a:rPr lang="en-AU" b="1" noProof="0" dirty="0">
                <a:solidFill>
                  <a:schemeClr val="accent1"/>
                </a:solidFill>
              </a:rPr>
              <a:t>Teacher explanation – adding GST to a price:</a:t>
            </a:r>
          </a:p>
          <a:p>
            <a:pPr>
              <a:lnSpc>
                <a:spcPct val="120000"/>
              </a:lnSpc>
              <a:spcAft>
                <a:spcPts val="1800"/>
              </a:spcAft>
            </a:pPr>
            <a:r>
              <a:rPr lang="en-AU" noProof="0" dirty="0">
                <a:solidFill>
                  <a:schemeClr val="tx1"/>
                </a:solidFill>
              </a:rPr>
              <a:t>We’ve already learnt to</a:t>
            </a:r>
            <a:r>
              <a:rPr lang="en-AU" b="1" noProof="0" dirty="0">
                <a:solidFill>
                  <a:schemeClr val="tx1"/>
                </a:solidFill>
              </a:rPr>
              <a:t> </a:t>
            </a:r>
            <a:r>
              <a:rPr lang="en-AU" noProof="0" dirty="0">
                <a:solidFill>
                  <a:schemeClr val="tx1"/>
                </a:solidFill>
              </a:rPr>
              <a:t>calculate the goods and services tax (GST) of 10%. The extra part we’re going to do now is add that to the original amount.</a:t>
            </a:r>
            <a:br>
              <a:rPr lang="en-AU" noProof="0" dirty="0">
                <a:solidFill>
                  <a:schemeClr val="tx1"/>
                </a:solidFill>
              </a:rPr>
            </a:br>
            <a:r>
              <a:rPr lang="en-AU" noProof="0" dirty="0">
                <a:solidFill>
                  <a:schemeClr val="tx1"/>
                </a:solidFill>
              </a:rPr>
              <a:t>To calculate GST, we’re going to use the pre-GST price and we’re going to multiply it by our 10%. </a:t>
            </a:r>
          </a:p>
          <a:p>
            <a:pPr>
              <a:lnSpc>
                <a:spcPct val="120000"/>
              </a:lnSpc>
              <a:spcAft>
                <a:spcPts val="1800"/>
              </a:spcAft>
            </a:pPr>
            <a:r>
              <a:rPr lang="en-AU" noProof="0" dirty="0">
                <a:solidFill>
                  <a:schemeClr val="tx1"/>
                </a:solidFill>
              </a:rPr>
              <a:t>Then to get our GST-included price, we’re going</a:t>
            </a:r>
            <a:br>
              <a:rPr lang="en-AU" noProof="0" dirty="0">
                <a:solidFill>
                  <a:schemeClr val="tx1"/>
                </a:solidFill>
              </a:rPr>
            </a:br>
            <a:r>
              <a:rPr lang="en-AU" noProof="0" dirty="0">
                <a:solidFill>
                  <a:schemeClr val="tx1"/>
                </a:solidFill>
              </a:rPr>
              <a:t>to add our previous answer to our GST price.</a:t>
            </a:r>
          </a:p>
        </p:txBody>
      </p:sp>
      <p:sp>
        <p:nvSpPr>
          <p:cNvPr id="30" name="reminding previous learning - text">
            <a:extLst>
              <a:ext uri="{FF2B5EF4-FFF2-40B4-BE49-F238E27FC236}">
                <a16:creationId xmlns:a16="http://schemas.microsoft.com/office/drawing/2014/main" id="{8E8D8FB9-9D86-7CDD-9C1F-DF763D6DAA6E}"/>
              </a:ext>
            </a:extLst>
          </p:cNvPr>
          <p:cNvSpPr txBox="1">
            <a:spLocks/>
          </p:cNvSpPr>
          <p:nvPr/>
        </p:nvSpPr>
        <p:spPr>
          <a:xfrm>
            <a:off x="520699" y="3327614"/>
            <a:ext cx="1829130" cy="589136"/>
          </a:xfrm>
          <a:prstGeom prst="rect">
            <a:avLst/>
          </a:prstGeom>
          <a:noFill/>
        </p:spPr>
        <p:txBody>
          <a:bodyPr wrap="square" rtlCol="0">
            <a:spAutoFit/>
          </a:bodyPr>
          <a:lstStyle/>
          <a:p>
            <a:pPr algn="l">
              <a:lnSpc>
                <a:spcPct val="120000"/>
              </a:lnSpc>
              <a:spcBef>
                <a:spcPts val="600"/>
              </a:spcBef>
            </a:pPr>
            <a:r>
              <a:rPr lang="en-AU" sz="1400" noProof="0" dirty="0">
                <a:solidFill>
                  <a:srgbClr val="B25024"/>
                </a:solidFill>
              </a:rPr>
              <a:t>Reminding of previous learning</a:t>
            </a:r>
          </a:p>
        </p:txBody>
      </p:sp>
      <p:sp>
        <p:nvSpPr>
          <p:cNvPr id="8" name="using full term - text">
            <a:extLst>
              <a:ext uri="{FF2B5EF4-FFF2-40B4-BE49-F238E27FC236}">
                <a16:creationId xmlns:a16="http://schemas.microsoft.com/office/drawing/2014/main" id="{98858734-C4CE-DBD7-626F-81EBE3D63A81}"/>
              </a:ext>
            </a:extLst>
          </p:cNvPr>
          <p:cNvSpPr txBox="1">
            <a:spLocks/>
          </p:cNvSpPr>
          <p:nvPr/>
        </p:nvSpPr>
        <p:spPr>
          <a:xfrm>
            <a:off x="9416315" y="3333999"/>
            <a:ext cx="2166085" cy="589136"/>
          </a:xfrm>
          <a:prstGeom prst="rect">
            <a:avLst/>
          </a:prstGeom>
          <a:noFill/>
        </p:spPr>
        <p:txBody>
          <a:bodyPr wrap="square" rtlCol="0">
            <a:spAutoFit/>
          </a:bodyPr>
          <a:lstStyle/>
          <a:p>
            <a:pPr algn="l">
              <a:lnSpc>
                <a:spcPct val="120000"/>
              </a:lnSpc>
              <a:spcBef>
                <a:spcPts val="600"/>
              </a:spcBef>
            </a:pPr>
            <a:r>
              <a:rPr lang="en-AU" sz="1400" noProof="0" dirty="0">
                <a:solidFill>
                  <a:srgbClr val="B25024"/>
                </a:solidFill>
              </a:rPr>
              <a:t>Using full term before abbreviating to ‘GST’</a:t>
            </a:r>
          </a:p>
        </p:txBody>
      </p:sp>
      <p:sp>
        <p:nvSpPr>
          <p:cNvPr id="11" name="remind gst 10% - text">
            <a:extLst>
              <a:ext uri="{FF2B5EF4-FFF2-40B4-BE49-F238E27FC236}">
                <a16:creationId xmlns:a16="http://schemas.microsoft.com/office/drawing/2014/main" id="{91E6568E-902A-6D41-E0C4-5FC920FD4D06}"/>
              </a:ext>
            </a:extLst>
          </p:cNvPr>
          <p:cNvSpPr txBox="1">
            <a:spLocks/>
          </p:cNvSpPr>
          <p:nvPr/>
        </p:nvSpPr>
        <p:spPr>
          <a:xfrm>
            <a:off x="9416315" y="4042009"/>
            <a:ext cx="1856146" cy="589136"/>
          </a:xfrm>
          <a:prstGeom prst="rect">
            <a:avLst/>
          </a:prstGeom>
          <a:noFill/>
        </p:spPr>
        <p:txBody>
          <a:bodyPr wrap="square">
            <a:spAutoFit/>
          </a:bodyPr>
          <a:lstStyle/>
          <a:p>
            <a:pPr algn="l">
              <a:lnSpc>
                <a:spcPct val="120000"/>
              </a:lnSpc>
              <a:spcBef>
                <a:spcPts val="600"/>
              </a:spcBef>
            </a:pPr>
            <a:r>
              <a:rPr lang="en-AU" sz="1400" noProof="0" dirty="0">
                <a:solidFill>
                  <a:srgbClr val="B25024"/>
                </a:solidFill>
              </a:rPr>
              <a:t>Reminding that GST is 10%</a:t>
            </a:r>
          </a:p>
        </p:txBody>
      </p:sp>
      <p:sp>
        <p:nvSpPr>
          <p:cNvPr id="60" name="new term - text">
            <a:extLst>
              <a:ext uri="{FF2B5EF4-FFF2-40B4-BE49-F238E27FC236}">
                <a16:creationId xmlns:a16="http://schemas.microsoft.com/office/drawing/2014/main" id="{798119E5-2046-91A1-51B0-2C7A2EF91DE4}"/>
              </a:ext>
            </a:extLst>
          </p:cNvPr>
          <p:cNvSpPr txBox="1">
            <a:spLocks/>
          </p:cNvSpPr>
          <p:nvPr/>
        </p:nvSpPr>
        <p:spPr>
          <a:xfrm>
            <a:off x="9389980" y="5239891"/>
            <a:ext cx="2316736" cy="589136"/>
          </a:xfrm>
          <a:prstGeom prst="rect">
            <a:avLst/>
          </a:prstGeom>
          <a:noFill/>
        </p:spPr>
        <p:txBody>
          <a:bodyPr wrap="square">
            <a:spAutoFit/>
          </a:bodyPr>
          <a:lstStyle/>
          <a:p>
            <a:pPr algn="l">
              <a:lnSpc>
                <a:spcPct val="120000"/>
              </a:lnSpc>
              <a:spcBef>
                <a:spcPts val="600"/>
              </a:spcBef>
            </a:pPr>
            <a:r>
              <a:rPr lang="en-AU" sz="1400" noProof="0" dirty="0">
                <a:solidFill>
                  <a:srgbClr val="B25024"/>
                </a:solidFill>
              </a:rPr>
              <a:t>Introducing a new term</a:t>
            </a:r>
            <a:br>
              <a:rPr lang="en-AU" sz="1400" noProof="0" dirty="0">
                <a:solidFill>
                  <a:srgbClr val="B25024"/>
                </a:solidFill>
              </a:rPr>
            </a:br>
            <a:r>
              <a:rPr lang="en-AU" sz="1400" noProof="0" dirty="0">
                <a:solidFill>
                  <a:srgbClr val="B25024"/>
                </a:solidFill>
              </a:rPr>
              <a:t>(GST-included price)</a:t>
            </a:r>
          </a:p>
        </p:txBody>
      </p:sp>
      <p:cxnSp>
        <p:nvCxnSpPr>
          <p:cNvPr id="6" name="reminding previous learning - line">
            <a:extLst>
              <a:ext uri="{FF2B5EF4-FFF2-40B4-BE49-F238E27FC236}">
                <a16:creationId xmlns:a16="http://schemas.microsoft.com/office/drawing/2014/main" id="{467BF433-25C3-586F-6A60-A6077FA9758C}"/>
              </a:ext>
              <a:ext uri="{C183D7F6-B498-43B3-948B-1728B52AA6E4}">
                <adec:decorative xmlns:adec="http://schemas.microsoft.com/office/drawing/2017/decorative" val="1"/>
              </a:ext>
            </a:extLst>
          </p:cNvPr>
          <p:cNvCxnSpPr>
            <a:cxnSpLocks/>
          </p:cNvCxnSpPr>
          <p:nvPr/>
        </p:nvCxnSpPr>
        <p:spPr>
          <a:xfrm>
            <a:off x="609600" y="3320419"/>
            <a:ext cx="2012950" cy="0"/>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cxnSp>
        <p:nvCxnSpPr>
          <p:cNvPr id="31" name="new term - line">
            <a:extLst>
              <a:ext uri="{FF2B5EF4-FFF2-40B4-BE49-F238E27FC236}">
                <a16:creationId xmlns:a16="http://schemas.microsoft.com/office/drawing/2014/main" id="{E6884454-16AE-8629-8138-5DA3E8DEC78D}"/>
              </a:ext>
              <a:ext uri="{C183D7F6-B498-43B3-948B-1728B52AA6E4}">
                <adec:decorative xmlns:adec="http://schemas.microsoft.com/office/drawing/2017/decorative" val="1"/>
              </a:ext>
            </a:extLst>
          </p:cNvPr>
          <p:cNvCxnSpPr>
            <a:cxnSpLocks/>
          </p:cNvCxnSpPr>
          <p:nvPr/>
        </p:nvCxnSpPr>
        <p:spPr>
          <a:xfrm flipH="1">
            <a:off x="8680023" y="5228607"/>
            <a:ext cx="2902377" cy="0"/>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cxnSp>
        <p:nvCxnSpPr>
          <p:cNvPr id="83" name="reminding gst 10% - line">
            <a:extLst>
              <a:ext uri="{FF2B5EF4-FFF2-40B4-BE49-F238E27FC236}">
                <a16:creationId xmlns:a16="http://schemas.microsoft.com/office/drawing/2014/main" id="{87207525-F4BD-4EFF-3572-EF54BE054DD2}"/>
              </a:ext>
              <a:ext uri="{C183D7F6-B498-43B3-948B-1728B52AA6E4}">
                <adec:decorative xmlns:adec="http://schemas.microsoft.com/office/drawing/2017/decorative" val="1"/>
              </a:ext>
            </a:extLst>
          </p:cNvPr>
          <p:cNvCxnSpPr>
            <a:cxnSpLocks/>
          </p:cNvCxnSpPr>
          <p:nvPr/>
        </p:nvCxnSpPr>
        <p:spPr>
          <a:xfrm flipH="1">
            <a:off x="9531350" y="3988012"/>
            <a:ext cx="2051050" cy="0"/>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cxnSp>
        <p:nvCxnSpPr>
          <p:cNvPr id="26" name="using full term - line">
            <a:extLst>
              <a:ext uri="{FF2B5EF4-FFF2-40B4-BE49-F238E27FC236}">
                <a16:creationId xmlns:a16="http://schemas.microsoft.com/office/drawing/2014/main" id="{3EB3F8DD-00C5-85FA-CCF7-AEFB69EF7767}"/>
              </a:ext>
              <a:ext uri="{C183D7F6-B498-43B3-948B-1728B52AA6E4}">
                <adec:decorative xmlns:adec="http://schemas.microsoft.com/office/drawing/2017/decorative" val="1"/>
              </a:ext>
            </a:extLst>
          </p:cNvPr>
          <p:cNvCxnSpPr>
            <a:cxnSpLocks/>
          </p:cNvCxnSpPr>
          <p:nvPr/>
        </p:nvCxnSpPr>
        <p:spPr>
          <a:xfrm>
            <a:off x="8680023" y="3338099"/>
            <a:ext cx="2902377" cy="0"/>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cxnSp>
        <p:nvCxnSpPr>
          <p:cNvPr id="20" name="using familiar language - line">
            <a:extLst>
              <a:ext uri="{FF2B5EF4-FFF2-40B4-BE49-F238E27FC236}">
                <a16:creationId xmlns:a16="http://schemas.microsoft.com/office/drawing/2014/main" id="{EBEF0B7A-6A06-AF80-CD2B-6032AD67B9B6}"/>
              </a:ext>
              <a:ext uri="{C183D7F6-B498-43B3-948B-1728B52AA6E4}">
                <adec:decorative xmlns:adec="http://schemas.microsoft.com/office/drawing/2017/decorative" val="1"/>
              </a:ext>
            </a:extLst>
          </p:cNvPr>
          <p:cNvCxnSpPr>
            <a:cxnSpLocks/>
          </p:cNvCxnSpPr>
          <p:nvPr/>
        </p:nvCxnSpPr>
        <p:spPr>
          <a:xfrm flipH="1">
            <a:off x="621393" y="4686855"/>
            <a:ext cx="2001157" cy="0"/>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sp>
        <p:nvSpPr>
          <p:cNvPr id="4" name="Page label">
            <a:extLst>
              <a:ext uri="{FF2B5EF4-FFF2-40B4-BE49-F238E27FC236}">
                <a16:creationId xmlns:a16="http://schemas.microsoft.com/office/drawing/2014/main" id="{E6299928-4973-D68B-1005-C82156CBD14F}"/>
              </a:ext>
              <a:ext uri="{C183D7F6-B498-43B3-948B-1728B52AA6E4}">
                <adec:decorative xmlns:adec="http://schemas.microsoft.com/office/drawing/2017/decorative" val="1"/>
              </a:ext>
            </a:extLst>
          </p:cNvPr>
          <p:cNvSpPr>
            <a:spLocks noGrp="1"/>
          </p:cNvSpPr>
          <p:nvPr>
            <p:ph type="body" sz="quarter" idx="24"/>
          </p:nvPr>
        </p:nvSpPr>
        <p:spPr>
          <a:xfrm>
            <a:off x="749300" y="0"/>
            <a:ext cx="4711933" cy="473075"/>
          </a:xfrm>
          <a:solidFill>
            <a:schemeClr val="accent2"/>
          </a:solidFill>
        </p:spPr>
        <p:txBody>
          <a:bodyPr/>
          <a:lstStyle/>
          <a:p>
            <a:r>
              <a:rPr lang="en-AU" b="0" noProof="0" dirty="0">
                <a:solidFill>
                  <a:schemeClr val="bg1"/>
                </a:solidFill>
              </a:rPr>
              <a:t>Explain new learning clearly and concisely</a:t>
            </a:r>
          </a:p>
        </p:txBody>
      </p:sp>
    </p:spTree>
    <p:extLst>
      <p:ext uri="{BB962C8B-B14F-4D97-AF65-F5344CB8AC3E}">
        <p14:creationId xmlns:p14="http://schemas.microsoft.com/office/powerpoint/2010/main" val="1951244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left)">
                                      <p:cBhvr>
                                        <p:cTn id="7" dur="500"/>
                                        <p:tgtEl>
                                          <p:spTgt spid="56"/>
                                        </p:tgtEl>
                                      </p:cBhvr>
                                    </p:animEffect>
                                  </p:childTnLst>
                                </p:cTn>
                              </p:par>
                              <p:par>
                                <p:cTn id="8" presetID="42"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anim calcmode="lin" valueType="num">
                                      <p:cBhvr>
                                        <p:cTn id="11" dur="500" fill="hold"/>
                                        <p:tgtEl>
                                          <p:spTgt spid="20"/>
                                        </p:tgtEl>
                                        <p:attrNameLst>
                                          <p:attrName>ppt_x</p:attrName>
                                        </p:attrNameLst>
                                      </p:cBhvr>
                                      <p:tavLst>
                                        <p:tav tm="0">
                                          <p:val>
                                            <p:strVal val="#ppt_x"/>
                                          </p:val>
                                        </p:tav>
                                        <p:tav tm="100000">
                                          <p:val>
                                            <p:strVal val="#ppt_x"/>
                                          </p:val>
                                        </p:tav>
                                      </p:tavLst>
                                    </p:anim>
                                    <p:anim calcmode="lin" valueType="num">
                                      <p:cBhvr>
                                        <p:cTn id="12" dur="500" fill="hold"/>
                                        <p:tgtEl>
                                          <p:spTgt spid="20"/>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anim calcmode="lin" valueType="num">
                                      <p:cBhvr>
                                        <p:cTn id="16" dur="500" fill="hold"/>
                                        <p:tgtEl>
                                          <p:spTgt spid="24"/>
                                        </p:tgtEl>
                                        <p:attrNameLst>
                                          <p:attrName>ppt_x</p:attrName>
                                        </p:attrNameLst>
                                      </p:cBhvr>
                                      <p:tavLst>
                                        <p:tav tm="0">
                                          <p:val>
                                            <p:strVal val="#ppt_x"/>
                                          </p:val>
                                        </p:tav>
                                        <p:tav tm="100000">
                                          <p:val>
                                            <p:strVal val="#ppt_x"/>
                                          </p:val>
                                        </p:tav>
                                      </p:tavLst>
                                    </p:anim>
                                    <p:anim calcmode="lin" valueType="num">
                                      <p:cBhvr>
                                        <p:cTn id="17" dur="5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anim calcmode="lin" valueType="num">
                                      <p:cBhvr>
                                        <p:cTn id="26" dur="500" fill="hold"/>
                                        <p:tgtEl>
                                          <p:spTgt spid="30"/>
                                        </p:tgtEl>
                                        <p:attrNameLst>
                                          <p:attrName>ppt_x</p:attrName>
                                        </p:attrNameLst>
                                      </p:cBhvr>
                                      <p:tavLst>
                                        <p:tav tm="0">
                                          <p:val>
                                            <p:strVal val="#ppt_x"/>
                                          </p:val>
                                        </p:tav>
                                        <p:tav tm="100000">
                                          <p:val>
                                            <p:strVal val="#ppt_x"/>
                                          </p:val>
                                        </p:tav>
                                      </p:tavLst>
                                    </p:anim>
                                    <p:anim calcmode="lin" valueType="num">
                                      <p:cBhvr>
                                        <p:cTn id="27" dur="5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wipe(left)">
                                      <p:cBhvr>
                                        <p:cTn id="37" dur="500"/>
                                        <p:tgtEl>
                                          <p:spTgt spid="49"/>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wipe(left)">
                                      <p:cBhvr>
                                        <p:cTn id="41" dur="500"/>
                                        <p:tgtEl>
                                          <p:spTgt spid="48"/>
                                        </p:tgtEl>
                                      </p:cBhvr>
                                    </p:animEffect>
                                  </p:childTnLst>
                                </p:cTn>
                              </p:par>
                              <p:par>
                                <p:cTn id="42" presetID="42"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anim calcmode="lin" valueType="num">
                                      <p:cBhvr>
                                        <p:cTn id="45" dur="500" fill="hold"/>
                                        <p:tgtEl>
                                          <p:spTgt spid="26"/>
                                        </p:tgtEl>
                                        <p:attrNameLst>
                                          <p:attrName>ppt_x</p:attrName>
                                        </p:attrNameLst>
                                      </p:cBhvr>
                                      <p:tavLst>
                                        <p:tav tm="0">
                                          <p:val>
                                            <p:strVal val="#ppt_x"/>
                                          </p:val>
                                        </p:tav>
                                        <p:tav tm="100000">
                                          <p:val>
                                            <p:strVal val="#ppt_x"/>
                                          </p:val>
                                        </p:tav>
                                      </p:tavLst>
                                    </p:anim>
                                    <p:anim calcmode="lin" valueType="num">
                                      <p:cBhvr>
                                        <p:cTn id="46" dur="500" fill="hold"/>
                                        <p:tgtEl>
                                          <p:spTgt spid="26"/>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anim calcmode="lin" valueType="num">
                                      <p:cBhvr>
                                        <p:cTn id="50" dur="500" fill="hold"/>
                                        <p:tgtEl>
                                          <p:spTgt spid="8"/>
                                        </p:tgtEl>
                                        <p:attrNameLst>
                                          <p:attrName>ppt_x</p:attrName>
                                        </p:attrNameLst>
                                      </p:cBhvr>
                                      <p:tavLst>
                                        <p:tav tm="0">
                                          <p:val>
                                            <p:strVal val="#ppt_x"/>
                                          </p:val>
                                        </p:tav>
                                        <p:tav tm="100000">
                                          <p:val>
                                            <p:strVal val="#ppt_x"/>
                                          </p:val>
                                        </p:tav>
                                      </p:tavLst>
                                    </p:anim>
                                    <p:anim calcmode="lin" valueType="num">
                                      <p:cBhvr>
                                        <p:cTn id="51" dur="5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Effect transition="in" filter="wipe(left)">
                                      <p:cBhvr>
                                        <p:cTn id="56" dur="500"/>
                                        <p:tgtEl>
                                          <p:spTgt spid="51"/>
                                        </p:tgtEl>
                                      </p:cBhvr>
                                    </p:animEffect>
                                  </p:childTnLst>
                                </p:cTn>
                              </p:par>
                              <p:par>
                                <p:cTn id="57" presetID="42" presetClass="entr" presetSubtype="0" fill="hold" nodeType="with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fade">
                                      <p:cBhvr>
                                        <p:cTn id="59" dur="500"/>
                                        <p:tgtEl>
                                          <p:spTgt spid="83"/>
                                        </p:tgtEl>
                                      </p:cBhvr>
                                    </p:animEffect>
                                    <p:anim calcmode="lin" valueType="num">
                                      <p:cBhvr>
                                        <p:cTn id="60" dur="500" fill="hold"/>
                                        <p:tgtEl>
                                          <p:spTgt spid="83"/>
                                        </p:tgtEl>
                                        <p:attrNameLst>
                                          <p:attrName>ppt_x</p:attrName>
                                        </p:attrNameLst>
                                      </p:cBhvr>
                                      <p:tavLst>
                                        <p:tav tm="0">
                                          <p:val>
                                            <p:strVal val="#ppt_x"/>
                                          </p:val>
                                        </p:tav>
                                        <p:tav tm="100000">
                                          <p:val>
                                            <p:strVal val="#ppt_x"/>
                                          </p:val>
                                        </p:tav>
                                      </p:tavLst>
                                    </p:anim>
                                    <p:anim calcmode="lin" valueType="num">
                                      <p:cBhvr>
                                        <p:cTn id="61" dur="500" fill="hold"/>
                                        <p:tgtEl>
                                          <p:spTgt spid="83"/>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500"/>
                                        <p:tgtEl>
                                          <p:spTgt spid="11"/>
                                        </p:tgtEl>
                                      </p:cBhvr>
                                    </p:animEffect>
                                    <p:anim calcmode="lin" valueType="num">
                                      <p:cBhvr>
                                        <p:cTn id="65" dur="500" fill="hold"/>
                                        <p:tgtEl>
                                          <p:spTgt spid="11"/>
                                        </p:tgtEl>
                                        <p:attrNameLst>
                                          <p:attrName>ppt_x</p:attrName>
                                        </p:attrNameLst>
                                      </p:cBhvr>
                                      <p:tavLst>
                                        <p:tav tm="0">
                                          <p:val>
                                            <p:strVal val="#ppt_x"/>
                                          </p:val>
                                        </p:tav>
                                        <p:tav tm="100000">
                                          <p:val>
                                            <p:strVal val="#ppt_x"/>
                                          </p:val>
                                        </p:tav>
                                      </p:tavLst>
                                    </p:anim>
                                    <p:anim calcmode="lin" valueType="num">
                                      <p:cBhvr>
                                        <p:cTn id="66" dur="5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wipe(left)">
                                      <p:cBhvr>
                                        <p:cTn id="71" dur="500"/>
                                        <p:tgtEl>
                                          <p:spTgt spid="55"/>
                                        </p:tgtEl>
                                      </p:cBhvr>
                                    </p:animEffect>
                                  </p:childTnLst>
                                </p:cTn>
                              </p:par>
                              <p:par>
                                <p:cTn id="72" presetID="42" presetClass="entr" presetSubtype="0"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anim calcmode="lin" valueType="num">
                                      <p:cBhvr>
                                        <p:cTn id="75" dur="500" fill="hold"/>
                                        <p:tgtEl>
                                          <p:spTgt spid="31"/>
                                        </p:tgtEl>
                                        <p:attrNameLst>
                                          <p:attrName>ppt_x</p:attrName>
                                        </p:attrNameLst>
                                      </p:cBhvr>
                                      <p:tavLst>
                                        <p:tav tm="0">
                                          <p:val>
                                            <p:strVal val="#ppt_x"/>
                                          </p:val>
                                        </p:tav>
                                        <p:tav tm="100000">
                                          <p:val>
                                            <p:strVal val="#ppt_x"/>
                                          </p:val>
                                        </p:tav>
                                      </p:tavLst>
                                    </p:anim>
                                    <p:anim calcmode="lin" valueType="num">
                                      <p:cBhvr>
                                        <p:cTn id="76" dur="500" fill="hold"/>
                                        <p:tgtEl>
                                          <p:spTgt spid="3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60"/>
                                        </p:tgtEl>
                                        <p:attrNameLst>
                                          <p:attrName>style.visibility</p:attrName>
                                        </p:attrNameLst>
                                      </p:cBhvr>
                                      <p:to>
                                        <p:strVal val="visible"/>
                                      </p:to>
                                    </p:set>
                                    <p:animEffect transition="in" filter="fade">
                                      <p:cBhvr>
                                        <p:cTn id="79" dur="500"/>
                                        <p:tgtEl>
                                          <p:spTgt spid="60"/>
                                        </p:tgtEl>
                                      </p:cBhvr>
                                    </p:animEffect>
                                    <p:anim calcmode="lin" valueType="num">
                                      <p:cBhvr>
                                        <p:cTn id="80" dur="500" fill="hold"/>
                                        <p:tgtEl>
                                          <p:spTgt spid="60"/>
                                        </p:tgtEl>
                                        <p:attrNameLst>
                                          <p:attrName>ppt_x</p:attrName>
                                        </p:attrNameLst>
                                      </p:cBhvr>
                                      <p:tavLst>
                                        <p:tav tm="0">
                                          <p:val>
                                            <p:strVal val="#ppt_x"/>
                                          </p:val>
                                        </p:tav>
                                        <p:tav tm="100000">
                                          <p:val>
                                            <p:strVal val="#ppt_x"/>
                                          </p:val>
                                        </p:tav>
                                      </p:tavLst>
                                    </p:anim>
                                    <p:anim calcmode="lin" valueType="num">
                                      <p:cBhvr>
                                        <p:cTn id="81" dur="5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1" grpId="0" animBg="1"/>
      <p:bldP spid="48" grpId="0" animBg="1"/>
      <p:bldP spid="49" grpId="0" animBg="1"/>
      <p:bldP spid="47" grpId="0" animBg="1"/>
      <p:bldP spid="24" grpId="0"/>
      <p:bldP spid="30" grpId="0"/>
      <p:bldP spid="8" grpId="0"/>
      <p:bldP spid="11" grpId="0"/>
      <p:bldP spid="6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5F176-6065-BC51-83E1-470DF9C55129}"/>
            </a:ext>
          </a:extLst>
        </p:cNvPr>
        <p:cNvGrpSpPr/>
        <p:nvPr/>
      </p:nvGrpSpPr>
      <p:grpSpPr>
        <a:xfrm>
          <a:off x="0" y="0"/>
          <a:ext cx="0" cy="0"/>
          <a:chOff x="0" y="0"/>
          <a:chExt cx="0" cy="0"/>
        </a:xfrm>
      </p:grpSpPr>
      <p:sp>
        <p:nvSpPr>
          <p:cNvPr id="12" name="Title 9">
            <a:extLst>
              <a:ext uri="{FF2B5EF4-FFF2-40B4-BE49-F238E27FC236}">
                <a16:creationId xmlns:a16="http://schemas.microsoft.com/office/drawing/2014/main" id="{0E7E4EA5-E85F-9F73-603A-C02F483089E9}"/>
              </a:ext>
            </a:extLst>
          </p:cNvPr>
          <p:cNvSpPr txBox="1">
            <a:spLocks noGrp="1"/>
          </p:cNvSpPr>
          <p:nvPr>
            <p:ph type="title"/>
          </p:nvPr>
        </p:nvSpPr>
        <p:spPr>
          <a:xfrm>
            <a:off x="609600" y="780287"/>
            <a:ext cx="10972800" cy="535531"/>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lvl="0"/>
            <a:r>
              <a:rPr lang="en-AU" noProof="0" dirty="0"/>
              <a:t>In the classroom</a:t>
            </a:r>
          </a:p>
        </p:txBody>
      </p:sp>
      <p:sp>
        <p:nvSpPr>
          <p:cNvPr id="4" name="Text Placeholder 3">
            <a:extLst>
              <a:ext uri="{FF2B5EF4-FFF2-40B4-BE49-F238E27FC236}">
                <a16:creationId xmlns:a16="http://schemas.microsoft.com/office/drawing/2014/main" id="{AF025B7F-6579-F5E0-12F5-5C62CDBA0E81}"/>
              </a:ext>
            </a:extLst>
          </p:cNvPr>
          <p:cNvSpPr>
            <a:spLocks noGrp="1"/>
          </p:cNvSpPr>
          <p:nvPr>
            <p:ph type="body" sz="quarter" idx="23"/>
          </p:nvPr>
        </p:nvSpPr>
        <p:spPr>
          <a:xfrm>
            <a:off x="714374" y="1622870"/>
            <a:ext cx="5337174" cy="5235130"/>
          </a:xfrm>
        </p:spPr>
        <p:txBody>
          <a:bodyPr/>
          <a:lstStyle/>
          <a:p>
            <a:pPr lvl="1"/>
            <a:r>
              <a:rPr lang="en-AU" noProof="0" dirty="0"/>
              <a:t>A teacher demonstrates a clear and concise explanation of new learning</a:t>
            </a:r>
          </a:p>
        </p:txBody>
      </p:sp>
      <p:sp>
        <p:nvSpPr>
          <p:cNvPr id="18" name="Text Placeholder 17">
            <a:extLst>
              <a:ext uri="{FF2B5EF4-FFF2-40B4-BE49-F238E27FC236}">
                <a16:creationId xmlns:a16="http://schemas.microsoft.com/office/drawing/2014/main" id="{2CE30D15-48E9-91E5-0932-8AEBE177FCA7}"/>
              </a:ext>
            </a:extLst>
          </p:cNvPr>
          <p:cNvSpPr>
            <a:spLocks noGrp="1"/>
          </p:cNvSpPr>
          <p:nvPr>
            <p:ph type="body" sz="quarter" idx="26"/>
          </p:nvPr>
        </p:nvSpPr>
        <p:spPr/>
        <p:txBody>
          <a:bodyPr/>
          <a:lstStyle/>
          <a:p>
            <a:r>
              <a:rPr lang="en-AU" noProof="0" dirty="0"/>
              <a:t>Primary school</a:t>
            </a:r>
          </a:p>
        </p:txBody>
      </p:sp>
      <p:pic>
        <p:nvPicPr>
          <p:cNvPr id="7" name="Online Media 6" descr="Video thumbnail linked to full video with captions.">
            <a:hlinkClick r:id="" action="ppaction://media"/>
            <a:extLst>
              <a:ext uri="{FF2B5EF4-FFF2-40B4-BE49-F238E27FC236}">
                <a16:creationId xmlns:a16="http://schemas.microsoft.com/office/drawing/2014/main" id="{019E09AA-D0D5-4910-D7A5-8C14BB05C9AB}"/>
              </a:ext>
            </a:extLst>
          </p:cNvPr>
          <p:cNvPicPr>
            <a:picLocks noRot="1" noChangeAspect="1"/>
          </p:cNvPicPr>
          <p:nvPr>
            <a:videoFile r:link="rId1"/>
          </p:nvPr>
        </p:nvPicPr>
        <p:blipFill>
          <a:blip r:embed="rId5"/>
          <a:srcRect/>
          <a:stretch/>
        </p:blipFill>
        <p:spPr>
          <a:xfrm>
            <a:off x="714374" y="1768328"/>
            <a:ext cx="5337174" cy="3003251"/>
          </a:xfrm>
          <a:prstGeom prst="rect">
            <a:avLst/>
          </a:prstGeom>
          <a:ln>
            <a:noFill/>
          </a:ln>
        </p:spPr>
      </p:pic>
      <p:sp>
        <p:nvSpPr>
          <p:cNvPr id="10" name="Text Placeholder 9">
            <a:extLst>
              <a:ext uri="{FF2B5EF4-FFF2-40B4-BE49-F238E27FC236}">
                <a16:creationId xmlns:a16="http://schemas.microsoft.com/office/drawing/2014/main" id="{1EC67D39-F372-5968-6151-FB1F57CFE202}"/>
              </a:ext>
            </a:extLst>
          </p:cNvPr>
          <p:cNvSpPr>
            <a:spLocks noGrp="1"/>
          </p:cNvSpPr>
          <p:nvPr>
            <p:ph type="body" sz="quarter" idx="25"/>
          </p:nvPr>
        </p:nvSpPr>
        <p:spPr>
          <a:xfrm>
            <a:off x="6140452" y="1622870"/>
            <a:ext cx="5337174" cy="5235130"/>
          </a:xfrm>
        </p:spPr>
        <p:txBody>
          <a:bodyPr/>
          <a:lstStyle/>
          <a:p>
            <a:pPr lvl="1"/>
            <a:r>
              <a:rPr lang="en-AU" noProof="0" dirty="0"/>
              <a:t>A teacher explains the process of new learning step by step</a:t>
            </a:r>
          </a:p>
        </p:txBody>
      </p:sp>
      <p:sp>
        <p:nvSpPr>
          <p:cNvPr id="19" name="Text Placeholder 18">
            <a:extLst>
              <a:ext uri="{FF2B5EF4-FFF2-40B4-BE49-F238E27FC236}">
                <a16:creationId xmlns:a16="http://schemas.microsoft.com/office/drawing/2014/main" id="{F83FAD56-F260-EBAE-EDA5-15D8FBA04335}"/>
              </a:ext>
            </a:extLst>
          </p:cNvPr>
          <p:cNvSpPr>
            <a:spLocks noGrp="1"/>
          </p:cNvSpPr>
          <p:nvPr>
            <p:ph type="body" sz="quarter" idx="27"/>
          </p:nvPr>
        </p:nvSpPr>
        <p:spPr/>
        <p:txBody>
          <a:bodyPr/>
          <a:lstStyle/>
          <a:p>
            <a:r>
              <a:rPr lang="en-AU" noProof="0" dirty="0"/>
              <a:t>Secondary school</a:t>
            </a:r>
          </a:p>
        </p:txBody>
      </p:sp>
      <p:pic>
        <p:nvPicPr>
          <p:cNvPr id="8" name="Online Media 7" descr="Video thumbnail linked to full video with captions.">
            <a:hlinkClick r:id="" action="ppaction://media"/>
            <a:extLst>
              <a:ext uri="{FF2B5EF4-FFF2-40B4-BE49-F238E27FC236}">
                <a16:creationId xmlns:a16="http://schemas.microsoft.com/office/drawing/2014/main" id="{FD829EEA-7523-FDD5-87EB-B933154E9FB0}"/>
              </a:ext>
            </a:extLst>
          </p:cNvPr>
          <p:cNvPicPr>
            <a:picLocks noRot="1" noChangeAspect="1"/>
          </p:cNvPicPr>
          <p:nvPr>
            <a:videoFile r:link="rId2"/>
          </p:nvPr>
        </p:nvPicPr>
        <p:blipFill>
          <a:blip r:embed="rId6"/>
          <a:srcRect/>
          <a:stretch/>
        </p:blipFill>
        <p:spPr>
          <a:xfrm>
            <a:off x="6140452" y="1771982"/>
            <a:ext cx="5337174" cy="2999597"/>
          </a:xfrm>
          <a:prstGeom prst="rect">
            <a:avLst/>
          </a:prstGeom>
        </p:spPr>
      </p:pic>
      <p:sp>
        <p:nvSpPr>
          <p:cNvPr id="5" name="Page label">
            <a:extLst>
              <a:ext uri="{FF2B5EF4-FFF2-40B4-BE49-F238E27FC236}">
                <a16:creationId xmlns:a16="http://schemas.microsoft.com/office/drawing/2014/main" id="{975F4C12-F2B4-C46B-B1C3-E24CBD308F23}"/>
              </a:ext>
              <a:ext uri="{C183D7F6-B498-43B3-948B-1728B52AA6E4}">
                <adec:decorative xmlns:adec="http://schemas.microsoft.com/office/drawing/2017/decorative" val="1"/>
              </a:ext>
            </a:extLst>
          </p:cNvPr>
          <p:cNvSpPr>
            <a:spLocks noGrp="1"/>
          </p:cNvSpPr>
          <p:nvPr>
            <p:ph type="body" sz="quarter" idx="24"/>
          </p:nvPr>
        </p:nvSpPr>
        <p:spPr>
          <a:xfrm>
            <a:off x="749300" y="0"/>
            <a:ext cx="4711933" cy="473075"/>
          </a:xfrm>
          <a:solidFill>
            <a:schemeClr val="accent2"/>
          </a:solidFill>
        </p:spPr>
        <p:txBody>
          <a:bodyPr/>
          <a:lstStyle/>
          <a:p>
            <a:r>
              <a:rPr lang="en-AU" b="0" noProof="0" dirty="0">
                <a:solidFill>
                  <a:schemeClr val="bg1"/>
                </a:solidFill>
              </a:rPr>
              <a:t>Explain new learning clearly and concisely</a:t>
            </a:r>
          </a:p>
        </p:txBody>
      </p:sp>
    </p:spTree>
    <p:extLst>
      <p:ext uri="{BB962C8B-B14F-4D97-AF65-F5344CB8AC3E}">
        <p14:creationId xmlns:p14="http://schemas.microsoft.com/office/powerpoint/2010/main" val="17607528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video>
              <p:cMediaNode vol="80000">
                <p:cTn id="13" fill="hold" display="0">
                  <p:stCondLst>
                    <p:cond delay="indefinite"/>
                  </p:stCondLst>
                </p:cTn>
                <p:tgtEl>
                  <p:spTgt spid="8"/>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22565-22CD-F730-11C7-0D231FB87A9C}"/>
            </a:ext>
          </a:extLst>
        </p:cNvPr>
        <p:cNvGrpSpPr/>
        <p:nvPr/>
      </p:nvGrpSpPr>
      <p:grpSpPr>
        <a:xfrm>
          <a:off x="0" y="0"/>
          <a:ext cx="0" cy="0"/>
          <a:chOff x="0" y="0"/>
          <a:chExt cx="0" cy="0"/>
        </a:xfrm>
      </p:grpSpPr>
      <p:sp>
        <p:nvSpPr>
          <p:cNvPr id="5" name="Title 9">
            <a:extLst>
              <a:ext uri="{FF2B5EF4-FFF2-40B4-BE49-F238E27FC236}">
                <a16:creationId xmlns:a16="http://schemas.microsoft.com/office/drawing/2014/main" id="{64035FD5-563E-1217-0F92-5123353B36CD}"/>
              </a:ext>
            </a:extLst>
          </p:cNvPr>
          <p:cNvSpPr txBox="1">
            <a:spLocks noGrp="1"/>
          </p:cNvSpPr>
          <p:nvPr>
            <p:ph type="title"/>
          </p:nvPr>
        </p:nvSpPr>
        <p:spPr>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Discuss</a:t>
            </a:r>
          </a:p>
        </p:txBody>
      </p:sp>
      <p:sp>
        <p:nvSpPr>
          <p:cNvPr id="3" name="Text Placeholder 2">
            <a:extLst>
              <a:ext uri="{FF2B5EF4-FFF2-40B4-BE49-F238E27FC236}">
                <a16:creationId xmlns:a16="http://schemas.microsoft.com/office/drawing/2014/main" id="{C1059F28-49B9-F23C-D268-13552BA3D1D1}"/>
              </a:ext>
            </a:extLst>
          </p:cNvPr>
          <p:cNvSpPr>
            <a:spLocks noGrp="1"/>
          </p:cNvSpPr>
          <p:nvPr>
            <p:ph type="body" sz="quarter" idx="23"/>
          </p:nvPr>
        </p:nvSpPr>
        <p:spPr>
          <a:xfrm>
            <a:off x="3149601" y="1963455"/>
            <a:ext cx="8112124" cy="1127969"/>
          </a:xfrm>
        </p:spPr>
        <p:txBody>
          <a:bodyPr/>
          <a:lstStyle/>
          <a:p>
            <a:r>
              <a:rPr lang="en-AU" noProof="0" dirty="0"/>
              <a:t>What are some activities you currently use to break down and </a:t>
            </a:r>
            <a:br>
              <a:rPr lang="en-AU" noProof="0" dirty="0"/>
            </a:br>
            <a:r>
              <a:rPr lang="en-AU" b="1" noProof="0" dirty="0"/>
              <a:t>explain new learning </a:t>
            </a:r>
            <a:r>
              <a:rPr lang="en-AU" noProof="0" dirty="0"/>
              <a:t>in your classroom?</a:t>
            </a:r>
          </a:p>
        </p:txBody>
      </p:sp>
      <p:sp>
        <p:nvSpPr>
          <p:cNvPr id="8" name="Text Placeholder 2">
            <a:extLst>
              <a:ext uri="{FF2B5EF4-FFF2-40B4-BE49-F238E27FC236}">
                <a16:creationId xmlns:a16="http://schemas.microsoft.com/office/drawing/2014/main" id="{8477C6FF-EA57-70E9-5AAC-A03D23302D4A}"/>
              </a:ext>
            </a:extLst>
          </p:cNvPr>
          <p:cNvSpPr txBox="1">
            <a:spLocks/>
          </p:cNvSpPr>
          <p:nvPr/>
        </p:nvSpPr>
        <p:spPr>
          <a:xfrm>
            <a:off x="3149601" y="3272759"/>
            <a:ext cx="8112124" cy="1485204"/>
          </a:xfrm>
          <a:prstGeom prst="roundRect">
            <a:avLst>
              <a:gd name="adj" fmla="val 15093"/>
            </a:avLst>
          </a:prstGeom>
          <a:solidFill>
            <a:schemeClr val="accent5"/>
          </a:solidFill>
        </p:spPr>
        <p:txBody>
          <a:bodyPr vert="horz" lIns="252000" tIns="216000" rIns="252000" bIns="180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How do these activities compare with what we saw </a:t>
            </a:r>
            <a:r>
              <a:rPr lang="en-AU" b="1" noProof="0" dirty="0"/>
              <a:t>in the videos </a:t>
            </a:r>
            <a:br>
              <a:rPr lang="en-AU" noProof="0" dirty="0"/>
            </a:br>
            <a:r>
              <a:rPr lang="en-AU" noProof="0" dirty="0"/>
              <a:t>(e.g., referring to visuals, choral responding, using analogies </a:t>
            </a:r>
            <a:br>
              <a:rPr lang="en-AU" noProof="0" dirty="0"/>
            </a:br>
            <a:r>
              <a:rPr lang="en-AU" noProof="0" dirty="0"/>
              <a:t>or examples)?</a:t>
            </a:r>
          </a:p>
        </p:txBody>
      </p:sp>
      <p:sp>
        <p:nvSpPr>
          <p:cNvPr id="6" name="Page label">
            <a:extLst>
              <a:ext uri="{FF2B5EF4-FFF2-40B4-BE49-F238E27FC236}">
                <a16:creationId xmlns:a16="http://schemas.microsoft.com/office/drawing/2014/main" id="{6A86DCD9-418C-90F4-AF46-8739B8CE3F0C}"/>
              </a:ext>
              <a:ext uri="{C183D7F6-B498-43B3-948B-1728B52AA6E4}">
                <adec:decorative xmlns:adec="http://schemas.microsoft.com/office/drawing/2017/decorative" val="1"/>
              </a:ext>
            </a:extLst>
          </p:cNvPr>
          <p:cNvSpPr>
            <a:spLocks noGrp="1"/>
          </p:cNvSpPr>
          <p:nvPr>
            <p:ph type="body" sz="quarter" idx="24"/>
          </p:nvPr>
        </p:nvSpPr>
        <p:spPr>
          <a:xfrm>
            <a:off x="749300" y="0"/>
            <a:ext cx="4711933" cy="473075"/>
          </a:xfrm>
          <a:solidFill>
            <a:schemeClr val="accent2"/>
          </a:solidFill>
        </p:spPr>
        <p:txBody>
          <a:bodyPr/>
          <a:lstStyle/>
          <a:p>
            <a:r>
              <a:rPr lang="en-AU" b="0" noProof="0" dirty="0">
                <a:solidFill>
                  <a:schemeClr val="bg1"/>
                </a:solidFill>
              </a:rPr>
              <a:t>Explain new learning clearly and concisely</a:t>
            </a:r>
          </a:p>
        </p:txBody>
      </p:sp>
    </p:spTree>
    <p:extLst>
      <p:ext uri="{BB962C8B-B14F-4D97-AF65-F5344CB8AC3E}">
        <p14:creationId xmlns:p14="http://schemas.microsoft.com/office/powerpoint/2010/main" val="33306463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FDB52B3-DC67-8214-10DB-5731A4BB7F8C}"/>
            </a:ext>
          </a:extLst>
        </p:cNvPr>
        <p:cNvGrpSpPr/>
        <p:nvPr/>
      </p:nvGrpSpPr>
      <p:grpSpPr>
        <a:xfrm>
          <a:off x="0" y="0"/>
          <a:ext cx="0" cy="0"/>
          <a:chOff x="0" y="0"/>
          <a:chExt cx="0" cy="0"/>
        </a:xfrm>
      </p:grpSpPr>
      <p:sp>
        <p:nvSpPr>
          <p:cNvPr id="16" name="Title 1">
            <a:extLst>
              <a:ext uri="{FF2B5EF4-FFF2-40B4-BE49-F238E27FC236}">
                <a16:creationId xmlns:a16="http://schemas.microsoft.com/office/drawing/2014/main" id="{F739C31B-73B3-47F6-CB19-49B9A0136696}"/>
              </a:ext>
            </a:extLst>
          </p:cNvPr>
          <p:cNvSpPr txBox="1">
            <a:spLocks noGrp="1"/>
          </p:cNvSpPr>
          <p:nvPr>
            <p:ph type="title"/>
          </p:nvPr>
        </p:nvSpPr>
        <p:spPr>
          <a:xfrm>
            <a:off x="749300" y="1963454"/>
            <a:ext cx="3476625" cy="1465546"/>
          </a:xfr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lvl="0">
              <a:lnSpc>
                <a:spcPct val="100000"/>
              </a:lnSpc>
            </a:pPr>
            <a:r>
              <a:rPr lang="en-AU" noProof="0" dirty="0"/>
              <a:t>Using an appropriate pace involves …</a:t>
            </a:r>
            <a:br>
              <a:rPr lang="en-AU" noProof="0" dirty="0"/>
            </a:br>
            <a:endParaRPr lang="en-AU" noProof="0" dirty="0"/>
          </a:p>
        </p:txBody>
      </p:sp>
      <p:sp>
        <p:nvSpPr>
          <p:cNvPr id="7" name="Text Placeholder 6">
            <a:extLst>
              <a:ext uri="{FF2B5EF4-FFF2-40B4-BE49-F238E27FC236}">
                <a16:creationId xmlns:a16="http://schemas.microsoft.com/office/drawing/2014/main" id="{DEC2E2F7-5AA2-045B-443C-A0F8D4D1B6BA}"/>
              </a:ext>
            </a:extLst>
          </p:cNvPr>
          <p:cNvSpPr>
            <a:spLocks noGrp="1"/>
          </p:cNvSpPr>
          <p:nvPr>
            <p:ph type="body" sz="quarter" idx="23"/>
          </p:nvPr>
        </p:nvSpPr>
        <p:spPr>
          <a:xfrm>
            <a:off x="4992785" y="1963454"/>
            <a:ext cx="6269454" cy="1227121"/>
          </a:xfrm>
        </p:spPr>
        <p:txBody>
          <a:bodyPr/>
          <a:lstStyle/>
          <a:p>
            <a:r>
              <a:rPr lang="en-AU" noProof="0" dirty="0"/>
              <a:t>Engaging students in learning at a pace that’s appropriate to their </a:t>
            </a:r>
            <a:r>
              <a:rPr lang="en-AU" b="1" noProof="0" dirty="0"/>
              <a:t>needs and stage of learning</a:t>
            </a:r>
          </a:p>
        </p:txBody>
      </p:sp>
      <p:sp>
        <p:nvSpPr>
          <p:cNvPr id="8" name="Text Placeholder 7">
            <a:extLst>
              <a:ext uri="{FF2B5EF4-FFF2-40B4-BE49-F238E27FC236}">
                <a16:creationId xmlns:a16="http://schemas.microsoft.com/office/drawing/2014/main" id="{CF178615-C0AE-780D-A8C7-59C4602C2D8B}"/>
              </a:ext>
            </a:extLst>
          </p:cNvPr>
          <p:cNvSpPr>
            <a:spLocks noGrp="1"/>
          </p:cNvSpPr>
          <p:nvPr>
            <p:ph type="body" sz="quarter" idx="25"/>
          </p:nvPr>
        </p:nvSpPr>
        <p:spPr>
          <a:xfrm>
            <a:off x="4992785" y="3283786"/>
            <a:ext cx="6269454" cy="1227121"/>
          </a:xfrm>
        </p:spPr>
        <p:txBody>
          <a:bodyPr/>
          <a:lstStyle/>
          <a:p>
            <a:r>
              <a:rPr lang="en-AU" noProof="0" dirty="0"/>
              <a:t>Intentionally </a:t>
            </a:r>
            <a:r>
              <a:rPr lang="en-AU" b="1" noProof="0" dirty="0"/>
              <a:t>involving students </a:t>
            </a:r>
            <a:r>
              <a:rPr lang="en-AU" noProof="0" dirty="0"/>
              <a:t>throughout</a:t>
            </a:r>
            <a:br>
              <a:rPr lang="en-AU" noProof="0" dirty="0"/>
            </a:br>
            <a:r>
              <a:rPr lang="en-AU" noProof="0" dirty="0"/>
              <a:t>an explanation</a:t>
            </a:r>
          </a:p>
        </p:txBody>
      </p:sp>
      <p:sp>
        <p:nvSpPr>
          <p:cNvPr id="10" name="Text Placeholder 7">
            <a:extLst>
              <a:ext uri="{FF2B5EF4-FFF2-40B4-BE49-F238E27FC236}">
                <a16:creationId xmlns:a16="http://schemas.microsoft.com/office/drawing/2014/main" id="{D2CED5C1-92AE-4704-3CD3-64AB870CCF26}"/>
              </a:ext>
            </a:extLst>
          </p:cNvPr>
          <p:cNvSpPr txBox="1">
            <a:spLocks/>
          </p:cNvSpPr>
          <p:nvPr/>
        </p:nvSpPr>
        <p:spPr>
          <a:xfrm>
            <a:off x="4992785" y="4604118"/>
            <a:ext cx="6269454" cy="1227121"/>
          </a:xfrm>
          <a:prstGeom prst="roundRect">
            <a:avLst>
              <a:gd name="adj" fmla="val 18981"/>
            </a:avLst>
          </a:prstGeom>
          <a:solidFill>
            <a:schemeClr val="bg1">
              <a:lumMod val="95000"/>
            </a:schemeClr>
          </a:solidFill>
        </p:spPr>
        <p:txBody>
          <a:bodyPr vert="horz" lIns="252000" tIns="144000" rIns="252000" bIns="144000" rtlCol="0" anchor="ctr" anchorCtr="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Using </a:t>
            </a:r>
            <a:r>
              <a:rPr lang="en-AU" b="1" noProof="0" dirty="0"/>
              <a:t>checks for understanding </a:t>
            </a:r>
            <a:r>
              <a:rPr lang="en-AU" noProof="0" dirty="0"/>
              <a:t>to inform the pace</a:t>
            </a:r>
          </a:p>
        </p:txBody>
      </p:sp>
      <p:sp>
        <p:nvSpPr>
          <p:cNvPr id="3" name="Text Placeholder 2">
            <a:extLst>
              <a:ext uri="{FF2B5EF4-FFF2-40B4-BE49-F238E27FC236}">
                <a16:creationId xmlns:a16="http://schemas.microsoft.com/office/drawing/2014/main" id="{13572EC9-3E15-5105-8C0E-A8CACB5BF441}"/>
              </a:ext>
              <a:ext uri="{C183D7F6-B498-43B3-948B-1728B52AA6E4}">
                <adec:decorative xmlns:adec="http://schemas.microsoft.com/office/drawing/2017/decorative" val="1"/>
              </a:ext>
            </a:extLst>
          </p:cNvPr>
          <p:cNvSpPr>
            <a:spLocks noGrp="1"/>
          </p:cNvSpPr>
          <p:nvPr>
            <p:ph type="body" sz="quarter" idx="24"/>
          </p:nvPr>
        </p:nvSpPr>
        <p:spPr>
          <a:xfrm>
            <a:off x="714375" y="0"/>
            <a:ext cx="2892891" cy="473075"/>
          </a:xfrm>
          <a:solidFill>
            <a:schemeClr val="accent2"/>
          </a:solidFill>
        </p:spPr>
        <p:txBody>
          <a:bodyPr/>
          <a:lstStyle/>
          <a:p>
            <a:r>
              <a:rPr lang="en-AU" noProof="0" dirty="0">
                <a:solidFill>
                  <a:schemeClr val="bg2"/>
                </a:solidFill>
              </a:rPr>
              <a:t>Use an appropriate pace</a:t>
            </a:r>
          </a:p>
        </p:txBody>
      </p:sp>
    </p:spTree>
    <p:extLst>
      <p:ext uri="{BB962C8B-B14F-4D97-AF65-F5344CB8AC3E}">
        <p14:creationId xmlns:p14="http://schemas.microsoft.com/office/powerpoint/2010/main" val="1151280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588DD-8BA7-78D6-569C-EF1F2959B04B}"/>
            </a:ext>
          </a:extLst>
        </p:cNvPr>
        <p:cNvGrpSpPr/>
        <p:nvPr/>
      </p:nvGrpSpPr>
      <p:grpSpPr>
        <a:xfrm>
          <a:off x="0" y="0"/>
          <a:ext cx="0" cy="0"/>
          <a:chOff x="0" y="0"/>
          <a:chExt cx="0" cy="0"/>
        </a:xfrm>
      </p:grpSpPr>
      <p:sp>
        <p:nvSpPr>
          <p:cNvPr id="14" name="Title 9">
            <a:extLst>
              <a:ext uri="{FF2B5EF4-FFF2-40B4-BE49-F238E27FC236}">
                <a16:creationId xmlns:a16="http://schemas.microsoft.com/office/drawing/2014/main" id="{641D3CB5-BF23-DC0F-BAE6-810BBB138E76}"/>
              </a:ext>
            </a:extLst>
          </p:cNvPr>
          <p:cNvSpPr txBox="1">
            <a:spLocks noGrp="1"/>
          </p:cNvSpPr>
          <p:nvPr>
            <p:ph type="title"/>
          </p:nvPr>
        </p:nvSpPr>
        <p:spPr>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Example of using an appropriate pace</a:t>
            </a:r>
          </a:p>
        </p:txBody>
      </p:sp>
      <p:sp>
        <p:nvSpPr>
          <p:cNvPr id="3" name="Text Placeholder 2">
            <a:extLst>
              <a:ext uri="{FF2B5EF4-FFF2-40B4-BE49-F238E27FC236}">
                <a16:creationId xmlns:a16="http://schemas.microsoft.com/office/drawing/2014/main" id="{386706D3-CDC3-3C0F-DA52-BE4812707D7F}"/>
              </a:ext>
            </a:extLst>
          </p:cNvPr>
          <p:cNvSpPr>
            <a:spLocks noGrp="1"/>
          </p:cNvSpPr>
          <p:nvPr>
            <p:ph type="body" sz="quarter" idx="23"/>
          </p:nvPr>
        </p:nvSpPr>
        <p:spPr>
          <a:xfrm>
            <a:off x="609600" y="1467319"/>
            <a:ext cx="10972800" cy="703141"/>
          </a:xfrm>
        </p:spPr>
        <p:txBody>
          <a:bodyPr/>
          <a:lstStyle/>
          <a:p>
            <a:r>
              <a:rPr lang="en-AU" noProof="0" dirty="0"/>
              <a:t>You should adjust the pace of your explanations in response to </a:t>
            </a:r>
            <a:r>
              <a:rPr lang="en-AU" b="1" noProof="0" dirty="0"/>
              <a:t>student needs</a:t>
            </a:r>
            <a:r>
              <a:rPr lang="en-AU" noProof="0" dirty="0"/>
              <a:t>. Involving students in the explanation will prompt them to think about the task.</a:t>
            </a:r>
          </a:p>
        </p:txBody>
      </p:sp>
      <p:sp>
        <p:nvSpPr>
          <p:cNvPr id="10" name="Text Placeholder 2">
            <a:extLst>
              <a:ext uri="{FF2B5EF4-FFF2-40B4-BE49-F238E27FC236}">
                <a16:creationId xmlns:a16="http://schemas.microsoft.com/office/drawing/2014/main" id="{34968A54-2B05-D0D1-E210-2F635BD6389D}"/>
              </a:ext>
            </a:extLst>
          </p:cNvPr>
          <p:cNvSpPr txBox="1">
            <a:spLocks/>
          </p:cNvSpPr>
          <p:nvPr/>
        </p:nvSpPr>
        <p:spPr>
          <a:xfrm>
            <a:off x="714375" y="2406627"/>
            <a:ext cx="4566392" cy="4069452"/>
          </a:xfrm>
          <a:prstGeom prst="rect">
            <a:avLst/>
          </a:prstGeom>
          <a:solidFill>
            <a:schemeClr val="bg1"/>
          </a:solidFill>
          <a:effectLst>
            <a:outerShdw blurRad="63500" sx="101000" sy="101000" algn="ctr" rotWithShape="0">
              <a:prstClr val="black">
                <a:alpha val="10000"/>
              </a:prstClr>
            </a:outerShdw>
          </a:effectLst>
        </p:spPr>
        <p:txBody>
          <a:bodyPr vert="horz" wrap="square" lIns="252000" tIns="216000" rIns="252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Slow, wordy pace</a:t>
            </a:r>
          </a:p>
          <a:p>
            <a:r>
              <a:rPr lang="en-AU" sz="1400" noProof="0" dirty="0"/>
              <a:t>‘What we’re going to do now is compare the magnitude of fractions, which means how big or small they are in comparison to each other. You’ll need to remember the word ‘denominator’. You can break things into parts, which means you’re breaking them into fractions. If we examine the fraction of one half and the fraction of one quarter, you’ll need to remember what we learnt last term – that fractions are equal partitions of a whole with different denominators …’</a:t>
            </a:r>
          </a:p>
        </p:txBody>
      </p:sp>
      <p:sp>
        <p:nvSpPr>
          <p:cNvPr id="11" name="Text Placeholder 2">
            <a:extLst>
              <a:ext uri="{FF2B5EF4-FFF2-40B4-BE49-F238E27FC236}">
                <a16:creationId xmlns:a16="http://schemas.microsoft.com/office/drawing/2014/main" id="{D13230F4-8856-CC71-BCD3-28C50E1D205F}"/>
              </a:ext>
            </a:extLst>
          </p:cNvPr>
          <p:cNvSpPr txBox="1">
            <a:spLocks/>
          </p:cNvSpPr>
          <p:nvPr/>
        </p:nvSpPr>
        <p:spPr>
          <a:xfrm>
            <a:off x="5655733" y="2406627"/>
            <a:ext cx="5840941" cy="4069452"/>
          </a:xfrm>
          <a:prstGeom prst="rect">
            <a:avLst/>
          </a:prstGeom>
          <a:solidFill>
            <a:schemeClr val="bg1"/>
          </a:solidFill>
          <a:effectLst>
            <a:outerShdw blurRad="63500" sx="101000" sy="101000" algn="ctr" rotWithShape="0">
              <a:prstClr val="black">
                <a:alpha val="10000"/>
              </a:prstClr>
            </a:outerShdw>
          </a:effectLst>
        </p:spPr>
        <p:txBody>
          <a:bodyPr vert="horz" wrap="square" lIns="252000" tIns="216000" rIns="252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Brisk pace</a:t>
            </a:r>
          </a:p>
          <a:p>
            <a:r>
              <a:rPr lang="en-AU" sz="1400" noProof="0" dirty="0"/>
              <a:t>‘Look at these fractions.</a:t>
            </a:r>
            <a:br>
              <a:rPr lang="en-AU" sz="1400" noProof="0" dirty="0"/>
            </a:br>
            <a:r>
              <a:rPr lang="en-AU" sz="1400" noProof="0" dirty="0"/>
              <a:t>We have one half and one quarter. </a:t>
            </a:r>
          </a:p>
          <a:p>
            <a:r>
              <a:rPr lang="en-AU" sz="1400" noProof="0" dirty="0"/>
              <a:t>The bottom numeral is the denominator.</a:t>
            </a:r>
            <a:br>
              <a:rPr lang="en-AU" sz="1400" noProof="0" dirty="0"/>
            </a:br>
            <a:r>
              <a:rPr lang="en-AU" sz="1400" noProof="0" dirty="0"/>
              <a:t>What is the bottom numeral? [Students respond.] </a:t>
            </a:r>
          </a:p>
          <a:p>
            <a:r>
              <a:rPr lang="en-AU" sz="1400" noProof="0" dirty="0"/>
              <a:t>The denominator tells us how many equal parts.</a:t>
            </a:r>
          </a:p>
          <a:p>
            <a:r>
              <a:rPr lang="en-AU" sz="1400" noProof="0" dirty="0"/>
              <a:t>[Teacher uses hand gestures.]</a:t>
            </a:r>
            <a:br>
              <a:rPr lang="en-AU" sz="1400" noProof="0" dirty="0"/>
            </a:br>
            <a:r>
              <a:rPr lang="en-AU" sz="1400" noProof="0" dirty="0"/>
              <a:t>When the denominator is smaller, the parts are bigger. When the denominator is bigger, the parts are smaller.</a:t>
            </a:r>
          </a:p>
          <a:p>
            <a:r>
              <a:rPr lang="en-AU" sz="1400" noProof="0" dirty="0"/>
              <a:t>That’s why one half is bigger than one quarter …’</a:t>
            </a:r>
          </a:p>
        </p:txBody>
      </p:sp>
      <p:grpSp>
        <p:nvGrpSpPr>
          <p:cNvPr id="7" name="Group 6">
            <a:extLst>
              <a:ext uri="{FF2B5EF4-FFF2-40B4-BE49-F238E27FC236}">
                <a16:creationId xmlns:a16="http://schemas.microsoft.com/office/drawing/2014/main" id="{1F1AE5AF-11EF-7808-532F-592DB3A285B9}"/>
              </a:ext>
              <a:ext uri="{C183D7F6-B498-43B3-948B-1728B52AA6E4}">
                <adec:decorative xmlns:adec="http://schemas.microsoft.com/office/drawing/2017/decorative" val="1"/>
              </a:ext>
            </a:extLst>
          </p:cNvPr>
          <p:cNvGrpSpPr/>
          <p:nvPr/>
        </p:nvGrpSpPr>
        <p:grpSpPr>
          <a:xfrm>
            <a:off x="9919743" y="2944177"/>
            <a:ext cx="1023076" cy="731098"/>
            <a:chOff x="9919743" y="2944177"/>
            <a:chExt cx="1023076" cy="731098"/>
          </a:xfrm>
        </p:grpSpPr>
        <p:sp>
          <p:nvSpPr>
            <p:cNvPr id="5" name="Rectangle 4">
              <a:extLst>
                <a:ext uri="{FF2B5EF4-FFF2-40B4-BE49-F238E27FC236}">
                  <a16:creationId xmlns:a16="http://schemas.microsoft.com/office/drawing/2014/main" id="{9E0F287A-EE61-71F2-9887-485BADD4619C}"/>
                </a:ext>
              </a:extLst>
            </p:cNvPr>
            <p:cNvSpPr/>
            <p:nvPr/>
          </p:nvSpPr>
          <p:spPr>
            <a:xfrm>
              <a:off x="9919743" y="2944177"/>
              <a:ext cx="1023076" cy="731098"/>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mc:AlternateContent xmlns:mc="http://schemas.openxmlformats.org/markup-compatibility/2006">
          <mc:Choice xmlns:a14="http://schemas.microsoft.com/office/drawing/2010/main" Requires="a14">
            <p:sp>
              <p:nvSpPr>
                <p:cNvPr id="2" name="Rectangle 1">
                  <a:extLst>
                    <a:ext uri="{FF2B5EF4-FFF2-40B4-BE49-F238E27FC236}">
                      <a16:creationId xmlns:a16="http://schemas.microsoft.com/office/drawing/2014/main" id="{F1EB0EF9-F197-1E98-05C3-E34A3B3020BA}"/>
                    </a:ext>
                  </a:extLst>
                </p:cNvPr>
                <p:cNvSpPr/>
                <p:nvPr/>
              </p:nvSpPr>
              <p:spPr>
                <a:xfrm>
                  <a:off x="9965962" y="2987252"/>
                  <a:ext cx="930638" cy="644948"/>
                </a:xfrm>
                <a:prstGeom prst="rect">
                  <a:avLst/>
                </a:prstGeom>
                <a:noFill/>
                <a:ln>
                  <a:noFill/>
                </a:ln>
              </p:spPr>
              <p:style>
                <a:lnRef idx="2">
                  <a:schemeClr val="accent6">
                    <a:shade val="15000"/>
                  </a:schemeClr>
                </a:lnRef>
                <a:fillRef idx="1">
                  <a:schemeClr val="accent6"/>
                </a:fillRef>
                <a:effectRef idx="0">
                  <a:schemeClr val="accent6"/>
                </a:effectRef>
                <a:fontRef idx="minor">
                  <a:schemeClr val="lt1"/>
                </a:fontRef>
              </p:style>
              <p:txBody>
                <a:bodyPr tIns="36000" bIns="72000" rtlCol="0" anchor="ctr"/>
                <a:lstStyle/>
                <a:p>
                  <a:pPr algn="ctr"/>
                  <a14:m>
                    <m:oMath xmlns:m="http://schemas.openxmlformats.org/officeDocument/2006/math">
                      <m:f>
                        <m:fPr>
                          <m:ctrlPr>
                            <a:rPr lang="en-AU" sz="2400" i="0" noProof="0" smtClean="0">
                              <a:solidFill>
                                <a:schemeClr val="tx2"/>
                              </a:solidFill>
                              <a:latin typeface="Cambria Math" panose="02040503050406030204" pitchFamily="18" charset="0"/>
                            </a:rPr>
                          </m:ctrlPr>
                        </m:fPr>
                        <m:num>
                          <m:r>
                            <a:rPr lang="en-AU" sz="2400" i="0" noProof="0" smtClean="0">
                              <a:solidFill>
                                <a:schemeClr val="tx2"/>
                              </a:solidFill>
                              <a:latin typeface="Cambria Math" panose="02040503050406030204" pitchFamily="18" charset="0"/>
                            </a:rPr>
                            <m:t>1</m:t>
                          </m:r>
                        </m:num>
                        <m:den>
                          <m:r>
                            <a:rPr lang="en-AU" sz="2400" i="0" noProof="0" smtClean="0">
                              <a:solidFill>
                                <a:schemeClr val="tx2"/>
                              </a:solidFill>
                              <a:latin typeface="Cambria Math" panose="02040503050406030204" pitchFamily="18" charset="0"/>
                            </a:rPr>
                            <m:t>2</m:t>
                          </m:r>
                        </m:den>
                      </m:f>
                    </m:oMath>
                  </a14:m>
                  <a:r>
                    <a:rPr lang="en-AU" sz="2400" noProof="0" dirty="0">
                      <a:solidFill>
                        <a:schemeClr val="tx2"/>
                      </a:solidFill>
                    </a:rPr>
                    <a:t>     </a:t>
                  </a:r>
                  <a14:m>
                    <m:oMath xmlns:m="http://schemas.openxmlformats.org/officeDocument/2006/math">
                      <m:f>
                        <m:fPr>
                          <m:ctrlPr>
                            <a:rPr lang="en-AU" sz="2400" i="0" noProof="0" smtClean="0">
                              <a:solidFill>
                                <a:schemeClr val="tx2"/>
                              </a:solidFill>
                              <a:latin typeface="Cambria Math" panose="02040503050406030204" pitchFamily="18" charset="0"/>
                            </a:rPr>
                          </m:ctrlPr>
                        </m:fPr>
                        <m:num>
                          <m:r>
                            <a:rPr lang="en-AU" sz="2400" i="0" noProof="0" smtClean="0">
                              <a:solidFill>
                                <a:schemeClr val="tx2"/>
                              </a:solidFill>
                              <a:latin typeface="Cambria Math" panose="02040503050406030204" pitchFamily="18" charset="0"/>
                            </a:rPr>
                            <m:t>1</m:t>
                          </m:r>
                        </m:num>
                        <m:den>
                          <m:r>
                            <a:rPr lang="en-AU" sz="2400" i="0" noProof="0" smtClean="0">
                              <a:solidFill>
                                <a:schemeClr val="tx2"/>
                              </a:solidFill>
                              <a:latin typeface="Cambria Math" panose="02040503050406030204" pitchFamily="18" charset="0"/>
                            </a:rPr>
                            <m:t>4</m:t>
                          </m:r>
                        </m:den>
                      </m:f>
                    </m:oMath>
                  </a14:m>
                  <a:endParaRPr lang="en-AU" sz="2400" noProof="0" dirty="0">
                    <a:solidFill>
                      <a:schemeClr val="tx2"/>
                    </a:solidFill>
                  </a:endParaRPr>
                </a:p>
              </p:txBody>
            </p:sp>
          </mc:Choice>
          <mc:Fallback>
            <p:sp>
              <p:nvSpPr>
                <p:cNvPr id="2" name="Rectangle 1">
                  <a:extLst>
                    <a:ext uri="{FF2B5EF4-FFF2-40B4-BE49-F238E27FC236}">
                      <a16:creationId xmlns:a16="http://schemas.microsoft.com/office/drawing/2014/main" id="{F1EB0EF9-F197-1E98-05C3-E34A3B3020BA}"/>
                    </a:ext>
                  </a:extLst>
                </p:cNvPr>
                <p:cNvSpPr>
                  <a:spLocks noRot="1" noChangeAspect="1" noMove="1" noResize="1" noEditPoints="1" noAdjustHandles="1" noChangeArrowheads="1" noChangeShapeType="1" noTextEdit="1"/>
                </p:cNvSpPr>
                <p:nvPr/>
              </p:nvSpPr>
              <p:spPr>
                <a:xfrm>
                  <a:off x="9965962" y="2987252"/>
                  <a:ext cx="930638" cy="644948"/>
                </a:xfrm>
                <a:prstGeom prst="rect">
                  <a:avLst/>
                </a:prstGeom>
                <a:blipFill>
                  <a:blip r:embed="rId3"/>
                  <a:stretch>
                    <a:fillRect/>
                  </a:stretch>
                </a:blipFill>
                <a:ln>
                  <a:noFill/>
                </a:ln>
              </p:spPr>
              <p:txBody>
                <a:bodyPr/>
                <a:lstStyle/>
                <a:p>
                  <a:r>
                    <a:rPr lang="en-AU">
                      <a:noFill/>
                    </a:rPr>
                    <a:t> </a:t>
                  </a:r>
                </a:p>
              </p:txBody>
            </p:sp>
          </mc:Fallback>
        </mc:AlternateContent>
      </p:grpSp>
      <p:sp>
        <p:nvSpPr>
          <p:cNvPr id="6" name="Text Placeholder 2">
            <a:extLst>
              <a:ext uri="{FF2B5EF4-FFF2-40B4-BE49-F238E27FC236}">
                <a16:creationId xmlns:a16="http://schemas.microsoft.com/office/drawing/2014/main" id="{655516F5-5722-6125-44F1-A49EB6122033}"/>
              </a:ext>
              <a:ext uri="{C183D7F6-B498-43B3-948B-1728B52AA6E4}">
                <adec:decorative xmlns:adec="http://schemas.microsoft.com/office/drawing/2017/decorative" val="1"/>
              </a:ext>
            </a:extLst>
          </p:cNvPr>
          <p:cNvSpPr>
            <a:spLocks noGrp="1"/>
          </p:cNvSpPr>
          <p:nvPr>
            <p:ph type="body" sz="quarter" idx="24"/>
          </p:nvPr>
        </p:nvSpPr>
        <p:spPr>
          <a:xfrm>
            <a:off x="714375" y="0"/>
            <a:ext cx="2892891" cy="473075"/>
          </a:xfrm>
          <a:solidFill>
            <a:schemeClr val="accent2"/>
          </a:solidFill>
        </p:spPr>
        <p:txBody>
          <a:bodyPr/>
          <a:lstStyle/>
          <a:p>
            <a:r>
              <a:rPr lang="en-AU" noProof="0" dirty="0">
                <a:solidFill>
                  <a:schemeClr val="bg2"/>
                </a:solidFill>
              </a:rPr>
              <a:t>Use an appropriate pace</a:t>
            </a:r>
          </a:p>
        </p:txBody>
      </p:sp>
    </p:spTree>
    <p:extLst>
      <p:ext uri="{BB962C8B-B14F-4D97-AF65-F5344CB8AC3E}">
        <p14:creationId xmlns:p14="http://schemas.microsoft.com/office/powerpoint/2010/main" val="1167601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5F176-6065-BC51-83E1-470DF9C5512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E060DD01-7443-2015-4DFD-362A89B9E516}"/>
              </a:ext>
            </a:extLst>
          </p:cNvPr>
          <p:cNvSpPr txBox="1">
            <a:spLocks noGrp="1"/>
          </p:cNvSpPr>
          <p:nvPr>
            <p:ph type="title"/>
          </p:nvPr>
        </p:nvSpPr>
        <p:spPr>
          <a:xfrm>
            <a:off x="609600" y="780287"/>
            <a:ext cx="10972800" cy="535531"/>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lvl="0"/>
            <a:r>
              <a:rPr lang="en-AU" noProof="0" dirty="0"/>
              <a:t>In the classroom</a:t>
            </a:r>
          </a:p>
        </p:txBody>
      </p:sp>
      <p:sp>
        <p:nvSpPr>
          <p:cNvPr id="6" name="Text Placeholder 5">
            <a:extLst>
              <a:ext uri="{FF2B5EF4-FFF2-40B4-BE49-F238E27FC236}">
                <a16:creationId xmlns:a16="http://schemas.microsoft.com/office/drawing/2014/main" id="{7DD94EAA-AD03-4267-E5A5-139A2368DE9B}"/>
              </a:ext>
            </a:extLst>
          </p:cNvPr>
          <p:cNvSpPr>
            <a:spLocks noGrp="1"/>
          </p:cNvSpPr>
          <p:nvPr>
            <p:ph type="body" sz="quarter" idx="23"/>
          </p:nvPr>
        </p:nvSpPr>
        <p:spPr>
          <a:xfrm>
            <a:off x="714374" y="1622870"/>
            <a:ext cx="5337174" cy="5235130"/>
          </a:xfrm>
        </p:spPr>
        <p:txBody>
          <a:bodyPr tIns="3312000" anchor="t" anchorCtr="0"/>
          <a:lstStyle/>
          <a:p>
            <a:pPr lvl="1"/>
            <a:r>
              <a:rPr lang="en-AU" noProof="0" dirty="0"/>
              <a:t>A teacher demonstrates using checks for understanding to help pace explanations</a:t>
            </a:r>
          </a:p>
        </p:txBody>
      </p:sp>
      <p:sp>
        <p:nvSpPr>
          <p:cNvPr id="28" name="Text Placeholder 26">
            <a:extLst>
              <a:ext uri="{FF2B5EF4-FFF2-40B4-BE49-F238E27FC236}">
                <a16:creationId xmlns:a16="http://schemas.microsoft.com/office/drawing/2014/main" id="{82700BF2-17CB-1F46-5364-6359C3D43E11}"/>
              </a:ext>
            </a:extLst>
          </p:cNvPr>
          <p:cNvSpPr txBox="1">
            <a:spLocks/>
          </p:cNvSpPr>
          <p:nvPr/>
        </p:nvSpPr>
        <p:spPr>
          <a:xfrm>
            <a:off x="1002770" y="6076950"/>
            <a:ext cx="1749570"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2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Secondary school</a:t>
            </a:r>
          </a:p>
        </p:txBody>
      </p:sp>
      <p:pic>
        <p:nvPicPr>
          <p:cNvPr id="3" name="Online Media 2" descr="Video thumbnail linked to full video with captions.">
            <a:hlinkClick r:id="" action="ppaction://media"/>
            <a:extLst>
              <a:ext uri="{FF2B5EF4-FFF2-40B4-BE49-F238E27FC236}">
                <a16:creationId xmlns:a16="http://schemas.microsoft.com/office/drawing/2014/main" id="{82FE3AC8-19FF-E543-3E5A-832C3BBE6C33}"/>
              </a:ext>
            </a:extLst>
          </p:cNvPr>
          <p:cNvPicPr>
            <a:picLocks noRot="1" noChangeAspect="1"/>
          </p:cNvPicPr>
          <p:nvPr>
            <a:videoFile r:link="rId1"/>
          </p:nvPr>
        </p:nvPicPr>
        <p:blipFill>
          <a:blip r:embed="rId5"/>
          <a:srcRect/>
          <a:stretch/>
        </p:blipFill>
        <p:spPr>
          <a:xfrm>
            <a:off x="714374" y="1730093"/>
            <a:ext cx="5337174" cy="3012825"/>
          </a:xfrm>
          <a:prstGeom prst="rect">
            <a:avLst/>
          </a:prstGeom>
        </p:spPr>
      </p:pic>
      <p:sp>
        <p:nvSpPr>
          <p:cNvPr id="11" name="Text Placeholder 10">
            <a:extLst>
              <a:ext uri="{FF2B5EF4-FFF2-40B4-BE49-F238E27FC236}">
                <a16:creationId xmlns:a16="http://schemas.microsoft.com/office/drawing/2014/main" id="{83D83649-6905-3035-00CE-10FEEF165770}"/>
              </a:ext>
            </a:extLst>
          </p:cNvPr>
          <p:cNvSpPr>
            <a:spLocks noGrp="1"/>
          </p:cNvSpPr>
          <p:nvPr>
            <p:ph type="body" sz="quarter" idx="25"/>
          </p:nvPr>
        </p:nvSpPr>
        <p:spPr>
          <a:xfrm>
            <a:off x="6140452" y="1622870"/>
            <a:ext cx="5337174" cy="5235130"/>
          </a:xfrm>
        </p:spPr>
        <p:txBody>
          <a:bodyPr tIns="3312000" anchor="t" anchorCtr="0"/>
          <a:lstStyle/>
          <a:p>
            <a:pPr lvl="1"/>
            <a:r>
              <a:rPr lang="en-AU" noProof="0" dirty="0"/>
              <a:t>A teacher outlines how to involve</a:t>
            </a:r>
            <a:br>
              <a:rPr lang="en-AU" noProof="0" dirty="0"/>
            </a:br>
            <a:r>
              <a:rPr lang="en-AU" noProof="0" dirty="0"/>
              <a:t>and respond to students during explanations</a:t>
            </a:r>
          </a:p>
        </p:txBody>
      </p:sp>
      <p:sp>
        <p:nvSpPr>
          <p:cNvPr id="27" name="Text Placeholder 26">
            <a:extLst>
              <a:ext uri="{FF2B5EF4-FFF2-40B4-BE49-F238E27FC236}">
                <a16:creationId xmlns:a16="http://schemas.microsoft.com/office/drawing/2014/main" id="{F6D10461-F78A-6360-CB0D-766DD5B52139}"/>
              </a:ext>
            </a:extLst>
          </p:cNvPr>
          <p:cNvSpPr>
            <a:spLocks noGrp="1"/>
          </p:cNvSpPr>
          <p:nvPr>
            <p:ph type="body" sz="quarter" idx="27"/>
          </p:nvPr>
        </p:nvSpPr>
        <p:spPr>
          <a:xfrm>
            <a:off x="6438370" y="6076950"/>
            <a:ext cx="1749570" cy="357769"/>
          </a:xfrm>
        </p:spPr>
        <p:txBody>
          <a:bodyPr/>
          <a:lstStyle/>
          <a:p>
            <a:r>
              <a:rPr lang="en-AU" noProof="0" dirty="0"/>
              <a:t>Secondary school</a:t>
            </a:r>
          </a:p>
        </p:txBody>
      </p:sp>
      <p:pic>
        <p:nvPicPr>
          <p:cNvPr id="7" name="Online Media 6" descr="Video thumbnail linked to full video with captions.">
            <a:hlinkClick r:id="" action="ppaction://media"/>
            <a:extLst>
              <a:ext uri="{FF2B5EF4-FFF2-40B4-BE49-F238E27FC236}">
                <a16:creationId xmlns:a16="http://schemas.microsoft.com/office/drawing/2014/main" id="{53B961A6-9CED-AAD0-ABE5-4504772BED20}"/>
              </a:ext>
            </a:extLst>
          </p:cNvPr>
          <p:cNvPicPr>
            <a:picLocks noRot="1" noChangeAspect="1"/>
          </p:cNvPicPr>
          <p:nvPr>
            <a:videoFile r:link="rId2"/>
          </p:nvPr>
        </p:nvPicPr>
        <p:blipFill>
          <a:blip r:embed="rId6"/>
          <a:srcRect/>
          <a:stretch/>
        </p:blipFill>
        <p:spPr>
          <a:xfrm>
            <a:off x="6139231" y="1730093"/>
            <a:ext cx="5337174" cy="3012825"/>
          </a:xfrm>
          <a:prstGeom prst="rect">
            <a:avLst/>
          </a:prstGeom>
        </p:spPr>
      </p:pic>
      <p:sp>
        <p:nvSpPr>
          <p:cNvPr id="5" name="Text Placeholder 2">
            <a:extLst>
              <a:ext uri="{FF2B5EF4-FFF2-40B4-BE49-F238E27FC236}">
                <a16:creationId xmlns:a16="http://schemas.microsoft.com/office/drawing/2014/main" id="{80BE1BF9-D979-3CF6-0614-EA1F746F0823}"/>
              </a:ext>
              <a:ext uri="{C183D7F6-B498-43B3-948B-1728B52AA6E4}">
                <adec:decorative xmlns:adec="http://schemas.microsoft.com/office/drawing/2017/decorative" val="1"/>
              </a:ext>
            </a:extLst>
          </p:cNvPr>
          <p:cNvSpPr>
            <a:spLocks noGrp="1"/>
          </p:cNvSpPr>
          <p:nvPr>
            <p:ph type="body" sz="quarter" idx="24"/>
          </p:nvPr>
        </p:nvSpPr>
        <p:spPr>
          <a:xfrm>
            <a:off x="714375" y="0"/>
            <a:ext cx="2892891" cy="473075"/>
          </a:xfrm>
          <a:solidFill>
            <a:schemeClr val="accent2"/>
          </a:solidFill>
        </p:spPr>
        <p:txBody>
          <a:bodyPr/>
          <a:lstStyle/>
          <a:p>
            <a:r>
              <a:rPr lang="en-AU" noProof="0" dirty="0">
                <a:solidFill>
                  <a:schemeClr val="bg2"/>
                </a:solidFill>
              </a:rPr>
              <a:t>Use an appropriate pace</a:t>
            </a:r>
          </a:p>
        </p:txBody>
      </p:sp>
    </p:spTree>
    <p:extLst>
      <p:ext uri="{BB962C8B-B14F-4D97-AF65-F5344CB8AC3E}">
        <p14:creationId xmlns:p14="http://schemas.microsoft.com/office/powerpoint/2010/main" val="25747503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video>
              <p:cMediaNode vol="80000">
                <p:cTn id="13" fill="hold" display="0">
                  <p:stCondLst>
                    <p:cond delay="indefinite"/>
                  </p:stCondLst>
                </p:cTn>
                <p:tgtEl>
                  <p:spTgt spid="7"/>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CA547-DCA7-655E-18F0-1DE670EDDE01}"/>
            </a:ext>
          </a:extLst>
        </p:cNvPr>
        <p:cNvGrpSpPr/>
        <p:nvPr/>
      </p:nvGrpSpPr>
      <p:grpSpPr>
        <a:xfrm>
          <a:off x="0" y="0"/>
          <a:ext cx="0" cy="0"/>
          <a:chOff x="0" y="0"/>
          <a:chExt cx="0" cy="0"/>
        </a:xfrm>
      </p:grpSpPr>
      <p:sp>
        <p:nvSpPr>
          <p:cNvPr id="11" name="Title 9">
            <a:extLst>
              <a:ext uri="{FF2B5EF4-FFF2-40B4-BE49-F238E27FC236}">
                <a16:creationId xmlns:a16="http://schemas.microsoft.com/office/drawing/2014/main" id="{CA149684-A1B2-48E0-61C1-61686CA0E41E}"/>
              </a:ext>
            </a:extLst>
          </p:cNvPr>
          <p:cNvSpPr txBox="1">
            <a:spLocks noGrp="1"/>
          </p:cNvSpPr>
          <p:nvPr>
            <p:ph type="title"/>
          </p:nvPr>
        </p:nvSpPr>
        <p:spPr>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Discuss</a:t>
            </a:r>
          </a:p>
        </p:txBody>
      </p:sp>
      <p:sp>
        <p:nvSpPr>
          <p:cNvPr id="3" name="Text Placeholder 2">
            <a:extLst>
              <a:ext uri="{FF2B5EF4-FFF2-40B4-BE49-F238E27FC236}">
                <a16:creationId xmlns:a16="http://schemas.microsoft.com/office/drawing/2014/main" id="{C62996F1-5D51-C8DB-F464-75BE634BAAAC}"/>
              </a:ext>
            </a:extLst>
          </p:cNvPr>
          <p:cNvSpPr>
            <a:spLocks noGrp="1"/>
          </p:cNvSpPr>
          <p:nvPr>
            <p:ph type="body" sz="quarter" idx="23"/>
          </p:nvPr>
        </p:nvSpPr>
        <p:spPr>
          <a:xfrm>
            <a:off x="3149601" y="2116127"/>
            <a:ext cx="8112124" cy="1380606"/>
          </a:xfrm>
        </p:spPr>
        <p:txBody>
          <a:bodyPr bIns="252000" anchor="ctr" anchorCtr="0">
            <a:noAutofit/>
          </a:bodyPr>
          <a:lstStyle/>
          <a:p>
            <a:r>
              <a:rPr lang="en-AU" sz="2000" b="1" noProof="0" dirty="0"/>
              <a:t>How can you tell </a:t>
            </a:r>
            <a:r>
              <a:rPr lang="en-AU" sz="2000" noProof="0" dirty="0"/>
              <a:t>if your pace is appropriate during a lesson explanation?</a:t>
            </a:r>
          </a:p>
        </p:txBody>
      </p:sp>
      <p:sp>
        <p:nvSpPr>
          <p:cNvPr id="5" name="Text Placeholder 2">
            <a:extLst>
              <a:ext uri="{FF2B5EF4-FFF2-40B4-BE49-F238E27FC236}">
                <a16:creationId xmlns:a16="http://schemas.microsoft.com/office/drawing/2014/main" id="{3E74A851-66A3-3669-E08B-5109402EBDF6}"/>
              </a:ext>
              <a:ext uri="{C183D7F6-B498-43B3-948B-1728B52AA6E4}">
                <adec:decorative xmlns:adec="http://schemas.microsoft.com/office/drawing/2017/decorative" val="1"/>
              </a:ext>
            </a:extLst>
          </p:cNvPr>
          <p:cNvSpPr>
            <a:spLocks noGrp="1"/>
          </p:cNvSpPr>
          <p:nvPr>
            <p:ph type="body" sz="quarter" idx="24"/>
          </p:nvPr>
        </p:nvSpPr>
        <p:spPr>
          <a:xfrm>
            <a:off x="714375" y="0"/>
            <a:ext cx="2892891" cy="473075"/>
          </a:xfrm>
          <a:solidFill>
            <a:schemeClr val="accent2"/>
          </a:solidFill>
        </p:spPr>
        <p:txBody>
          <a:bodyPr/>
          <a:lstStyle/>
          <a:p>
            <a:r>
              <a:rPr lang="en-AU" noProof="0" dirty="0">
                <a:solidFill>
                  <a:schemeClr val="bg2"/>
                </a:solidFill>
              </a:rPr>
              <a:t>Use an appropriate pace</a:t>
            </a:r>
          </a:p>
        </p:txBody>
      </p:sp>
    </p:spTree>
    <p:extLst>
      <p:ext uri="{BB962C8B-B14F-4D97-AF65-F5344CB8AC3E}">
        <p14:creationId xmlns:p14="http://schemas.microsoft.com/office/powerpoint/2010/main" val="9539480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accent3"/>
        </a:solidFill>
        <a:effectLst/>
      </p:bgPr>
    </p:bg>
    <p:spTree>
      <p:nvGrpSpPr>
        <p:cNvPr id="1" name="">
          <a:extLst>
            <a:ext uri="{FF2B5EF4-FFF2-40B4-BE49-F238E27FC236}">
              <a16:creationId xmlns:a16="http://schemas.microsoft.com/office/drawing/2014/main" id="{8EBE6A1A-D42D-6734-1E59-3C9E70C0594B}"/>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599E81F6-B6E1-FEFB-C1CD-7BD5F23DEAE3}"/>
              </a:ext>
            </a:extLst>
          </p:cNvPr>
          <p:cNvSpPr>
            <a:spLocks noGrp="1"/>
          </p:cNvSpPr>
          <p:nvPr>
            <p:ph type="body" sz="quarter" idx="15"/>
          </p:nvPr>
        </p:nvSpPr>
        <p:spPr>
          <a:xfrm>
            <a:off x="609600" y="1258242"/>
            <a:ext cx="1080000" cy="1080000"/>
          </a:xfrm>
        </p:spPr>
        <p:txBody>
          <a:bodyPr bIns="144000"/>
          <a:lstStyle/>
          <a:p>
            <a:r>
              <a:rPr lang="en-AU" noProof="0" dirty="0"/>
              <a:t>2</a:t>
            </a:r>
          </a:p>
        </p:txBody>
      </p:sp>
      <p:sp>
        <p:nvSpPr>
          <p:cNvPr id="5" name="Title 4">
            <a:extLst>
              <a:ext uri="{FF2B5EF4-FFF2-40B4-BE49-F238E27FC236}">
                <a16:creationId xmlns:a16="http://schemas.microsoft.com/office/drawing/2014/main" id="{5F2FB9A3-1FD2-850C-A72F-528409A993DD}"/>
              </a:ext>
            </a:extLst>
          </p:cNvPr>
          <p:cNvSpPr>
            <a:spLocks noGrp="1"/>
          </p:cNvSpPr>
          <p:nvPr>
            <p:ph type="title"/>
          </p:nvPr>
        </p:nvSpPr>
        <p:spPr>
          <a:xfrm>
            <a:off x="609600" y="2520950"/>
            <a:ext cx="6223000" cy="1077218"/>
          </a:xfrm>
        </p:spPr>
        <p:txBody>
          <a:bodyPr wrap="square">
            <a:spAutoFit/>
          </a:bodyPr>
          <a:lstStyle/>
          <a:p>
            <a:r>
              <a:rPr lang="en-AU" sz="3200" noProof="0" dirty="0"/>
              <a:t>Demonstrate and model what students need to learn</a:t>
            </a:r>
          </a:p>
        </p:txBody>
      </p:sp>
      <p:sp>
        <p:nvSpPr>
          <p:cNvPr id="14" name="Text Placeholder 13">
            <a:extLst>
              <a:ext uri="{FF2B5EF4-FFF2-40B4-BE49-F238E27FC236}">
                <a16:creationId xmlns:a16="http://schemas.microsoft.com/office/drawing/2014/main" id="{67694258-2E5E-C0D1-06F1-6893C94A0671}"/>
              </a:ext>
            </a:extLst>
          </p:cNvPr>
          <p:cNvSpPr>
            <a:spLocks noGrp="1"/>
          </p:cNvSpPr>
          <p:nvPr>
            <p:ph type="body" sz="quarter" idx="13"/>
          </p:nvPr>
        </p:nvSpPr>
        <p:spPr>
          <a:xfrm>
            <a:off x="609601" y="3873500"/>
            <a:ext cx="5981700" cy="2031325"/>
          </a:xfrm>
        </p:spPr>
        <p:txBody>
          <a:bodyPr/>
          <a:lstStyle/>
          <a:p>
            <a:pPr lvl="3">
              <a:lnSpc>
                <a:spcPct val="100000"/>
              </a:lnSpc>
              <a:spcAft>
                <a:spcPts val="1800"/>
              </a:spcAft>
              <a:tabLst>
                <a:tab pos="723900" algn="l"/>
              </a:tabLst>
            </a:pPr>
            <a:r>
              <a:rPr lang="en-AU" noProof="0" dirty="0">
                <a:solidFill>
                  <a:schemeClr val="bg2"/>
                </a:solidFill>
                <a:hlinkClick r:id="rId3" action="ppaction://hlinksldjump">
                  <a:extLst>
                    <a:ext uri="{A12FA001-AC4F-418D-AE19-62706E023703}">
                      <ahyp:hlinkClr xmlns:ahyp="http://schemas.microsoft.com/office/drawing/2018/hyperlinkcolor" val="tx"/>
                    </a:ext>
                  </a:extLst>
                </a:hlinkClick>
              </a:rPr>
              <a:t>Demonstrate and think aloud</a:t>
            </a:r>
            <a:endParaRPr lang="en-AU" noProof="0" dirty="0">
              <a:solidFill>
                <a:schemeClr val="bg2"/>
              </a:solidFill>
            </a:endParaRPr>
          </a:p>
          <a:p>
            <a:pPr lvl="3">
              <a:lnSpc>
                <a:spcPct val="100000"/>
              </a:lnSpc>
              <a:spcAft>
                <a:spcPts val="1800"/>
              </a:spcAft>
              <a:tabLst>
                <a:tab pos="723900" algn="l"/>
              </a:tabLst>
            </a:pPr>
            <a:r>
              <a:rPr lang="en-AU" noProof="0" dirty="0">
                <a:solidFill>
                  <a:schemeClr val="bg2"/>
                </a:solidFill>
                <a:hlinkClick r:id="rId4" action="ppaction://hlinksldjump">
                  <a:extLst>
                    <a:ext uri="{A12FA001-AC4F-418D-AE19-62706E023703}">
                      <ahyp:hlinkClr xmlns:ahyp="http://schemas.microsoft.com/office/drawing/2018/hyperlinkcolor" val="tx"/>
                    </a:ext>
                  </a:extLst>
                </a:hlinkClick>
              </a:rPr>
              <a:t>Model using worked examples</a:t>
            </a:r>
            <a:endParaRPr lang="en-AU" noProof="0" dirty="0">
              <a:solidFill>
                <a:schemeClr val="bg2"/>
              </a:solidFill>
            </a:endParaRPr>
          </a:p>
          <a:p>
            <a:pPr lvl="3">
              <a:lnSpc>
                <a:spcPct val="100000"/>
              </a:lnSpc>
              <a:spcAft>
                <a:spcPts val="1800"/>
              </a:spcAft>
              <a:tabLst>
                <a:tab pos="723900" algn="l"/>
              </a:tabLst>
            </a:pPr>
            <a:r>
              <a:rPr lang="en-AU" noProof="0" dirty="0">
                <a:solidFill>
                  <a:schemeClr val="bg2"/>
                </a:solidFill>
                <a:hlinkClick r:id="rId5" action="ppaction://hlinksldjump">
                  <a:extLst>
                    <a:ext uri="{A12FA001-AC4F-418D-AE19-62706E023703}">
                      <ahyp:hlinkClr xmlns:ahyp="http://schemas.microsoft.com/office/drawing/2018/hyperlinkcolor" val="tx"/>
                    </a:ext>
                  </a:extLst>
                </a:hlinkClick>
              </a:rPr>
              <a:t>Provide examples and</a:t>
            </a:r>
            <a:br>
              <a:rPr lang="en-AU" noProof="0" dirty="0">
                <a:solidFill>
                  <a:schemeClr val="bg2"/>
                </a:solidFill>
                <a:hlinkClick r:id="rId5" action="ppaction://hlinksldjump">
                  <a:extLst>
                    <a:ext uri="{A12FA001-AC4F-418D-AE19-62706E023703}">
                      <ahyp:hlinkClr xmlns:ahyp="http://schemas.microsoft.com/office/drawing/2018/hyperlinkcolor" val="tx"/>
                    </a:ext>
                  </a:extLst>
                </a:hlinkClick>
              </a:rPr>
            </a:br>
            <a:r>
              <a:rPr lang="en-AU" noProof="0" dirty="0">
                <a:solidFill>
                  <a:schemeClr val="bg2"/>
                </a:solidFill>
                <a:hlinkClick r:id="rId5" action="ppaction://hlinksldjump">
                  <a:extLst>
                    <a:ext uri="{A12FA001-AC4F-418D-AE19-62706E023703}">
                      <ahyp:hlinkClr xmlns:ahyp="http://schemas.microsoft.com/office/drawing/2018/hyperlinkcolor" val="tx"/>
                    </a:ext>
                  </a:extLst>
                </a:hlinkClick>
              </a:rPr>
              <a:t>non-examples</a:t>
            </a:r>
            <a:endParaRPr lang="en-AU" noProof="0" dirty="0">
              <a:solidFill>
                <a:schemeClr val="bg2"/>
              </a:solidFill>
            </a:endParaRPr>
          </a:p>
        </p:txBody>
      </p:sp>
      <p:pic>
        <p:nvPicPr>
          <p:cNvPr id="19" name="Picture Placeholder 18">
            <a:extLst>
              <a:ext uri="{FF2B5EF4-FFF2-40B4-BE49-F238E27FC236}">
                <a16:creationId xmlns:a16="http://schemas.microsoft.com/office/drawing/2014/main" id="{C854F3D9-335D-7DDF-FC6D-A2900944006A}"/>
              </a:ext>
              <a:ext uri="{C183D7F6-B498-43B3-948B-1728B52AA6E4}">
                <adec:decorative xmlns:adec="http://schemas.microsoft.com/office/drawing/2017/decorative" val="1"/>
              </a:ext>
            </a:extLst>
          </p:cNvPr>
          <p:cNvPicPr>
            <a:picLocks noGrp="1" noChangeAspect="1"/>
          </p:cNvPicPr>
          <p:nvPr>
            <p:ph type="pic" sz="quarter" idx="14"/>
          </p:nvPr>
        </p:nvPicPr>
        <p:blipFill>
          <a:blip r:embed="rId6"/>
          <a:srcRect l="34938" r="17654"/>
          <a:stretch>
            <a:fillRect/>
          </a:stretch>
        </p:blipFill>
        <p:spPr>
          <a:xfrm>
            <a:off x="7315200" y="0"/>
            <a:ext cx="4876800" cy="6858000"/>
          </a:xfrm>
          <a:prstGeom prst="rect">
            <a:avLst/>
          </a:prstGeom>
        </p:spPr>
      </p:pic>
      <p:sp>
        <p:nvSpPr>
          <p:cNvPr id="17" name="Text Placeholder 33">
            <a:extLst>
              <a:ext uri="{FF2B5EF4-FFF2-40B4-BE49-F238E27FC236}">
                <a16:creationId xmlns:a16="http://schemas.microsoft.com/office/drawing/2014/main" id="{5FA85742-5CEF-0903-8292-37AB025AF42F}"/>
              </a:ext>
              <a:ext uri="{C183D7F6-B498-43B3-948B-1728B52AA6E4}">
                <adec:decorative xmlns:adec="http://schemas.microsoft.com/office/drawing/2017/decorative" val="1"/>
              </a:ext>
            </a:extLst>
          </p:cNvPr>
          <p:cNvSpPr>
            <a:spLocks noGrp="1"/>
          </p:cNvSpPr>
          <p:nvPr>
            <p:ph type="body" sz="quarter" idx="16"/>
          </p:nvPr>
        </p:nvSpPr>
        <p:spPr>
          <a:xfrm>
            <a:off x="7552267" y="6182713"/>
            <a:ext cx="4254500" cy="228524"/>
          </a:xfrm>
        </p:spPr>
        <p:txBody>
          <a:bodyPr/>
          <a:lstStyle/>
          <a:p>
            <a:r>
              <a:rPr lang="en-AU" noProof="0" dirty="0"/>
              <a:t>Image: iStock.com/</a:t>
            </a:r>
            <a:r>
              <a:rPr lang="en-AU" noProof="0" dirty="0" err="1"/>
              <a:t>SolStock</a:t>
            </a:r>
            <a:endParaRPr lang="en-AU" noProof="0" dirty="0"/>
          </a:p>
        </p:txBody>
      </p:sp>
    </p:spTree>
    <p:extLst>
      <p:ext uri="{BB962C8B-B14F-4D97-AF65-F5344CB8AC3E}">
        <p14:creationId xmlns:p14="http://schemas.microsoft.com/office/powerpoint/2010/main" val="1296138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E2C2F-BAA7-5D81-5111-A2ED5D151321}"/>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E3BCE50D-7EF5-4431-8407-A0D742D377E3}"/>
              </a:ext>
            </a:extLst>
          </p:cNvPr>
          <p:cNvSpPr>
            <a:spLocks noGrp="1"/>
          </p:cNvSpPr>
          <p:nvPr>
            <p:ph type="title"/>
          </p:nvPr>
        </p:nvSpPr>
        <p:spPr>
          <a:xfrm>
            <a:off x="749300" y="1963453"/>
            <a:ext cx="3476625" cy="1981693"/>
          </a:xfrm>
          <a:noFill/>
        </p:spPr>
        <p:txBody>
          <a:bodyPr lIns="0" tIns="0" rIns="0" bIns="0"/>
          <a:lstStyle/>
          <a:p>
            <a:r>
              <a:rPr lang="en-AU" noProof="0" dirty="0"/>
              <a:t>Demonstrating and thinking aloud involves …</a:t>
            </a:r>
            <a:br>
              <a:rPr lang="en-AU" noProof="0" dirty="0"/>
            </a:br>
            <a:br>
              <a:rPr lang="en-AU" noProof="0" dirty="0"/>
            </a:br>
            <a:br>
              <a:rPr lang="en-AU" noProof="0" dirty="0"/>
            </a:br>
            <a:endParaRPr lang="en-AU" noProof="0" dirty="0"/>
          </a:p>
        </p:txBody>
      </p:sp>
      <p:sp>
        <p:nvSpPr>
          <p:cNvPr id="7" name="Text Placeholder 6">
            <a:extLst>
              <a:ext uri="{FF2B5EF4-FFF2-40B4-BE49-F238E27FC236}">
                <a16:creationId xmlns:a16="http://schemas.microsoft.com/office/drawing/2014/main" id="{112F72ED-2507-D2ED-72CA-5402949B5E65}"/>
              </a:ext>
            </a:extLst>
          </p:cNvPr>
          <p:cNvSpPr>
            <a:spLocks noGrp="1"/>
          </p:cNvSpPr>
          <p:nvPr>
            <p:ph type="body" sz="quarter" idx="23"/>
          </p:nvPr>
        </p:nvSpPr>
        <p:spPr/>
        <p:txBody>
          <a:bodyPr/>
          <a:lstStyle/>
          <a:p>
            <a:r>
              <a:rPr lang="en-AU" b="1" noProof="0" dirty="0"/>
              <a:t>Explaining </a:t>
            </a:r>
            <a:r>
              <a:rPr lang="en-AU" noProof="0" dirty="0"/>
              <a:t>new concepts or skills</a:t>
            </a:r>
          </a:p>
        </p:txBody>
      </p:sp>
      <p:sp>
        <p:nvSpPr>
          <p:cNvPr id="10" name="Text Placeholder 9">
            <a:extLst>
              <a:ext uri="{FF2B5EF4-FFF2-40B4-BE49-F238E27FC236}">
                <a16:creationId xmlns:a16="http://schemas.microsoft.com/office/drawing/2014/main" id="{CF96ABA9-55E2-8873-4658-2126A235925A}"/>
              </a:ext>
            </a:extLst>
          </p:cNvPr>
          <p:cNvSpPr>
            <a:spLocks noGrp="1"/>
          </p:cNvSpPr>
          <p:nvPr>
            <p:ph type="body" sz="quarter" idx="25"/>
          </p:nvPr>
        </p:nvSpPr>
        <p:spPr/>
        <p:txBody>
          <a:bodyPr/>
          <a:lstStyle/>
          <a:p>
            <a:r>
              <a:rPr lang="en-AU" noProof="0" dirty="0"/>
              <a:t>Talking about what is happening as you</a:t>
            </a:r>
            <a:br>
              <a:rPr lang="en-AU" noProof="0" dirty="0"/>
            </a:br>
            <a:r>
              <a:rPr lang="en-AU" b="1" noProof="0" dirty="0"/>
              <a:t>perform each step</a:t>
            </a:r>
          </a:p>
        </p:txBody>
      </p:sp>
      <p:sp>
        <p:nvSpPr>
          <p:cNvPr id="3" name="Text Placeholder 2">
            <a:extLst>
              <a:ext uri="{FF2B5EF4-FFF2-40B4-BE49-F238E27FC236}">
                <a16:creationId xmlns:a16="http://schemas.microsoft.com/office/drawing/2014/main" id="{A1731AAD-8A97-0986-9E5E-7CC4EC3AE315}"/>
              </a:ext>
              <a:ext uri="{C183D7F6-B498-43B3-948B-1728B52AA6E4}">
                <adec:decorative xmlns:adec="http://schemas.microsoft.com/office/drawing/2017/decorative" val="1"/>
              </a:ext>
            </a:extLst>
          </p:cNvPr>
          <p:cNvSpPr>
            <a:spLocks noGrp="1"/>
          </p:cNvSpPr>
          <p:nvPr>
            <p:ph type="body" sz="quarter" idx="24"/>
          </p:nvPr>
        </p:nvSpPr>
        <p:spPr>
          <a:xfrm>
            <a:off x="714375" y="0"/>
            <a:ext cx="3404620" cy="473075"/>
          </a:xfrm>
          <a:solidFill>
            <a:schemeClr val="accent3"/>
          </a:solidFill>
        </p:spPr>
        <p:txBody>
          <a:bodyPr/>
          <a:lstStyle/>
          <a:p>
            <a:r>
              <a:rPr lang="en-AU" noProof="0" dirty="0">
                <a:solidFill>
                  <a:schemeClr val="bg2"/>
                </a:solidFill>
              </a:rPr>
              <a:t>Demonstrate and think aloud</a:t>
            </a:r>
          </a:p>
        </p:txBody>
      </p:sp>
    </p:spTree>
    <p:extLst>
      <p:ext uri="{BB962C8B-B14F-4D97-AF65-F5344CB8AC3E}">
        <p14:creationId xmlns:p14="http://schemas.microsoft.com/office/powerpoint/2010/main" val="34589252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36C4D-AD77-563B-8C98-8D55F2FE1464}"/>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447362EF-9F87-DA71-2DA2-6537D3024C02}"/>
              </a:ext>
            </a:extLst>
          </p:cNvPr>
          <p:cNvSpPr>
            <a:spLocks noGrp="1"/>
          </p:cNvSpPr>
          <p:nvPr>
            <p:ph type="title"/>
          </p:nvPr>
        </p:nvSpPr>
        <p:spPr/>
        <p:txBody>
          <a:bodyPr/>
          <a:lstStyle/>
          <a:p>
            <a:r>
              <a:rPr lang="en-AU" noProof="0" dirty="0"/>
              <a:t>Example of demonstrating and thinking aloud</a:t>
            </a:r>
          </a:p>
        </p:txBody>
      </p:sp>
      <p:sp>
        <p:nvSpPr>
          <p:cNvPr id="12" name="Text Placeholder 11">
            <a:extLst>
              <a:ext uri="{FF2B5EF4-FFF2-40B4-BE49-F238E27FC236}">
                <a16:creationId xmlns:a16="http://schemas.microsoft.com/office/drawing/2014/main" id="{F0389E55-A093-C7CF-0788-606BE00FEA75}"/>
              </a:ext>
            </a:extLst>
          </p:cNvPr>
          <p:cNvSpPr>
            <a:spLocks noGrp="1"/>
          </p:cNvSpPr>
          <p:nvPr>
            <p:ph type="body" sz="quarter" idx="23"/>
          </p:nvPr>
        </p:nvSpPr>
        <p:spPr>
          <a:xfrm>
            <a:off x="609600" y="1826921"/>
            <a:ext cx="3644900" cy="2291268"/>
          </a:xfrm>
        </p:spPr>
        <p:txBody>
          <a:bodyPr/>
          <a:lstStyle/>
          <a:p>
            <a:pPr>
              <a:spcAft>
                <a:spcPts val="1800"/>
              </a:spcAft>
            </a:pPr>
            <a:r>
              <a:rPr lang="en-AU" b="1" noProof="0" dirty="0"/>
              <a:t>Demonstrating</a:t>
            </a:r>
            <a:r>
              <a:rPr lang="en-AU" noProof="0" dirty="0"/>
              <a:t> involves </a:t>
            </a:r>
            <a:r>
              <a:rPr lang="en-AU" b="1" noProof="0" dirty="0"/>
              <a:t>actively showing </a:t>
            </a:r>
            <a:r>
              <a:rPr lang="en-AU" noProof="0" dirty="0"/>
              <a:t>the skill, so students have clear steps to take. </a:t>
            </a:r>
          </a:p>
          <a:p>
            <a:r>
              <a:rPr lang="en-AU" b="1" noProof="0" dirty="0"/>
              <a:t>Thinking aloud </a:t>
            </a:r>
            <a:r>
              <a:rPr lang="en-AU" noProof="0" dirty="0"/>
              <a:t>involves </a:t>
            </a:r>
            <a:r>
              <a:rPr lang="en-AU" b="1" noProof="0" dirty="0"/>
              <a:t>narrating the steps </a:t>
            </a:r>
            <a:r>
              <a:rPr lang="en-AU" noProof="0" dirty="0"/>
              <a:t>and talking through decision-making.</a:t>
            </a:r>
          </a:p>
        </p:txBody>
      </p:sp>
      <p:sp>
        <p:nvSpPr>
          <p:cNvPr id="15" name="Rectangle 14">
            <a:extLst>
              <a:ext uri="{FF2B5EF4-FFF2-40B4-BE49-F238E27FC236}">
                <a16:creationId xmlns:a16="http://schemas.microsoft.com/office/drawing/2014/main" id="{AC10BACA-2360-2943-2B9E-3A87CE7B615B}"/>
              </a:ext>
              <a:ext uri="{C183D7F6-B498-43B3-948B-1728B52AA6E4}">
                <adec:decorative xmlns:adec="http://schemas.microsoft.com/office/drawing/2017/decorative" val="1"/>
              </a:ext>
            </a:extLst>
          </p:cNvPr>
          <p:cNvSpPr>
            <a:spLocks/>
          </p:cNvSpPr>
          <p:nvPr/>
        </p:nvSpPr>
        <p:spPr>
          <a:xfrm>
            <a:off x="4704347" y="1876926"/>
            <a:ext cx="6557211" cy="4006516"/>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6" name="Rectangle 15">
            <a:extLst>
              <a:ext uri="{FF2B5EF4-FFF2-40B4-BE49-F238E27FC236}">
                <a16:creationId xmlns:a16="http://schemas.microsoft.com/office/drawing/2014/main" id="{4D33A41A-BDD4-7525-DE09-E1805D67A424}"/>
              </a:ext>
              <a:ext uri="{C183D7F6-B498-43B3-948B-1728B52AA6E4}">
                <adec:decorative xmlns:adec="http://schemas.microsoft.com/office/drawing/2017/decorative" val="1"/>
              </a:ext>
            </a:extLst>
          </p:cNvPr>
          <p:cNvSpPr/>
          <p:nvPr/>
        </p:nvSpPr>
        <p:spPr>
          <a:xfrm>
            <a:off x="9486163" y="3429000"/>
            <a:ext cx="890802" cy="258097"/>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7" name="Rectangle 16">
            <a:extLst>
              <a:ext uri="{FF2B5EF4-FFF2-40B4-BE49-F238E27FC236}">
                <a16:creationId xmlns:a16="http://schemas.microsoft.com/office/drawing/2014/main" id="{8A386D60-7D15-239F-0B05-61296D8A4A54}"/>
              </a:ext>
              <a:ext uri="{C183D7F6-B498-43B3-948B-1728B52AA6E4}">
                <adec:decorative xmlns:adec="http://schemas.microsoft.com/office/drawing/2017/decorative" val="1"/>
              </a:ext>
            </a:extLst>
          </p:cNvPr>
          <p:cNvSpPr/>
          <p:nvPr/>
        </p:nvSpPr>
        <p:spPr>
          <a:xfrm>
            <a:off x="4948029" y="4068233"/>
            <a:ext cx="890802" cy="258097"/>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8" name="Rectangle 17">
            <a:extLst>
              <a:ext uri="{FF2B5EF4-FFF2-40B4-BE49-F238E27FC236}">
                <a16:creationId xmlns:a16="http://schemas.microsoft.com/office/drawing/2014/main" id="{37019A06-65C0-E5ED-0951-1C9F87CAB704}"/>
              </a:ext>
              <a:ext uri="{C183D7F6-B498-43B3-948B-1728B52AA6E4}">
                <adec:decorative xmlns:adec="http://schemas.microsoft.com/office/drawing/2017/decorative" val="1"/>
              </a:ext>
            </a:extLst>
          </p:cNvPr>
          <p:cNvSpPr/>
          <p:nvPr/>
        </p:nvSpPr>
        <p:spPr>
          <a:xfrm>
            <a:off x="9964529" y="4378543"/>
            <a:ext cx="890802" cy="258097"/>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9" name="Rectangle 18">
            <a:extLst>
              <a:ext uri="{FF2B5EF4-FFF2-40B4-BE49-F238E27FC236}">
                <a16:creationId xmlns:a16="http://schemas.microsoft.com/office/drawing/2014/main" id="{8BB801B4-198F-7828-6FC8-1DDBBC2885A9}"/>
              </a:ext>
              <a:ext uri="{C183D7F6-B498-43B3-948B-1728B52AA6E4}">
                <adec:decorative xmlns:adec="http://schemas.microsoft.com/office/drawing/2017/decorative" val="1"/>
              </a:ext>
            </a:extLst>
          </p:cNvPr>
          <p:cNvSpPr/>
          <p:nvPr/>
        </p:nvSpPr>
        <p:spPr>
          <a:xfrm>
            <a:off x="6853028" y="5017777"/>
            <a:ext cx="970171" cy="258097"/>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3" name="Text Placeholder 12">
            <a:extLst>
              <a:ext uri="{FF2B5EF4-FFF2-40B4-BE49-F238E27FC236}">
                <a16:creationId xmlns:a16="http://schemas.microsoft.com/office/drawing/2014/main" id="{5C43D1CC-EAC0-9963-1AD4-3CAE13E0DC4F}"/>
              </a:ext>
            </a:extLst>
          </p:cNvPr>
          <p:cNvSpPr>
            <a:spLocks noGrp="1"/>
          </p:cNvSpPr>
          <p:nvPr>
            <p:ph type="body" sz="quarter" idx="25"/>
          </p:nvPr>
        </p:nvSpPr>
        <p:spPr>
          <a:xfrm>
            <a:off x="4707784" y="1877376"/>
            <a:ext cx="6544415" cy="3988208"/>
          </a:xfrm>
          <a:noFill/>
          <a:effectLst/>
        </p:spPr>
        <p:txBody>
          <a:bodyPr wrap="square">
            <a:spAutoFit/>
          </a:bodyPr>
          <a:lstStyle/>
          <a:p>
            <a:r>
              <a:rPr lang="en-AU" b="1" noProof="0" dirty="0"/>
              <a:t>The storm clouds gathered quickly, warning the hikers that they needed to find shelter soon.</a:t>
            </a:r>
          </a:p>
          <a:p>
            <a:r>
              <a:rPr lang="en-AU" noProof="0" dirty="0">
                <a:solidFill>
                  <a:schemeClr val="accent1"/>
                </a:solidFill>
              </a:rPr>
              <a:t>Teacher thinking aloud about the tone of the sentence:</a:t>
            </a:r>
          </a:p>
          <a:p>
            <a:r>
              <a:rPr lang="en-AU" noProof="0" dirty="0"/>
              <a:t>‘The phrase “storm clouds gathered quickly” tells me the weather is changing fast. The phrase “find shelter soon” tells me the hikers might be in trouble or need to act straight away. The tone seems urgent and tense. I notice that the clouds are “warning the hikers”. Clouds can’t warn someone, so I can see the author is using the technique of personification to create a sense of urgency.’</a:t>
            </a:r>
          </a:p>
        </p:txBody>
      </p:sp>
      <p:sp>
        <p:nvSpPr>
          <p:cNvPr id="4" name="Text Placeholder 2">
            <a:extLst>
              <a:ext uri="{FF2B5EF4-FFF2-40B4-BE49-F238E27FC236}">
                <a16:creationId xmlns:a16="http://schemas.microsoft.com/office/drawing/2014/main" id="{1AA01F74-3171-CBC3-8B05-68555495D01B}"/>
              </a:ext>
              <a:ext uri="{C183D7F6-B498-43B3-948B-1728B52AA6E4}">
                <adec:decorative xmlns:adec="http://schemas.microsoft.com/office/drawing/2017/decorative" val="1"/>
              </a:ext>
            </a:extLst>
          </p:cNvPr>
          <p:cNvSpPr>
            <a:spLocks noGrp="1"/>
          </p:cNvSpPr>
          <p:nvPr>
            <p:ph type="body" sz="quarter" idx="24"/>
          </p:nvPr>
        </p:nvSpPr>
        <p:spPr>
          <a:xfrm>
            <a:off x="714375" y="0"/>
            <a:ext cx="3404620" cy="473075"/>
          </a:xfrm>
          <a:solidFill>
            <a:schemeClr val="accent3"/>
          </a:solidFill>
        </p:spPr>
        <p:txBody>
          <a:bodyPr/>
          <a:lstStyle/>
          <a:p>
            <a:r>
              <a:rPr lang="en-AU" noProof="0" dirty="0">
                <a:solidFill>
                  <a:schemeClr val="bg2"/>
                </a:solidFill>
              </a:rPr>
              <a:t>Demonstrate and think aloud</a:t>
            </a:r>
          </a:p>
        </p:txBody>
      </p:sp>
    </p:spTree>
    <p:extLst>
      <p:ext uri="{BB962C8B-B14F-4D97-AF65-F5344CB8AC3E}">
        <p14:creationId xmlns:p14="http://schemas.microsoft.com/office/powerpoint/2010/main" val="255659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fade">
                                      <p:cBhvr>
                                        <p:cTn id="12" dur="500"/>
                                        <p:tgtEl>
                                          <p:spTgt spid="13">
                                            <p:txEl>
                                              <p:pRg st="1" end="1"/>
                                            </p:txEl>
                                          </p:spTgt>
                                        </p:tgtEl>
                                      </p:cBhvr>
                                    </p:animEffect>
                                  </p:childTnLst>
                                </p:cTn>
                              </p:par>
                            </p:childTnLst>
                          </p:cTn>
                        </p:par>
                        <p:par>
                          <p:cTn id="13" fill="hold">
                            <p:stCondLst>
                              <p:cond delay="500"/>
                            </p:stCondLst>
                            <p:childTnLst>
                              <p:par>
                                <p:cTn id="14" presetID="10" presetClass="entr" presetSubtype="0" fill="hold" grpId="0" nodeType="afterEffect">
                                  <p:stCondLst>
                                    <p:cond delay="750"/>
                                  </p:stCondLst>
                                  <p:childTnLst>
                                    <p:set>
                                      <p:cBhvr>
                                        <p:cTn id="15" dur="1" fill="hold">
                                          <p:stCondLst>
                                            <p:cond delay="0"/>
                                          </p:stCondLst>
                                        </p:cTn>
                                        <p:tgtEl>
                                          <p:spTgt spid="13">
                                            <p:txEl>
                                              <p:pRg st="2" end="2"/>
                                            </p:txEl>
                                          </p:spTgt>
                                        </p:tgtEl>
                                        <p:attrNameLst>
                                          <p:attrName>style.visibility</p:attrName>
                                        </p:attrNameLst>
                                      </p:cBhvr>
                                      <p:to>
                                        <p:strVal val="visible"/>
                                      </p:to>
                                    </p:set>
                                    <p:animEffect transition="in" filter="fade">
                                      <p:cBhvr>
                                        <p:cTn id="16" dur="500"/>
                                        <p:tgtEl>
                                          <p:spTgt spid="13">
                                            <p:txEl>
                                              <p:pRg st="2" end="2"/>
                                            </p:txEl>
                                          </p:spTgt>
                                        </p:tgtEl>
                                      </p:cBhvr>
                                    </p:animEffect>
                                  </p:childTnLst>
                                </p:cTn>
                              </p:par>
                            </p:childTnLst>
                          </p:cTn>
                        </p:par>
                        <p:par>
                          <p:cTn id="17" fill="hold">
                            <p:stCondLst>
                              <p:cond delay="1750"/>
                            </p:stCondLst>
                            <p:childTnLst>
                              <p:par>
                                <p:cTn id="18" presetID="22" presetClass="entr" presetSubtype="8" fill="hold" grpId="0" nodeType="afterEffect">
                                  <p:stCondLst>
                                    <p:cond delay="100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3250"/>
                            </p:stCondLst>
                            <p:childTnLst>
                              <p:par>
                                <p:cTn id="22" presetID="2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cTn>
                              </p:par>
                            </p:childTnLst>
                          </p:cTn>
                        </p:par>
                        <p:par>
                          <p:cTn id="25" fill="hold">
                            <p:stCondLst>
                              <p:cond delay="375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par>
                          <p:cTn id="29" fill="hold">
                            <p:stCondLst>
                              <p:cond delay="4250"/>
                            </p:stCondLst>
                            <p:childTnLst>
                              <p:par>
                                <p:cTn id="30" presetID="22" presetClass="entr" presetSubtype="8"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1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E33FF-C6E4-24FA-B754-9062521E5CFA}"/>
            </a:ext>
          </a:extLst>
        </p:cNvPr>
        <p:cNvGrpSpPr/>
        <p:nvPr/>
      </p:nvGrpSpPr>
      <p:grpSpPr>
        <a:xfrm>
          <a:off x="0" y="0"/>
          <a:ext cx="0" cy="0"/>
          <a:chOff x="0" y="0"/>
          <a:chExt cx="0" cy="0"/>
        </a:xfrm>
      </p:grpSpPr>
      <p:sp>
        <p:nvSpPr>
          <p:cNvPr id="3" name="Title 9">
            <a:extLst>
              <a:ext uri="{FF2B5EF4-FFF2-40B4-BE49-F238E27FC236}">
                <a16:creationId xmlns:a16="http://schemas.microsoft.com/office/drawing/2014/main" id="{BCB96D08-8827-50DF-B7CC-1C0486EBBE6E}"/>
              </a:ext>
            </a:extLst>
          </p:cNvPr>
          <p:cNvSpPr txBox="1">
            <a:spLocks noGrp="1"/>
          </p:cNvSpPr>
          <p:nvPr>
            <p:ph type="title"/>
          </p:nvPr>
        </p:nvSpPr>
        <p:spPr>
          <a:xfrm>
            <a:off x="609600" y="780287"/>
            <a:ext cx="10972800" cy="535531"/>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lvl="0"/>
            <a:r>
              <a:rPr lang="en-AU" noProof="0" dirty="0"/>
              <a:t>In the classroom</a:t>
            </a:r>
          </a:p>
        </p:txBody>
      </p:sp>
      <p:sp>
        <p:nvSpPr>
          <p:cNvPr id="5" name="Text Placeholder 4">
            <a:extLst>
              <a:ext uri="{FF2B5EF4-FFF2-40B4-BE49-F238E27FC236}">
                <a16:creationId xmlns:a16="http://schemas.microsoft.com/office/drawing/2014/main" id="{81CBB5F6-AC2F-CBCC-9CCC-9B5827B8E9E0}"/>
              </a:ext>
            </a:extLst>
          </p:cNvPr>
          <p:cNvSpPr>
            <a:spLocks noGrp="1"/>
          </p:cNvSpPr>
          <p:nvPr>
            <p:ph type="body" sz="quarter" idx="23"/>
          </p:nvPr>
        </p:nvSpPr>
        <p:spPr>
          <a:xfrm>
            <a:off x="714374" y="1622870"/>
            <a:ext cx="5337174" cy="5235130"/>
          </a:xfrm>
        </p:spPr>
        <p:txBody>
          <a:bodyPr/>
          <a:lstStyle/>
          <a:p>
            <a:pPr lvl="1"/>
            <a:r>
              <a:rPr lang="en-AU" noProof="0" dirty="0"/>
              <a:t>A teacher demonstrates thinking aloud to work through an example problem</a:t>
            </a:r>
          </a:p>
        </p:txBody>
      </p:sp>
      <p:sp>
        <p:nvSpPr>
          <p:cNvPr id="16" name="Text Placeholder 15">
            <a:extLst>
              <a:ext uri="{FF2B5EF4-FFF2-40B4-BE49-F238E27FC236}">
                <a16:creationId xmlns:a16="http://schemas.microsoft.com/office/drawing/2014/main" id="{FFF44B6C-CCCD-B6FB-E3BD-FF11C7188754}"/>
              </a:ext>
            </a:extLst>
          </p:cNvPr>
          <p:cNvSpPr>
            <a:spLocks noGrp="1"/>
          </p:cNvSpPr>
          <p:nvPr>
            <p:ph type="body" sz="quarter" idx="26"/>
          </p:nvPr>
        </p:nvSpPr>
        <p:spPr/>
        <p:txBody>
          <a:bodyPr/>
          <a:lstStyle/>
          <a:p>
            <a:r>
              <a:rPr lang="en-AU" noProof="0" dirty="0"/>
              <a:t>Primary school</a:t>
            </a:r>
          </a:p>
        </p:txBody>
      </p:sp>
      <p:pic>
        <p:nvPicPr>
          <p:cNvPr id="13" name="Online Media 12" descr="Video thumbnail linked to full video with captions.">
            <a:hlinkClick r:id="" action="ppaction://media"/>
            <a:extLst>
              <a:ext uri="{FF2B5EF4-FFF2-40B4-BE49-F238E27FC236}">
                <a16:creationId xmlns:a16="http://schemas.microsoft.com/office/drawing/2014/main" id="{A59603EA-4F90-511B-CFEC-2F368636F2CD}"/>
              </a:ext>
            </a:extLst>
          </p:cNvPr>
          <p:cNvPicPr>
            <a:picLocks noRot="1" noChangeAspect="1"/>
          </p:cNvPicPr>
          <p:nvPr>
            <a:videoFile r:link="rId1"/>
          </p:nvPr>
        </p:nvPicPr>
        <p:blipFill>
          <a:blip r:embed="rId5"/>
          <a:srcRect/>
          <a:stretch/>
        </p:blipFill>
        <p:spPr>
          <a:xfrm>
            <a:off x="714374" y="1750035"/>
            <a:ext cx="5337174" cy="3009321"/>
          </a:xfrm>
          <a:prstGeom prst="rect">
            <a:avLst/>
          </a:prstGeom>
        </p:spPr>
      </p:pic>
      <p:sp>
        <p:nvSpPr>
          <p:cNvPr id="8" name="Text Placeholder 7">
            <a:extLst>
              <a:ext uri="{FF2B5EF4-FFF2-40B4-BE49-F238E27FC236}">
                <a16:creationId xmlns:a16="http://schemas.microsoft.com/office/drawing/2014/main" id="{5C426323-08D2-740C-2B3A-9BA3A99ABAA5}"/>
              </a:ext>
            </a:extLst>
          </p:cNvPr>
          <p:cNvSpPr>
            <a:spLocks noGrp="1"/>
          </p:cNvSpPr>
          <p:nvPr>
            <p:ph type="body" sz="quarter" idx="25"/>
          </p:nvPr>
        </p:nvSpPr>
        <p:spPr>
          <a:xfrm>
            <a:off x="6140452" y="1622870"/>
            <a:ext cx="5337174" cy="5235130"/>
          </a:xfrm>
        </p:spPr>
        <p:txBody>
          <a:bodyPr/>
          <a:lstStyle/>
          <a:p>
            <a:pPr lvl="1"/>
            <a:r>
              <a:rPr lang="en-AU" noProof="0" dirty="0"/>
              <a:t>A teacher demonstrates thinking aloud to organise her responses</a:t>
            </a:r>
          </a:p>
        </p:txBody>
      </p:sp>
      <p:sp>
        <p:nvSpPr>
          <p:cNvPr id="17" name="Text Placeholder 16">
            <a:extLst>
              <a:ext uri="{FF2B5EF4-FFF2-40B4-BE49-F238E27FC236}">
                <a16:creationId xmlns:a16="http://schemas.microsoft.com/office/drawing/2014/main" id="{531D24C0-904C-F29C-4B3F-5F8949112889}"/>
              </a:ext>
            </a:extLst>
          </p:cNvPr>
          <p:cNvSpPr>
            <a:spLocks noGrp="1"/>
          </p:cNvSpPr>
          <p:nvPr>
            <p:ph type="body" sz="quarter" idx="27"/>
          </p:nvPr>
        </p:nvSpPr>
        <p:spPr/>
        <p:txBody>
          <a:bodyPr/>
          <a:lstStyle/>
          <a:p>
            <a:r>
              <a:rPr lang="en-AU" noProof="0" dirty="0"/>
              <a:t>Secondary school</a:t>
            </a:r>
          </a:p>
        </p:txBody>
      </p:sp>
      <p:pic>
        <p:nvPicPr>
          <p:cNvPr id="11" name="Online Media 10" descr="Video thumbnail linked to full video with captions.">
            <a:hlinkClick r:id="" action="ppaction://media"/>
            <a:extLst>
              <a:ext uri="{FF2B5EF4-FFF2-40B4-BE49-F238E27FC236}">
                <a16:creationId xmlns:a16="http://schemas.microsoft.com/office/drawing/2014/main" id="{E265B2FF-565B-A3F4-8290-7CED03A2D140}"/>
              </a:ext>
            </a:extLst>
          </p:cNvPr>
          <p:cNvPicPr>
            <a:picLocks noRot="1" noChangeAspect="1"/>
          </p:cNvPicPr>
          <p:nvPr>
            <a:videoFile r:link="rId2"/>
          </p:nvPr>
        </p:nvPicPr>
        <p:blipFill>
          <a:blip r:embed="rId6"/>
          <a:srcRect/>
          <a:stretch/>
        </p:blipFill>
        <p:spPr>
          <a:xfrm>
            <a:off x="6140452" y="1750035"/>
            <a:ext cx="5337174" cy="3009321"/>
          </a:xfrm>
          <a:prstGeom prst="rect">
            <a:avLst/>
          </a:prstGeom>
        </p:spPr>
      </p:pic>
      <p:sp>
        <p:nvSpPr>
          <p:cNvPr id="6" name="Text Placeholder 2">
            <a:extLst>
              <a:ext uri="{FF2B5EF4-FFF2-40B4-BE49-F238E27FC236}">
                <a16:creationId xmlns:a16="http://schemas.microsoft.com/office/drawing/2014/main" id="{266C1388-BDEA-5A3D-16C5-7C88BDFD8ED9}"/>
              </a:ext>
              <a:ext uri="{C183D7F6-B498-43B3-948B-1728B52AA6E4}">
                <adec:decorative xmlns:adec="http://schemas.microsoft.com/office/drawing/2017/decorative" val="1"/>
              </a:ext>
            </a:extLst>
          </p:cNvPr>
          <p:cNvSpPr>
            <a:spLocks noGrp="1"/>
          </p:cNvSpPr>
          <p:nvPr>
            <p:ph type="body" sz="quarter" idx="24"/>
          </p:nvPr>
        </p:nvSpPr>
        <p:spPr>
          <a:xfrm>
            <a:off x="714375" y="0"/>
            <a:ext cx="3404620" cy="473075"/>
          </a:xfrm>
          <a:solidFill>
            <a:schemeClr val="accent3"/>
          </a:solidFill>
        </p:spPr>
        <p:txBody>
          <a:bodyPr/>
          <a:lstStyle/>
          <a:p>
            <a:r>
              <a:rPr lang="en-AU" noProof="0" dirty="0">
                <a:solidFill>
                  <a:schemeClr val="bg2"/>
                </a:solidFill>
              </a:rPr>
              <a:t>Demonstrate and think aloud</a:t>
            </a:r>
          </a:p>
        </p:txBody>
      </p:sp>
    </p:spTree>
    <p:extLst>
      <p:ext uri="{BB962C8B-B14F-4D97-AF65-F5344CB8AC3E}">
        <p14:creationId xmlns:p14="http://schemas.microsoft.com/office/powerpoint/2010/main" val="40518541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3"/>
                                        </p:tgtEl>
                                      </p:cBhvr>
                                    </p:cmd>
                                  </p:childTnLst>
                                </p:cTn>
                              </p:par>
                            </p:childTnLst>
                          </p:cTn>
                        </p:par>
                      </p:childTnLst>
                    </p:cTn>
                  </p:par>
                </p:childTnLst>
              </p:cTn>
              <p:nextCondLst>
                <p:cond evt="onClick" delay="0">
                  <p:tgtEl>
                    <p:spTgt spid="13"/>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video>
              <p:cMediaNode vol="80000">
                <p:cTn id="13" fill="hold" display="0">
                  <p:stCondLst>
                    <p:cond delay="indefinite"/>
                  </p:stCondLst>
                </p:cTn>
                <p:tgtEl>
                  <p:spTgt spid="11"/>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1BDD2-6683-6434-EF1F-181036C94EE4}"/>
            </a:ext>
          </a:extLst>
        </p:cNvPr>
        <p:cNvGrpSpPr/>
        <p:nvPr/>
      </p:nvGrpSpPr>
      <p:grpSpPr>
        <a:xfrm>
          <a:off x="0" y="0"/>
          <a:ext cx="0" cy="0"/>
          <a:chOff x="0" y="0"/>
          <a:chExt cx="0" cy="0"/>
        </a:xfrm>
      </p:grpSpPr>
      <p:sp>
        <p:nvSpPr>
          <p:cNvPr id="13" name="Title 9">
            <a:extLst>
              <a:ext uri="{FF2B5EF4-FFF2-40B4-BE49-F238E27FC236}">
                <a16:creationId xmlns:a16="http://schemas.microsoft.com/office/drawing/2014/main" id="{E2DBEADE-15CD-B22B-1824-D34E97ECF7DF}"/>
              </a:ext>
            </a:extLst>
          </p:cNvPr>
          <p:cNvSpPr>
            <a:spLocks noGrp="1"/>
          </p:cNvSpPr>
          <p:nvPr>
            <p:ph type="title"/>
          </p:nvPr>
        </p:nvSpPr>
        <p:spPr>
          <a:xfrm>
            <a:off x="1743608" y="1304900"/>
            <a:ext cx="2366432" cy="584775"/>
          </a:xfrm>
        </p:spPr>
        <p:txBody>
          <a:bodyPr/>
          <a:lstStyle/>
          <a:p>
            <a:r>
              <a:rPr lang="en-AU" noProof="0" dirty="0"/>
              <a:t>Rehearse</a:t>
            </a:r>
          </a:p>
        </p:txBody>
      </p:sp>
      <p:sp>
        <p:nvSpPr>
          <p:cNvPr id="8" name="Text Placeholder 2">
            <a:extLst>
              <a:ext uri="{FF2B5EF4-FFF2-40B4-BE49-F238E27FC236}">
                <a16:creationId xmlns:a16="http://schemas.microsoft.com/office/drawing/2014/main" id="{DF54F7FB-9449-DC0A-8D10-64F7C36816B5}"/>
              </a:ext>
            </a:extLst>
          </p:cNvPr>
          <p:cNvSpPr txBox="1">
            <a:spLocks/>
          </p:cNvSpPr>
          <p:nvPr/>
        </p:nvSpPr>
        <p:spPr>
          <a:xfrm>
            <a:off x="4190846" y="0"/>
            <a:ext cx="1905154" cy="473235"/>
          </a:xfrm>
          <a:prstGeom prst="round2SameRect">
            <a:avLst>
              <a:gd name="adj1" fmla="val 0"/>
              <a:gd name="adj2" fmla="val 33993"/>
            </a:avLst>
          </a:prstGeom>
          <a:solidFill>
            <a:srgbClr val="087A4D"/>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Primary school</a:t>
            </a:r>
          </a:p>
        </p:txBody>
      </p:sp>
      <p:sp>
        <p:nvSpPr>
          <p:cNvPr id="3" name="Text Placeholder 2">
            <a:extLst>
              <a:ext uri="{FF2B5EF4-FFF2-40B4-BE49-F238E27FC236}">
                <a16:creationId xmlns:a16="http://schemas.microsoft.com/office/drawing/2014/main" id="{AB6C553D-D7F7-2F85-D60A-6D4760EBDADA}"/>
              </a:ext>
            </a:extLst>
          </p:cNvPr>
          <p:cNvSpPr>
            <a:spLocks noGrp="1"/>
          </p:cNvSpPr>
          <p:nvPr>
            <p:ph type="body" sz="quarter" idx="23"/>
          </p:nvPr>
        </p:nvSpPr>
        <p:spPr>
          <a:xfrm>
            <a:off x="795866" y="2123692"/>
            <a:ext cx="3879651" cy="4289808"/>
          </a:xfrm>
          <a:prstGeom prst="roundRect">
            <a:avLst>
              <a:gd name="adj" fmla="val 8096"/>
            </a:avLst>
          </a:prstGeom>
        </p:spPr>
        <p:txBody>
          <a:bodyPr>
            <a:noAutofit/>
          </a:bodyPr>
          <a:lstStyle/>
          <a:p>
            <a:pPr>
              <a:spcAft>
                <a:spcPts val="1200"/>
              </a:spcAft>
            </a:pPr>
            <a:r>
              <a:rPr lang="en-AU" noProof="0" dirty="0"/>
              <a:t>Using this array, rehearse how you’d </a:t>
            </a:r>
            <a:r>
              <a:rPr lang="en-AU" b="1" noProof="0" dirty="0"/>
              <a:t>think aloud </a:t>
            </a:r>
            <a:r>
              <a:rPr lang="en-AU" noProof="0" dirty="0"/>
              <a:t>about:</a:t>
            </a:r>
          </a:p>
          <a:p>
            <a:pPr lvl="3">
              <a:spcAft>
                <a:spcPts val="1200"/>
              </a:spcAft>
            </a:pPr>
            <a:r>
              <a:rPr lang="en-AU" noProof="0" dirty="0"/>
              <a:t>how many rows and columns there are </a:t>
            </a:r>
          </a:p>
          <a:p>
            <a:pPr lvl="3"/>
            <a:r>
              <a:rPr lang="en-AU" noProof="0" dirty="0"/>
              <a:t>how many counters there are in each row and column.</a:t>
            </a:r>
          </a:p>
          <a:p>
            <a:r>
              <a:rPr lang="en-AU" b="1" noProof="0" dirty="0"/>
              <a:t>Optional: </a:t>
            </a:r>
            <a:r>
              <a:rPr lang="en-AU" noProof="0" dirty="0"/>
              <a:t>Draw circles or arrange magnetic counters on a whiteboard to demonstrate the skill.</a:t>
            </a:r>
          </a:p>
        </p:txBody>
      </p:sp>
      <p:sp>
        <p:nvSpPr>
          <p:cNvPr id="35" name="Text Placeholder 2">
            <a:extLst>
              <a:ext uri="{FF2B5EF4-FFF2-40B4-BE49-F238E27FC236}">
                <a16:creationId xmlns:a16="http://schemas.microsoft.com/office/drawing/2014/main" id="{5BC04CAE-58E5-73AE-701C-CE895FD48435}"/>
              </a:ext>
              <a:ext uri="{C183D7F6-B498-43B3-948B-1728B52AA6E4}">
                <adec:decorative xmlns:adec="http://schemas.microsoft.com/office/drawing/2017/decorative" val="1"/>
              </a:ext>
            </a:extLst>
          </p:cNvPr>
          <p:cNvSpPr txBox="1">
            <a:spLocks/>
          </p:cNvSpPr>
          <p:nvPr/>
        </p:nvSpPr>
        <p:spPr>
          <a:xfrm>
            <a:off x="4753156" y="2123692"/>
            <a:ext cx="6709360" cy="4289808"/>
          </a:xfrm>
          <a:prstGeom prst="roundRect">
            <a:avLst>
              <a:gd name="adj" fmla="val 6038"/>
            </a:avLst>
          </a:prstGeom>
          <a:solidFill>
            <a:schemeClr val="accent5"/>
          </a:solidFill>
        </p:spPr>
        <p:txBody>
          <a:bodyPr vert="horz" wrap="square" lIns="252000" tIns="216000" rIns="252000" bIns="180000" rtlCol="0" anchor="t" anchorCtr="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endParaRPr lang="en-AU" noProof="0" dirty="0"/>
          </a:p>
        </p:txBody>
      </p:sp>
      <p:pic>
        <p:nvPicPr>
          <p:cNvPr id="37" name="Graphic 36" descr="Illustration showing a grid of 5 columns and 4 rows, with a circle in each cell.">
            <a:extLst>
              <a:ext uri="{FF2B5EF4-FFF2-40B4-BE49-F238E27FC236}">
                <a16:creationId xmlns:a16="http://schemas.microsoft.com/office/drawing/2014/main" id="{765F528D-9AF5-0A64-0C93-3F8222CA848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14921" y="2452283"/>
            <a:ext cx="2986279" cy="2133056"/>
          </a:xfrm>
          <a:prstGeom prst="rect">
            <a:avLst/>
          </a:prstGeom>
        </p:spPr>
      </p:pic>
      <p:sp>
        <p:nvSpPr>
          <p:cNvPr id="38" name="Text Placeholder 2">
            <a:extLst>
              <a:ext uri="{FF2B5EF4-FFF2-40B4-BE49-F238E27FC236}">
                <a16:creationId xmlns:a16="http://schemas.microsoft.com/office/drawing/2014/main" id="{DB9FF840-FDE7-697F-7A65-99277FA7231E}"/>
              </a:ext>
            </a:extLst>
          </p:cNvPr>
          <p:cNvSpPr txBox="1">
            <a:spLocks/>
          </p:cNvSpPr>
          <p:nvPr/>
        </p:nvSpPr>
        <p:spPr>
          <a:xfrm>
            <a:off x="5015073" y="4608164"/>
            <a:ext cx="6381061" cy="1782510"/>
          </a:xfrm>
          <a:prstGeom prst="rect">
            <a:avLst/>
          </a:prstGeom>
          <a:noFill/>
        </p:spPr>
        <p:txBody>
          <a:bodyPr vert="horz" wrap="square" lIns="252000" tIns="216000" rIns="252000" bIns="180000" rtlCol="0" anchor="t" anchorCtr="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t>Success criteria</a:t>
            </a:r>
          </a:p>
          <a:p>
            <a:pPr lvl="3"/>
            <a:r>
              <a:rPr lang="en-AU" noProof="0" dirty="0"/>
              <a:t>I can identify the rows and columns in an array.</a:t>
            </a:r>
          </a:p>
          <a:p>
            <a:pPr lvl="3"/>
            <a:r>
              <a:rPr lang="en-AU" noProof="0" dirty="0"/>
              <a:t>I can count how many are in each row and column.</a:t>
            </a:r>
          </a:p>
          <a:p>
            <a:pPr lvl="3"/>
            <a:r>
              <a:rPr lang="en-AU" noProof="0" dirty="0"/>
              <a:t>I can write a number sentence from my array.</a:t>
            </a:r>
          </a:p>
        </p:txBody>
      </p:sp>
      <p:sp>
        <p:nvSpPr>
          <p:cNvPr id="5" name="Text Placeholder 2">
            <a:extLst>
              <a:ext uri="{FF2B5EF4-FFF2-40B4-BE49-F238E27FC236}">
                <a16:creationId xmlns:a16="http://schemas.microsoft.com/office/drawing/2014/main" id="{7F1BBE65-CADF-0C1E-5015-CEB1709EE701}"/>
              </a:ext>
              <a:ext uri="{C183D7F6-B498-43B3-948B-1728B52AA6E4}">
                <adec:decorative xmlns:adec="http://schemas.microsoft.com/office/drawing/2017/decorative" val="1"/>
              </a:ext>
            </a:extLst>
          </p:cNvPr>
          <p:cNvSpPr>
            <a:spLocks noGrp="1"/>
          </p:cNvSpPr>
          <p:nvPr>
            <p:ph type="body" sz="quarter" idx="24"/>
          </p:nvPr>
        </p:nvSpPr>
        <p:spPr>
          <a:xfrm>
            <a:off x="714375" y="0"/>
            <a:ext cx="3404620" cy="473075"/>
          </a:xfrm>
          <a:solidFill>
            <a:schemeClr val="accent3"/>
          </a:solidFill>
        </p:spPr>
        <p:txBody>
          <a:bodyPr/>
          <a:lstStyle/>
          <a:p>
            <a:r>
              <a:rPr lang="en-AU" noProof="0" dirty="0">
                <a:solidFill>
                  <a:schemeClr val="bg2"/>
                </a:solidFill>
              </a:rPr>
              <a:t>Demonstrate and think aloud</a:t>
            </a:r>
          </a:p>
        </p:txBody>
      </p:sp>
    </p:spTree>
    <p:extLst>
      <p:ext uri="{BB962C8B-B14F-4D97-AF65-F5344CB8AC3E}">
        <p14:creationId xmlns:p14="http://schemas.microsoft.com/office/powerpoint/2010/main" val="4107259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A9330-C488-429F-EA0F-925808356BBE}"/>
            </a:ext>
          </a:extLst>
        </p:cNvPr>
        <p:cNvGrpSpPr/>
        <p:nvPr/>
      </p:nvGrpSpPr>
      <p:grpSpPr>
        <a:xfrm>
          <a:off x="0" y="0"/>
          <a:ext cx="0" cy="0"/>
          <a:chOff x="0" y="0"/>
          <a:chExt cx="0" cy="0"/>
        </a:xfrm>
      </p:grpSpPr>
      <p:sp>
        <p:nvSpPr>
          <p:cNvPr id="27" name="Title 9">
            <a:extLst>
              <a:ext uri="{FF2B5EF4-FFF2-40B4-BE49-F238E27FC236}">
                <a16:creationId xmlns:a16="http://schemas.microsoft.com/office/drawing/2014/main" id="{CEBA591A-0F4D-49C0-03F5-1B808A139399}"/>
              </a:ext>
            </a:extLst>
          </p:cNvPr>
          <p:cNvSpPr>
            <a:spLocks noGrp="1"/>
          </p:cNvSpPr>
          <p:nvPr>
            <p:ph type="title"/>
          </p:nvPr>
        </p:nvSpPr>
        <p:spPr>
          <a:xfrm>
            <a:off x="1741605" y="1303397"/>
            <a:ext cx="2366432" cy="584775"/>
          </a:xfrm>
        </p:spPr>
        <p:txBody>
          <a:bodyPr/>
          <a:lstStyle/>
          <a:p>
            <a:r>
              <a:rPr lang="en-AU" noProof="0" dirty="0"/>
              <a:t>Rehearse</a:t>
            </a:r>
          </a:p>
        </p:txBody>
      </p:sp>
      <p:sp>
        <p:nvSpPr>
          <p:cNvPr id="21" name="Text Placeholder 2">
            <a:extLst>
              <a:ext uri="{FF2B5EF4-FFF2-40B4-BE49-F238E27FC236}">
                <a16:creationId xmlns:a16="http://schemas.microsoft.com/office/drawing/2014/main" id="{079254A0-E988-96C4-E369-8415F36A7AB3}"/>
              </a:ext>
            </a:extLst>
          </p:cNvPr>
          <p:cNvSpPr txBox="1">
            <a:spLocks/>
          </p:cNvSpPr>
          <p:nvPr/>
        </p:nvSpPr>
        <p:spPr>
          <a:xfrm>
            <a:off x="4190770" y="0"/>
            <a:ext cx="2163724" cy="473235"/>
          </a:xfrm>
          <a:prstGeom prst="round2SameRect">
            <a:avLst>
              <a:gd name="adj1" fmla="val 0"/>
              <a:gd name="adj2" fmla="val 33993"/>
            </a:avLst>
          </a:prstGeom>
          <a:solidFill>
            <a:srgbClr val="ACBE37"/>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Secondary school</a:t>
            </a:r>
          </a:p>
        </p:txBody>
      </p:sp>
      <p:sp>
        <p:nvSpPr>
          <p:cNvPr id="4" name="Text Placeholder 3">
            <a:extLst>
              <a:ext uri="{FF2B5EF4-FFF2-40B4-BE49-F238E27FC236}">
                <a16:creationId xmlns:a16="http://schemas.microsoft.com/office/drawing/2014/main" id="{1EC49B02-F546-BAD0-6B36-A567C4377A30}"/>
              </a:ext>
            </a:extLst>
          </p:cNvPr>
          <p:cNvSpPr>
            <a:spLocks noGrp="1"/>
          </p:cNvSpPr>
          <p:nvPr>
            <p:ph type="body" sz="quarter" idx="23"/>
          </p:nvPr>
        </p:nvSpPr>
        <p:spPr>
          <a:xfrm>
            <a:off x="797839" y="2123238"/>
            <a:ext cx="2708126" cy="4450090"/>
          </a:xfrm>
          <a:prstGeom prst="roundRect">
            <a:avLst>
              <a:gd name="adj" fmla="val 9521"/>
            </a:avLst>
          </a:prstGeom>
        </p:spPr>
        <p:txBody>
          <a:bodyPr>
            <a:noAutofit/>
          </a:bodyPr>
          <a:lstStyle/>
          <a:p>
            <a:r>
              <a:rPr lang="en-AU" noProof="0" dirty="0"/>
              <a:t>Rehearse how you would </a:t>
            </a:r>
            <a:r>
              <a:rPr lang="en-AU" b="1" noProof="0" dirty="0"/>
              <a:t>think aloud </a:t>
            </a:r>
            <a:r>
              <a:rPr lang="en-AU" noProof="0" dirty="0"/>
              <a:t>to explain key vocabulary and demonstrate how to identify the tone of this statement.</a:t>
            </a:r>
          </a:p>
          <a:p>
            <a:r>
              <a:rPr lang="en-AU" b="1" noProof="0" dirty="0"/>
              <a:t>Optional: </a:t>
            </a:r>
            <a:r>
              <a:rPr lang="en-AU" noProof="0" dirty="0"/>
              <a:t>Write the statement on a whiteboard and use annotations during the demonstration.</a:t>
            </a:r>
          </a:p>
        </p:txBody>
      </p:sp>
      <p:sp>
        <p:nvSpPr>
          <p:cNvPr id="22" name="Text Placeholder 3">
            <a:extLst>
              <a:ext uri="{FF2B5EF4-FFF2-40B4-BE49-F238E27FC236}">
                <a16:creationId xmlns:a16="http://schemas.microsoft.com/office/drawing/2014/main" id="{D36CD037-FC8E-203D-2E0C-2DF43709D30C}"/>
              </a:ext>
              <a:ext uri="{C183D7F6-B498-43B3-948B-1728B52AA6E4}">
                <adec:decorative xmlns:adec="http://schemas.microsoft.com/office/drawing/2017/decorative" val="1"/>
              </a:ext>
            </a:extLst>
          </p:cNvPr>
          <p:cNvSpPr txBox="1">
            <a:spLocks/>
          </p:cNvSpPr>
          <p:nvPr/>
        </p:nvSpPr>
        <p:spPr>
          <a:xfrm>
            <a:off x="3568213" y="2123238"/>
            <a:ext cx="7891113" cy="4450090"/>
          </a:xfrm>
          <a:prstGeom prst="roundRect">
            <a:avLst>
              <a:gd name="adj" fmla="val 5639"/>
            </a:avLst>
          </a:prstGeom>
          <a:solidFill>
            <a:schemeClr val="accent5"/>
          </a:solidFill>
        </p:spPr>
        <p:txBody>
          <a:bodyPr vert="horz" lIns="252000" tIns="216000" rIns="252000" bIns="180000" rtlCol="0" anchor="t" anchorCtr="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endParaRPr lang="en-AU" noProof="0" dirty="0"/>
          </a:p>
        </p:txBody>
      </p:sp>
      <p:sp>
        <p:nvSpPr>
          <p:cNvPr id="3" name="TextBox 2">
            <a:extLst>
              <a:ext uri="{FF2B5EF4-FFF2-40B4-BE49-F238E27FC236}">
                <a16:creationId xmlns:a16="http://schemas.microsoft.com/office/drawing/2014/main" id="{1A39F651-B1C7-BA5B-9EE3-70A2E8AE3C56}"/>
              </a:ext>
            </a:extLst>
          </p:cNvPr>
          <p:cNvSpPr txBox="1"/>
          <p:nvPr/>
        </p:nvSpPr>
        <p:spPr>
          <a:xfrm>
            <a:off x="4009609" y="2965092"/>
            <a:ext cx="6920370" cy="1008609"/>
          </a:xfrm>
          <a:prstGeom prst="rect">
            <a:avLst/>
          </a:prstGeom>
          <a:noFill/>
        </p:spPr>
        <p:txBody>
          <a:bodyPr wrap="square" rtlCol="0">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AU" sz="2400" b="1" u="none" strike="noStrike" kern="1200" cap="none" spc="0" normalizeH="0" baseline="0" noProof="0" dirty="0">
                <a:ln>
                  <a:noFill/>
                </a:ln>
                <a:solidFill>
                  <a:schemeClr val="accent1"/>
                </a:solidFill>
                <a:effectLst/>
                <a:uLnTx/>
                <a:uFillTx/>
                <a:latin typeface="Montserrat SemiBold" pitchFamily="2" charset="77"/>
              </a:rPr>
              <a:t>Oh great</a:t>
            </a:r>
            <a:r>
              <a:rPr kumimoji="0" lang="en-AU" sz="2400" b="1" u="none" strike="noStrike" kern="1200" cap="none" spc="0" normalizeH="0" baseline="0" noProof="0" dirty="0">
                <a:ln>
                  <a:noFill/>
                </a:ln>
                <a:solidFill>
                  <a:prstClr val="black"/>
                </a:solidFill>
                <a:effectLst/>
                <a:uLnTx/>
                <a:uFillTx/>
                <a:latin typeface="Montserrat SemiBold" pitchFamily="2" charset="77"/>
              </a:rPr>
              <a:t>, </a:t>
            </a:r>
            <a:r>
              <a:rPr kumimoji="0" lang="en-AU" sz="2400" b="1" u="none" strike="noStrike" kern="1200" cap="none" spc="0" normalizeH="0" baseline="0" noProof="0" dirty="0">
                <a:ln>
                  <a:noFill/>
                </a:ln>
                <a:solidFill>
                  <a:schemeClr val="accent4"/>
                </a:solidFill>
                <a:effectLst/>
                <a:uLnTx/>
                <a:uFillTx/>
                <a:latin typeface="Montserrat SemiBold" pitchFamily="2" charset="77"/>
              </a:rPr>
              <a:t>another </a:t>
            </a:r>
            <a:r>
              <a:rPr kumimoji="0" lang="en-AU" sz="2400" b="1" u="none" strike="noStrike" kern="1200" cap="none" spc="0" normalizeH="0" baseline="0" noProof="0" dirty="0">
                <a:ln>
                  <a:noFill/>
                </a:ln>
                <a:solidFill>
                  <a:schemeClr val="tx2"/>
                </a:solidFill>
                <a:effectLst/>
                <a:uLnTx/>
                <a:uFillTx/>
                <a:latin typeface="Montserrat SemiBold" pitchFamily="2" charset="77"/>
              </a:rPr>
              <a:t>money-making</a:t>
            </a:r>
            <a:r>
              <a:rPr kumimoji="0" lang="en-AU" sz="2400" b="1" u="none" strike="noStrike" kern="1200" cap="none" spc="0" normalizeH="0" baseline="0" noProof="0" dirty="0">
                <a:ln>
                  <a:noFill/>
                </a:ln>
                <a:solidFill>
                  <a:prstClr val="black"/>
                </a:solidFill>
                <a:effectLst/>
                <a:uLnTx/>
                <a:uFillTx/>
                <a:latin typeface="Montserrat SemiBold" pitchFamily="2" charset="77"/>
              </a:rPr>
              <a:t> </a:t>
            </a:r>
            <a:r>
              <a:rPr kumimoji="0" lang="en-AU" sz="2400" b="1" u="none" strike="noStrike" kern="1200" cap="none" spc="0" normalizeH="0" baseline="0" noProof="0" dirty="0">
                <a:ln>
                  <a:noFill/>
                </a:ln>
                <a:solidFill>
                  <a:schemeClr val="accent3"/>
                </a:solidFill>
                <a:effectLst/>
                <a:uLnTx/>
                <a:uFillTx/>
                <a:latin typeface="Montserrat SemiBold" pitchFamily="2" charset="77"/>
              </a:rPr>
              <a:t>scheme</a:t>
            </a:r>
            <a:r>
              <a:rPr kumimoji="0" lang="en-AU" sz="2400" b="1" u="none" strike="noStrike" kern="1200" cap="none" spc="0" normalizeH="0" baseline="0" noProof="0" dirty="0">
                <a:ln>
                  <a:noFill/>
                </a:ln>
                <a:solidFill>
                  <a:prstClr val="black"/>
                </a:solidFill>
                <a:effectLst/>
                <a:uLnTx/>
                <a:uFillTx/>
                <a:latin typeface="Montserrat SemiBold" pitchFamily="2" charset="77"/>
              </a:rPr>
              <a:t>.</a:t>
            </a:r>
            <a:br>
              <a:rPr kumimoji="0" lang="en-AU" sz="2400" b="1" u="none" strike="noStrike" kern="1200" cap="none" spc="0" normalizeH="0" baseline="0" noProof="0" dirty="0">
                <a:ln>
                  <a:noFill/>
                </a:ln>
                <a:solidFill>
                  <a:prstClr val="black"/>
                </a:solidFill>
                <a:effectLst/>
                <a:uLnTx/>
                <a:uFillTx/>
                <a:latin typeface="Montserrat SemiBold" pitchFamily="2" charset="77"/>
              </a:rPr>
            </a:br>
            <a:r>
              <a:rPr kumimoji="0" lang="en-AU" sz="2400" b="1" u="none" strike="noStrike" kern="1200" cap="none" spc="0" normalizeH="0" baseline="0" noProof="0" dirty="0">
                <a:ln>
                  <a:noFill/>
                </a:ln>
                <a:solidFill>
                  <a:prstClr val="black"/>
                </a:solidFill>
                <a:effectLst/>
                <a:uLnTx/>
                <a:uFillTx/>
                <a:latin typeface="Montserrat SemiBold" pitchFamily="2" charset="77"/>
              </a:rPr>
              <a:t>Just what </a:t>
            </a:r>
            <a:r>
              <a:rPr kumimoji="0" lang="en-AU" sz="2400" b="1" u="none" strike="noStrike" kern="1200" cap="none" spc="0" normalizeH="0" baseline="0" noProof="0" dirty="0">
                <a:ln>
                  <a:noFill/>
                </a:ln>
                <a:solidFill>
                  <a:srgbClr val="3667B2"/>
                </a:solidFill>
                <a:effectLst/>
                <a:uLnTx/>
                <a:uFillTx/>
                <a:latin typeface="Montserrat SemiBold" pitchFamily="2" charset="77"/>
              </a:rPr>
              <a:t>we</a:t>
            </a:r>
            <a:r>
              <a:rPr kumimoji="0" lang="en-AU" sz="2400" b="1" u="none" strike="noStrike" kern="1200" cap="none" spc="0" normalizeH="0" baseline="0" noProof="0" dirty="0">
                <a:ln>
                  <a:noFill/>
                </a:ln>
                <a:solidFill>
                  <a:prstClr val="black"/>
                </a:solidFill>
                <a:effectLst/>
                <a:uLnTx/>
                <a:uFillTx/>
                <a:latin typeface="Montserrat SemiBold" pitchFamily="2" charset="77"/>
              </a:rPr>
              <a:t> need</a:t>
            </a:r>
            <a:r>
              <a:rPr kumimoji="0" lang="en-AU" sz="2400" b="1" u="none" strike="noStrike" kern="1200" cap="none" spc="0" normalizeH="0" baseline="0" noProof="0" dirty="0">
                <a:ln>
                  <a:noFill/>
                </a:ln>
                <a:solidFill>
                  <a:schemeClr val="accent2"/>
                </a:solidFill>
                <a:effectLst/>
                <a:uLnTx/>
                <a:uFillTx/>
                <a:latin typeface="Montserrat SemiBold" pitchFamily="2" charset="77"/>
              </a:rPr>
              <a:t>!</a:t>
            </a:r>
          </a:p>
        </p:txBody>
      </p:sp>
      <p:sp>
        <p:nvSpPr>
          <p:cNvPr id="15" name="TextBox 14">
            <a:extLst>
              <a:ext uri="{FF2B5EF4-FFF2-40B4-BE49-F238E27FC236}">
                <a16:creationId xmlns:a16="http://schemas.microsoft.com/office/drawing/2014/main" id="{E0754A32-FBFE-B92B-9A56-9809B2A64B70}"/>
              </a:ext>
              <a:ext uri="{C183D7F6-B498-43B3-948B-1728B52AA6E4}">
                <adec:decorative xmlns:adec="http://schemas.microsoft.com/office/drawing/2017/decorative" val="1"/>
              </a:ext>
            </a:extLst>
          </p:cNvPr>
          <p:cNvSpPr txBox="1"/>
          <p:nvPr/>
        </p:nvSpPr>
        <p:spPr>
          <a:xfrm>
            <a:off x="4458404" y="2581756"/>
            <a:ext cx="736099" cy="24622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000" u="none" strike="noStrike" kern="1200" cap="none" spc="0" normalizeH="0" baseline="0" noProof="0" dirty="0">
                <a:ln>
                  <a:noFill/>
                </a:ln>
                <a:solidFill>
                  <a:prstClr val="black"/>
                </a:solidFill>
                <a:effectLst/>
                <a:uLnTx/>
                <a:uFillTx/>
                <a:latin typeface="Montserrat" pitchFamily="2" charset="77"/>
              </a:rPr>
              <a:t>Sarcasm</a:t>
            </a:r>
          </a:p>
        </p:txBody>
      </p:sp>
      <p:sp>
        <p:nvSpPr>
          <p:cNvPr id="16" name="TextBox 15">
            <a:extLst>
              <a:ext uri="{FF2B5EF4-FFF2-40B4-BE49-F238E27FC236}">
                <a16:creationId xmlns:a16="http://schemas.microsoft.com/office/drawing/2014/main" id="{C0D26DB5-A92E-C896-60E3-341A4C1AEC5C}"/>
              </a:ext>
              <a:ext uri="{C183D7F6-B498-43B3-948B-1728B52AA6E4}">
                <adec:decorative xmlns:adec="http://schemas.microsoft.com/office/drawing/2017/decorative" val="1"/>
              </a:ext>
            </a:extLst>
          </p:cNvPr>
          <p:cNvSpPr txBox="1"/>
          <p:nvPr/>
        </p:nvSpPr>
        <p:spPr>
          <a:xfrm>
            <a:off x="5808209" y="2427867"/>
            <a:ext cx="100866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000" u="none" strike="noStrike" kern="1200" cap="none" spc="0" normalizeH="0" baseline="0" noProof="0" dirty="0">
                <a:ln>
                  <a:noFill/>
                </a:ln>
                <a:solidFill>
                  <a:prstClr val="black"/>
                </a:solidFill>
                <a:effectLst/>
                <a:uLnTx/>
                <a:uFillTx/>
                <a:latin typeface="Montserrat" pitchFamily="2" charset="77"/>
              </a:rPr>
              <a:t>This is not the first time</a:t>
            </a:r>
          </a:p>
        </p:txBody>
      </p:sp>
      <p:sp>
        <p:nvSpPr>
          <p:cNvPr id="17" name="TextBox 16">
            <a:extLst>
              <a:ext uri="{FF2B5EF4-FFF2-40B4-BE49-F238E27FC236}">
                <a16:creationId xmlns:a16="http://schemas.microsoft.com/office/drawing/2014/main" id="{0E7FD079-8C50-53FE-0692-A475E2F17BEB}"/>
              </a:ext>
              <a:ext uri="{C183D7F6-B498-43B3-948B-1728B52AA6E4}">
                <adec:decorative xmlns:adec="http://schemas.microsoft.com/office/drawing/2017/decorative" val="1"/>
              </a:ext>
            </a:extLst>
          </p:cNvPr>
          <p:cNvSpPr txBox="1"/>
          <p:nvPr/>
        </p:nvSpPr>
        <p:spPr>
          <a:xfrm>
            <a:off x="7608200" y="2581756"/>
            <a:ext cx="1159292" cy="24622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000" u="none" strike="noStrike" kern="1200" cap="none" spc="0" normalizeH="0" baseline="0" noProof="0" dirty="0">
                <a:ln>
                  <a:noFill/>
                </a:ln>
                <a:solidFill>
                  <a:prstClr val="black"/>
                </a:solidFill>
                <a:effectLst/>
                <a:uLnTx/>
                <a:uFillTx/>
                <a:latin typeface="Montserrat" pitchFamily="2" charset="77"/>
              </a:rPr>
              <a:t>Making a profit</a:t>
            </a:r>
          </a:p>
        </p:txBody>
      </p:sp>
      <p:sp>
        <p:nvSpPr>
          <p:cNvPr id="13" name="TextBox 12">
            <a:extLst>
              <a:ext uri="{FF2B5EF4-FFF2-40B4-BE49-F238E27FC236}">
                <a16:creationId xmlns:a16="http://schemas.microsoft.com/office/drawing/2014/main" id="{DB19B8FA-A9AE-14E3-9BC7-60621F332582}"/>
              </a:ext>
              <a:ext uri="{C183D7F6-B498-43B3-948B-1728B52AA6E4}">
                <adec:decorative xmlns:adec="http://schemas.microsoft.com/office/drawing/2017/decorative" val="1"/>
              </a:ext>
            </a:extLst>
          </p:cNvPr>
          <p:cNvSpPr txBox="1"/>
          <p:nvPr/>
        </p:nvSpPr>
        <p:spPr>
          <a:xfrm>
            <a:off x="8951143" y="2412479"/>
            <a:ext cx="2285999"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000" u="none" strike="noStrike" kern="1200" cap="none" spc="0" normalizeH="0" baseline="0" noProof="0" dirty="0">
                <a:ln>
                  <a:noFill/>
                </a:ln>
                <a:solidFill>
                  <a:prstClr val="black"/>
                </a:solidFill>
                <a:effectLst/>
                <a:uLnTx/>
                <a:uFillTx/>
                <a:latin typeface="Montserrat" pitchFamily="2" charset="77"/>
              </a:rPr>
              <a:t>A large-scale plan (often secretive to deceive others)</a:t>
            </a:r>
          </a:p>
        </p:txBody>
      </p:sp>
      <p:sp>
        <p:nvSpPr>
          <p:cNvPr id="14" name="TextBox 13">
            <a:extLst>
              <a:ext uri="{FF2B5EF4-FFF2-40B4-BE49-F238E27FC236}">
                <a16:creationId xmlns:a16="http://schemas.microsoft.com/office/drawing/2014/main" id="{53C9642C-9CE4-18E1-125B-DB83676198F4}"/>
              </a:ext>
              <a:ext uri="{C183D7F6-B498-43B3-948B-1728B52AA6E4}">
                <adec:decorative xmlns:adec="http://schemas.microsoft.com/office/drawing/2017/decorative" val="1"/>
              </a:ext>
            </a:extLst>
          </p:cNvPr>
          <p:cNvSpPr txBox="1"/>
          <p:nvPr/>
        </p:nvSpPr>
        <p:spPr>
          <a:xfrm>
            <a:off x="7358480" y="4173816"/>
            <a:ext cx="91933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000" u="none" strike="noStrike" kern="1200" cap="none" spc="0" normalizeH="0" baseline="0" noProof="0" dirty="0">
                <a:ln>
                  <a:noFill/>
                </a:ln>
                <a:solidFill>
                  <a:prstClr val="black"/>
                </a:solidFill>
                <a:effectLst/>
                <a:uLnTx/>
                <a:uFillTx/>
                <a:latin typeface="Montserrat" pitchFamily="2" charset="77"/>
              </a:rPr>
              <a:t>Inclusive language</a:t>
            </a:r>
          </a:p>
        </p:txBody>
      </p:sp>
      <p:sp>
        <p:nvSpPr>
          <p:cNvPr id="19" name="TextBox 18">
            <a:extLst>
              <a:ext uri="{FF2B5EF4-FFF2-40B4-BE49-F238E27FC236}">
                <a16:creationId xmlns:a16="http://schemas.microsoft.com/office/drawing/2014/main" id="{54335840-8B32-8008-60E6-2F2F7F8CD156}"/>
              </a:ext>
              <a:ext uri="{C183D7F6-B498-43B3-948B-1728B52AA6E4}">
                <adec:decorative xmlns:adec="http://schemas.microsoft.com/office/drawing/2017/decorative" val="1"/>
              </a:ext>
            </a:extLst>
          </p:cNvPr>
          <p:cNvSpPr txBox="1"/>
          <p:nvPr/>
        </p:nvSpPr>
        <p:spPr>
          <a:xfrm>
            <a:off x="8526989" y="4173816"/>
            <a:ext cx="848309" cy="25391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000" u="none" strike="noStrike" kern="1200" cap="none" spc="0" normalizeH="0" baseline="0" noProof="0" dirty="0">
                <a:ln>
                  <a:noFill/>
                </a:ln>
                <a:solidFill>
                  <a:prstClr val="black"/>
                </a:solidFill>
                <a:effectLst/>
                <a:uLnTx/>
                <a:uFillTx/>
                <a:latin typeface="Montserrat" pitchFamily="2" charset="77"/>
              </a:rPr>
              <a:t>Emphasis</a:t>
            </a:r>
          </a:p>
        </p:txBody>
      </p:sp>
      <p:cxnSp>
        <p:nvCxnSpPr>
          <p:cNvPr id="26" name="Straight Connector 25" descr="Annotation for the words 'Oh great' from the statement example is 'Sarcasm'.">
            <a:extLst>
              <a:ext uri="{FF2B5EF4-FFF2-40B4-BE49-F238E27FC236}">
                <a16:creationId xmlns:a16="http://schemas.microsoft.com/office/drawing/2014/main" id="{8211125D-EC46-FE45-8593-6FC1A4578DC3}"/>
              </a:ext>
              <a:ext uri="{C183D7F6-B498-43B3-948B-1728B52AA6E4}">
                <adec:decorative xmlns:adec="http://schemas.microsoft.com/office/drawing/2017/decorative" val="0"/>
              </a:ext>
            </a:extLst>
          </p:cNvPr>
          <p:cNvCxnSpPr>
            <a:cxnSpLocks/>
          </p:cNvCxnSpPr>
          <p:nvPr/>
        </p:nvCxnSpPr>
        <p:spPr>
          <a:xfrm>
            <a:off x="4826483" y="2827977"/>
            <a:ext cx="0" cy="204450"/>
          </a:xfrm>
          <a:prstGeom prst="line">
            <a:avLst/>
          </a:prstGeom>
          <a:ln w="9525"/>
        </p:spPr>
        <p:style>
          <a:lnRef idx="2">
            <a:schemeClr val="accent1"/>
          </a:lnRef>
          <a:fillRef idx="0">
            <a:schemeClr val="accent1"/>
          </a:fillRef>
          <a:effectRef idx="1">
            <a:schemeClr val="accent1"/>
          </a:effectRef>
          <a:fontRef idx="minor">
            <a:schemeClr val="tx1"/>
          </a:fontRef>
        </p:style>
      </p:cxnSp>
      <p:cxnSp>
        <p:nvCxnSpPr>
          <p:cNvPr id="29" name="Straight Connector 28" descr="Annotation for the word 'another' from the statement example is 'This is not the first time'.">
            <a:extLst>
              <a:ext uri="{FF2B5EF4-FFF2-40B4-BE49-F238E27FC236}">
                <a16:creationId xmlns:a16="http://schemas.microsoft.com/office/drawing/2014/main" id="{E97AA8C7-10E2-1B50-ACEE-4CEF4DA1175D}"/>
              </a:ext>
              <a:ext uri="{C183D7F6-B498-43B3-948B-1728B52AA6E4}">
                <adec:decorative xmlns:adec="http://schemas.microsoft.com/office/drawing/2017/decorative" val="0"/>
              </a:ext>
            </a:extLst>
          </p:cNvPr>
          <p:cNvCxnSpPr>
            <a:cxnSpLocks/>
          </p:cNvCxnSpPr>
          <p:nvPr/>
        </p:nvCxnSpPr>
        <p:spPr>
          <a:xfrm>
            <a:off x="6299523" y="2827977"/>
            <a:ext cx="0" cy="204450"/>
          </a:xfrm>
          <a:prstGeom prst="line">
            <a:avLst/>
          </a:prstGeom>
          <a:ln w="9525">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30" name="Straight Connector 29" descr="Annotation for the word 'money-making' from the statement example is 'Making a profit'.">
            <a:extLst>
              <a:ext uri="{FF2B5EF4-FFF2-40B4-BE49-F238E27FC236}">
                <a16:creationId xmlns:a16="http://schemas.microsoft.com/office/drawing/2014/main" id="{69F59915-5D3A-363A-6CD5-0B8999D1B368}"/>
              </a:ext>
              <a:ext uri="{C183D7F6-B498-43B3-948B-1728B52AA6E4}">
                <adec:decorative xmlns:adec="http://schemas.microsoft.com/office/drawing/2017/decorative" val="0"/>
              </a:ext>
            </a:extLst>
          </p:cNvPr>
          <p:cNvCxnSpPr>
            <a:cxnSpLocks/>
          </p:cNvCxnSpPr>
          <p:nvPr/>
        </p:nvCxnSpPr>
        <p:spPr>
          <a:xfrm>
            <a:off x="8182203" y="2827977"/>
            <a:ext cx="0" cy="20445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32" name="Straight Connector 31" descr="Annotation for the word 'scheme' from the statement example is 'A large-scale plan (often secretive to deceive others)'.">
            <a:extLst>
              <a:ext uri="{FF2B5EF4-FFF2-40B4-BE49-F238E27FC236}">
                <a16:creationId xmlns:a16="http://schemas.microsoft.com/office/drawing/2014/main" id="{17ED82C3-BAB1-0AD7-5435-DC45E0D223B0}"/>
              </a:ext>
              <a:ext uri="{C183D7F6-B498-43B3-948B-1728B52AA6E4}">
                <adec:decorative xmlns:adec="http://schemas.microsoft.com/office/drawing/2017/decorative" val="0"/>
              </a:ext>
            </a:extLst>
          </p:cNvPr>
          <p:cNvCxnSpPr>
            <a:cxnSpLocks/>
            <a:stCxn id="13" idx="2"/>
          </p:cNvCxnSpPr>
          <p:nvPr/>
        </p:nvCxnSpPr>
        <p:spPr>
          <a:xfrm>
            <a:off x="10094143" y="2827977"/>
            <a:ext cx="0" cy="204450"/>
          </a:xfrm>
          <a:prstGeom prst="line">
            <a:avLst/>
          </a:prstGeom>
          <a:ln w="9525">
            <a:solidFill>
              <a:schemeClr val="accent3"/>
            </a:solidFill>
          </a:ln>
        </p:spPr>
        <p:style>
          <a:lnRef idx="2">
            <a:schemeClr val="accent1"/>
          </a:lnRef>
          <a:fillRef idx="0">
            <a:schemeClr val="accent1"/>
          </a:fillRef>
          <a:effectRef idx="1">
            <a:schemeClr val="accent1"/>
          </a:effectRef>
          <a:fontRef idx="minor">
            <a:schemeClr val="tx1"/>
          </a:fontRef>
        </p:style>
      </p:cxnSp>
      <p:cxnSp>
        <p:nvCxnSpPr>
          <p:cNvPr id="33" name="Straight Connector 32" descr="Annotation for the word 'we' from the statement example is 'Inclusive language'.">
            <a:extLst>
              <a:ext uri="{FF2B5EF4-FFF2-40B4-BE49-F238E27FC236}">
                <a16:creationId xmlns:a16="http://schemas.microsoft.com/office/drawing/2014/main" id="{780AED09-1CC0-3522-EE7D-50A79A9097FF}"/>
              </a:ext>
              <a:ext uri="{C183D7F6-B498-43B3-948B-1728B52AA6E4}">
                <adec:decorative xmlns:adec="http://schemas.microsoft.com/office/drawing/2017/decorative" val="0"/>
              </a:ext>
            </a:extLst>
          </p:cNvPr>
          <p:cNvCxnSpPr>
            <a:cxnSpLocks/>
          </p:cNvCxnSpPr>
          <p:nvPr/>
        </p:nvCxnSpPr>
        <p:spPr>
          <a:xfrm>
            <a:off x="7820618" y="3969366"/>
            <a:ext cx="0" cy="204450"/>
          </a:xfrm>
          <a:prstGeom prst="line">
            <a:avLst/>
          </a:prstGeom>
          <a:ln w="9525">
            <a:solidFill>
              <a:srgbClr val="3667B2"/>
            </a:solidFill>
          </a:ln>
        </p:spPr>
        <p:style>
          <a:lnRef idx="2">
            <a:schemeClr val="accent1"/>
          </a:lnRef>
          <a:fillRef idx="0">
            <a:schemeClr val="accent1"/>
          </a:fillRef>
          <a:effectRef idx="1">
            <a:schemeClr val="accent1"/>
          </a:effectRef>
          <a:fontRef idx="minor">
            <a:schemeClr val="tx1"/>
          </a:fontRef>
        </p:style>
      </p:cxnSp>
      <p:cxnSp>
        <p:nvCxnSpPr>
          <p:cNvPr id="31" name="Straight Connector 30" descr="Annotation for the exclamation mark at the end of the statement example is 'Emphasis'.">
            <a:extLst>
              <a:ext uri="{FF2B5EF4-FFF2-40B4-BE49-F238E27FC236}">
                <a16:creationId xmlns:a16="http://schemas.microsoft.com/office/drawing/2014/main" id="{BB78920E-6DA4-DFAB-4D19-732549802CEC}"/>
              </a:ext>
              <a:ext uri="{C183D7F6-B498-43B3-948B-1728B52AA6E4}">
                <adec:decorative xmlns:adec="http://schemas.microsoft.com/office/drawing/2017/decorative" val="0"/>
              </a:ext>
            </a:extLst>
          </p:cNvPr>
          <p:cNvCxnSpPr>
            <a:cxnSpLocks/>
            <a:stCxn id="19" idx="0"/>
          </p:cNvCxnSpPr>
          <p:nvPr/>
        </p:nvCxnSpPr>
        <p:spPr>
          <a:xfrm flipV="1">
            <a:off x="8951144" y="3969366"/>
            <a:ext cx="0" cy="20445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sp>
        <p:nvSpPr>
          <p:cNvPr id="34" name="Text Placeholder 3">
            <a:extLst>
              <a:ext uri="{FF2B5EF4-FFF2-40B4-BE49-F238E27FC236}">
                <a16:creationId xmlns:a16="http://schemas.microsoft.com/office/drawing/2014/main" id="{CB6049C3-CC6F-87EB-8691-B4AFAEE06D1C}"/>
              </a:ext>
            </a:extLst>
          </p:cNvPr>
          <p:cNvSpPr txBox="1">
            <a:spLocks/>
          </p:cNvSpPr>
          <p:nvPr/>
        </p:nvSpPr>
        <p:spPr>
          <a:xfrm>
            <a:off x="3788793" y="4720774"/>
            <a:ext cx="7448349" cy="1559511"/>
          </a:xfrm>
          <a:prstGeom prst="rect">
            <a:avLst/>
          </a:prstGeom>
          <a:noFill/>
        </p:spPr>
        <p:txBody>
          <a:bodyPr vert="horz" lIns="72000" tIns="72000" rIns="72000" bIns="72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t>Success criteria</a:t>
            </a:r>
          </a:p>
          <a:p>
            <a:pPr lvl="3"/>
            <a:r>
              <a:rPr lang="en-AU" noProof="0" dirty="0"/>
              <a:t>I can identify words and phrases that help to show the writer’s tone.</a:t>
            </a:r>
          </a:p>
          <a:p>
            <a:pPr lvl="3"/>
            <a:r>
              <a:rPr lang="en-AU" noProof="0" dirty="0"/>
              <a:t>I can identify the overall tone of a persuasive piece of writing.</a:t>
            </a:r>
          </a:p>
          <a:p>
            <a:pPr lvl="3"/>
            <a:r>
              <a:rPr lang="en-AU" noProof="0" dirty="0"/>
              <a:t>I can explain how the tone helps persuade the reader.</a:t>
            </a:r>
          </a:p>
        </p:txBody>
      </p:sp>
      <p:sp>
        <p:nvSpPr>
          <p:cNvPr id="6" name="Text Placeholder 2">
            <a:extLst>
              <a:ext uri="{FF2B5EF4-FFF2-40B4-BE49-F238E27FC236}">
                <a16:creationId xmlns:a16="http://schemas.microsoft.com/office/drawing/2014/main" id="{13061EDA-46A3-C78B-CB9E-2CC70C5FDAC2}"/>
              </a:ext>
              <a:ext uri="{C183D7F6-B498-43B3-948B-1728B52AA6E4}">
                <adec:decorative xmlns:adec="http://schemas.microsoft.com/office/drawing/2017/decorative" val="1"/>
              </a:ext>
            </a:extLst>
          </p:cNvPr>
          <p:cNvSpPr>
            <a:spLocks noGrp="1"/>
          </p:cNvSpPr>
          <p:nvPr>
            <p:ph type="body" sz="quarter" idx="24"/>
          </p:nvPr>
        </p:nvSpPr>
        <p:spPr>
          <a:xfrm>
            <a:off x="714375" y="0"/>
            <a:ext cx="3404620" cy="473075"/>
          </a:xfrm>
          <a:solidFill>
            <a:schemeClr val="accent3"/>
          </a:solidFill>
        </p:spPr>
        <p:txBody>
          <a:bodyPr/>
          <a:lstStyle/>
          <a:p>
            <a:r>
              <a:rPr lang="en-AU" noProof="0" dirty="0">
                <a:solidFill>
                  <a:schemeClr val="bg2"/>
                </a:solidFill>
              </a:rPr>
              <a:t>Demonstrate and think aloud</a:t>
            </a:r>
          </a:p>
        </p:txBody>
      </p:sp>
    </p:spTree>
    <p:extLst>
      <p:ext uri="{BB962C8B-B14F-4D97-AF65-F5344CB8AC3E}">
        <p14:creationId xmlns:p14="http://schemas.microsoft.com/office/powerpoint/2010/main" val="30476187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A2D482E-17CD-0ACF-1E94-67F45C2A60EC}"/>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C7A76376-F93D-A7F4-6829-5A592973765D}"/>
              </a:ext>
            </a:extLst>
          </p:cNvPr>
          <p:cNvSpPr>
            <a:spLocks noGrp="1"/>
          </p:cNvSpPr>
          <p:nvPr>
            <p:ph type="title"/>
          </p:nvPr>
        </p:nvSpPr>
        <p:spPr>
          <a:xfrm>
            <a:off x="749300" y="1963738"/>
            <a:ext cx="3283685" cy="1076325"/>
          </a:xfrm>
          <a:noFill/>
        </p:spPr>
        <p:txBody>
          <a:bodyPr lIns="0" tIns="0" rIns="0" bIns="0"/>
          <a:lstStyle/>
          <a:p>
            <a:r>
              <a:rPr lang="en-AU" noProof="0" dirty="0"/>
              <a:t>Modelling using worked examples involves …</a:t>
            </a:r>
          </a:p>
        </p:txBody>
      </p:sp>
      <p:sp>
        <p:nvSpPr>
          <p:cNvPr id="15" name="Text Placeholder 11">
            <a:extLst>
              <a:ext uri="{FF2B5EF4-FFF2-40B4-BE49-F238E27FC236}">
                <a16:creationId xmlns:a16="http://schemas.microsoft.com/office/drawing/2014/main" id="{D4233DFC-8A5A-F4F8-4C09-D14F5A5A0CD4}"/>
              </a:ext>
            </a:extLst>
          </p:cNvPr>
          <p:cNvSpPr txBox="1">
            <a:spLocks/>
          </p:cNvSpPr>
          <p:nvPr/>
        </p:nvSpPr>
        <p:spPr>
          <a:xfrm>
            <a:off x="5092697" y="1963454"/>
            <a:ext cx="6269454" cy="597178"/>
          </a:xfrm>
          <a:prstGeom prst="rect">
            <a:avLst/>
          </a:prstGeom>
          <a:noFill/>
        </p:spPr>
        <p:txBody>
          <a:bodyPr vert="horz" lIns="252000" tIns="144000" rIns="252000" bIns="144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solidFill>
                  <a:schemeClr val="accent3"/>
                </a:solidFill>
              </a:rPr>
              <a:t>At the beginning of a lesson:</a:t>
            </a:r>
          </a:p>
        </p:txBody>
      </p:sp>
      <p:sp>
        <p:nvSpPr>
          <p:cNvPr id="12" name="Text Placeholder 11">
            <a:extLst>
              <a:ext uri="{FF2B5EF4-FFF2-40B4-BE49-F238E27FC236}">
                <a16:creationId xmlns:a16="http://schemas.microsoft.com/office/drawing/2014/main" id="{30284E5E-E409-ADCA-1C0C-6646CAB7935C}"/>
              </a:ext>
            </a:extLst>
          </p:cNvPr>
          <p:cNvSpPr>
            <a:spLocks noGrp="1"/>
          </p:cNvSpPr>
          <p:nvPr>
            <p:ph type="body" sz="quarter" idx="23"/>
          </p:nvPr>
        </p:nvSpPr>
        <p:spPr>
          <a:xfrm>
            <a:off x="4992785" y="2560632"/>
            <a:ext cx="6269454" cy="1370878"/>
          </a:xfrm>
        </p:spPr>
        <p:txBody>
          <a:bodyPr/>
          <a:lstStyle/>
          <a:p>
            <a:r>
              <a:rPr lang="en-AU" b="1" noProof="0" dirty="0"/>
              <a:t>Working through all the steps </a:t>
            </a:r>
            <a:r>
              <a:rPr lang="en-AU" noProof="0" dirty="0"/>
              <a:t>required to complete a task or solve a problem</a:t>
            </a:r>
          </a:p>
        </p:txBody>
      </p:sp>
      <p:sp>
        <p:nvSpPr>
          <p:cNvPr id="14" name="Text Placeholder 13">
            <a:extLst>
              <a:ext uri="{FF2B5EF4-FFF2-40B4-BE49-F238E27FC236}">
                <a16:creationId xmlns:a16="http://schemas.microsoft.com/office/drawing/2014/main" id="{4AD816C4-BF23-7A0B-8FD8-448BB38E0311}"/>
              </a:ext>
            </a:extLst>
          </p:cNvPr>
          <p:cNvSpPr>
            <a:spLocks noGrp="1"/>
          </p:cNvSpPr>
          <p:nvPr>
            <p:ph type="body" sz="quarter" idx="25"/>
          </p:nvPr>
        </p:nvSpPr>
        <p:spPr>
          <a:xfrm>
            <a:off x="4992785" y="4015687"/>
            <a:ext cx="6269454" cy="1370878"/>
          </a:xfrm>
        </p:spPr>
        <p:txBody>
          <a:bodyPr/>
          <a:lstStyle/>
          <a:p>
            <a:r>
              <a:rPr lang="en-AU" b="1" noProof="0" dirty="0"/>
              <a:t>Gradually introducing </a:t>
            </a:r>
            <a:r>
              <a:rPr lang="en-AU" noProof="0" dirty="0"/>
              <a:t>elements of a task</a:t>
            </a:r>
          </a:p>
        </p:txBody>
      </p:sp>
      <p:sp>
        <p:nvSpPr>
          <p:cNvPr id="13" name="Text Placeholder 12">
            <a:extLst>
              <a:ext uri="{FF2B5EF4-FFF2-40B4-BE49-F238E27FC236}">
                <a16:creationId xmlns:a16="http://schemas.microsoft.com/office/drawing/2014/main" id="{A35AB657-FF86-8CA1-DB34-0299966DA208}"/>
              </a:ext>
              <a:ext uri="{C183D7F6-B498-43B3-948B-1728B52AA6E4}">
                <adec:decorative xmlns:adec="http://schemas.microsoft.com/office/drawing/2017/decorative" val="1"/>
              </a:ext>
            </a:extLst>
          </p:cNvPr>
          <p:cNvSpPr>
            <a:spLocks noGrp="1"/>
          </p:cNvSpPr>
          <p:nvPr>
            <p:ph type="body" sz="quarter" idx="24"/>
          </p:nvPr>
        </p:nvSpPr>
        <p:spPr>
          <a:xfrm>
            <a:off x="714376" y="0"/>
            <a:ext cx="3518958" cy="473235"/>
          </a:xfrm>
          <a:solidFill>
            <a:schemeClr val="accent3"/>
          </a:solidFill>
        </p:spPr>
        <p:txBody>
          <a:bodyPr/>
          <a:lstStyle/>
          <a:p>
            <a:r>
              <a:rPr lang="en-AU" noProof="0" dirty="0">
                <a:solidFill>
                  <a:schemeClr val="bg1"/>
                </a:solidFill>
              </a:rPr>
              <a:t>Model using worked examples</a:t>
            </a:r>
          </a:p>
        </p:txBody>
      </p:sp>
    </p:spTree>
    <p:extLst>
      <p:ext uri="{BB962C8B-B14F-4D97-AF65-F5344CB8AC3E}">
        <p14:creationId xmlns:p14="http://schemas.microsoft.com/office/powerpoint/2010/main" val="23196735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0DCBA-21FB-6A1D-F358-3579A6B81340}"/>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F2F7FDA2-35ED-1A31-6FBC-CEF7608EC93B}"/>
              </a:ext>
            </a:extLst>
          </p:cNvPr>
          <p:cNvSpPr>
            <a:spLocks noGrp="1"/>
          </p:cNvSpPr>
          <p:nvPr>
            <p:ph type="title"/>
          </p:nvPr>
        </p:nvSpPr>
        <p:spPr>
          <a:xfrm>
            <a:off x="609600" y="780287"/>
            <a:ext cx="10972800" cy="535531"/>
          </a:xfrm>
        </p:spPr>
        <p:txBody>
          <a:bodyPr/>
          <a:lstStyle/>
          <a:p>
            <a:r>
              <a:rPr lang="en-AU" noProof="0" dirty="0"/>
              <a:t>Using a worked example</a:t>
            </a:r>
          </a:p>
        </p:txBody>
      </p:sp>
      <p:sp>
        <p:nvSpPr>
          <p:cNvPr id="34" name="Text Placeholder 2">
            <a:extLst>
              <a:ext uri="{FF2B5EF4-FFF2-40B4-BE49-F238E27FC236}">
                <a16:creationId xmlns:a16="http://schemas.microsoft.com/office/drawing/2014/main" id="{268D4C5E-34EC-6A5D-41D3-A52D569BD402}"/>
              </a:ext>
              <a:ext uri="{C183D7F6-B498-43B3-948B-1728B52AA6E4}">
                <adec:decorative xmlns:adec="http://schemas.microsoft.com/office/drawing/2017/decorative" val="0"/>
              </a:ext>
            </a:extLst>
          </p:cNvPr>
          <p:cNvSpPr txBox="1">
            <a:spLocks/>
          </p:cNvSpPr>
          <p:nvPr/>
        </p:nvSpPr>
        <p:spPr>
          <a:xfrm>
            <a:off x="4295274" y="0"/>
            <a:ext cx="1905154" cy="473235"/>
          </a:xfrm>
          <a:prstGeom prst="round2SameRect">
            <a:avLst>
              <a:gd name="adj1" fmla="val 0"/>
              <a:gd name="adj2" fmla="val 33993"/>
            </a:avLst>
          </a:prstGeom>
          <a:solidFill>
            <a:srgbClr val="087A4D"/>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Primary school</a:t>
            </a:r>
          </a:p>
        </p:txBody>
      </p:sp>
      <p:sp>
        <p:nvSpPr>
          <p:cNvPr id="16" name="Text Placeholder 15">
            <a:extLst>
              <a:ext uri="{FF2B5EF4-FFF2-40B4-BE49-F238E27FC236}">
                <a16:creationId xmlns:a16="http://schemas.microsoft.com/office/drawing/2014/main" id="{33E74285-B6F5-ADE6-547E-89418C7AE6B8}"/>
              </a:ext>
            </a:extLst>
          </p:cNvPr>
          <p:cNvSpPr>
            <a:spLocks noGrp="1"/>
          </p:cNvSpPr>
          <p:nvPr>
            <p:ph type="body" sz="quarter" idx="23"/>
          </p:nvPr>
        </p:nvSpPr>
        <p:spPr>
          <a:xfrm>
            <a:off x="609600" y="1431343"/>
            <a:ext cx="10972800" cy="383054"/>
          </a:xfrm>
        </p:spPr>
        <p:txBody>
          <a:bodyPr/>
          <a:lstStyle/>
          <a:p>
            <a:r>
              <a:rPr lang="en-AU" noProof="0" dirty="0"/>
              <a:t>Worked examples involve </a:t>
            </a:r>
            <a:r>
              <a:rPr lang="en-AU" b="1" noProof="0" dirty="0"/>
              <a:t>gradually introducing </a:t>
            </a:r>
            <a:r>
              <a:rPr lang="en-AU" noProof="0" dirty="0"/>
              <a:t>elements of the task.</a:t>
            </a:r>
          </a:p>
        </p:txBody>
      </p:sp>
      <p:sp>
        <p:nvSpPr>
          <p:cNvPr id="18" name="Text Placeholder 17">
            <a:extLst>
              <a:ext uri="{FF2B5EF4-FFF2-40B4-BE49-F238E27FC236}">
                <a16:creationId xmlns:a16="http://schemas.microsoft.com/office/drawing/2014/main" id="{192E2493-02C1-CA98-DE38-F93082AEF63A}"/>
              </a:ext>
            </a:extLst>
          </p:cNvPr>
          <p:cNvSpPr>
            <a:spLocks noGrp="1"/>
          </p:cNvSpPr>
          <p:nvPr>
            <p:ph type="body" sz="quarter" idx="25"/>
          </p:nvPr>
        </p:nvSpPr>
        <p:spPr>
          <a:xfrm>
            <a:off x="1034716" y="2059806"/>
            <a:ext cx="10122568" cy="4423187"/>
          </a:xfrm>
        </p:spPr>
        <p:txBody>
          <a:bodyPr>
            <a:noAutofit/>
          </a:bodyPr>
          <a:lstStyle/>
          <a:p>
            <a:pPr lvl="1">
              <a:spcAft>
                <a:spcPts val="1200"/>
              </a:spcAft>
            </a:pPr>
            <a:r>
              <a:rPr lang="en-AU" noProof="0" dirty="0"/>
              <a:t>Teacher worked example of this equation: </a:t>
            </a:r>
            <a:r>
              <a:rPr lang="en-AU" noProof="0" dirty="0">
                <a:solidFill>
                  <a:schemeClr val="bg1"/>
                </a:solidFill>
              </a:rPr>
              <a:t>half of 12 </a:t>
            </a:r>
          </a:p>
          <a:p>
            <a:pPr>
              <a:spcAft>
                <a:spcPts val="0"/>
              </a:spcAft>
            </a:pPr>
            <a:r>
              <a:rPr lang="en-AU" b="1" noProof="0" dirty="0"/>
              <a:t>Steps: </a:t>
            </a:r>
          </a:p>
          <a:p>
            <a:pPr lvl="6">
              <a:spcBef>
                <a:spcPts val="1200"/>
              </a:spcBef>
              <a:spcAft>
                <a:spcPts val="1200"/>
              </a:spcAft>
            </a:pPr>
            <a:r>
              <a:rPr lang="en-AU" noProof="0" dirty="0"/>
              <a:t>The denominator is 2, so I know finding half </a:t>
            </a:r>
            <a:br>
              <a:rPr lang="en-AU" noProof="0" dirty="0"/>
            </a:br>
            <a:r>
              <a:rPr lang="en-AU" noProof="0" dirty="0"/>
              <a:t>means sharing into 2. I will draw 2 groups.</a:t>
            </a:r>
          </a:p>
          <a:p>
            <a:pPr lvl="6">
              <a:spcBef>
                <a:spcPts val="1200"/>
              </a:spcBef>
              <a:spcAft>
                <a:spcPts val="1200"/>
              </a:spcAft>
            </a:pPr>
            <a:r>
              <a:rPr lang="en-AU" noProof="0" dirty="0"/>
              <a:t>Now I need to share 12 into 2 groups. </a:t>
            </a:r>
            <a:br>
              <a:rPr lang="en-AU" noProof="0" dirty="0"/>
            </a:br>
            <a:r>
              <a:rPr lang="en-AU" noProof="0" dirty="0"/>
              <a:t>Watch me draw dots. </a:t>
            </a:r>
            <a:r>
              <a:rPr lang="en-AU" i="1" noProof="0" dirty="0"/>
              <a:t>Teacher counts </a:t>
            </a:r>
            <a:br>
              <a:rPr lang="en-AU" i="1" noProof="0" dirty="0"/>
            </a:br>
            <a:r>
              <a:rPr lang="en-AU" i="1" noProof="0" dirty="0"/>
              <a:t>as they draw.</a:t>
            </a:r>
          </a:p>
          <a:p>
            <a:pPr lvl="6">
              <a:spcBef>
                <a:spcPts val="1200"/>
              </a:spcBef>
              <a:spcAft>
                <a:spcPts val="1200"/>
              </a:spcAft>
            </a:pPr>
            <a:r>
              <a:rPr lang="en-AU" noProof="0" dirty="0"/>
              <a:t>I can see there are 6 in each group. </a:t>
            </a:r>
            <a:br>
              <a:rPr lang="en-AU" noProof="0" dirty="0"/>
            </a:br>
            <a:r>
              <a:rPr lang="en-AU" noProof="0" dirty="0"/>
              <a:t>So half of 12 equals 6.</a:t>
            </a:r>
          </a:p>
        </p:txBody>
      </p:sp>
      <p:grpSp>
        <p:nvGrpSpPr>
          <p:cNvPr id="12" name="Group 11">
            <a:extLst>
              <a:ext uri="{FF2B5EF4-FFF2-40B4-BE49-F238E27FC236}">
                <a16:creationId xmlns:a16="http://schemas.microsoft.com/office/drawing/2014/main" id="{6795FE79-AD2E-396C-F1E2-714613500355}"/>
              </a:ext>
              <a:ext uri="{C183D7F6-B498-43B3-948B-1728B52AA6E4}">
                <adec:decorative xmlns:adec="http://schemas.microsoft.com/office/drawing/2017/decorative" val="1"/>
              </a:ext>
            </a:extLst>
          </p:cNvPr>
          <p:cNvGrpSpPr/>
          <p:nvPr/>
        </p:nvGrpSpPr>
        <p:grpSpPr>
          <a:xfrm>
            <a:off x="6828561" y="2218768"/>
            <a:ext cx="1586946" cy="667263"/>
            <a:chOff x="6828561" y="2218768"/>
            <a:chExt cx="1586946" cy="667263"/>
          </a:xfrm>
        </p:grpSpPr>
        <p:sp>
          <p:nvSpPr>
            <p:cNvPr id="5" name="Rectangle 4">
              <a:extLst>
                <a:ext uri="{FF2B5EF4-FFF2-40B4-BE49-F238E27FC236}">
                  <a16:creationId xmlns:a16="http://schemas.microsoft.com/office/drawing/2014/main" id="{5FF977D4-99B4-5340-A6AE-E53935F3BE9A}"/>
                </a:ext>
              </a:extLst>
            </p:cNvPr>
            <p:cNvSpPr/>
            <p:nvPr/>
          </p:nvSpPr>
          <p:spPr>
            <a:xfrm>
              <a:off x="6828561" y="2218768"/>
              <a:ext cx="1586946" cy="667263"/>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mc:AlternateContent xmlns:mc="http://schemas.openxmlformats.org/markup-compatibility/2006">
          <mc:Choice xmlns:a14="http://schemas.microsoft.com/office/drawing/2010/main" Requires="a14">
            <p:sp>
              <p:nvSpPr>
                <p:cNvPr id="2" name="Rectangle 1">
                  <a:extLst>
                    <a:ext uri="{FF2B5EF4-FFF2-40B4-BE49-F238E27FC236}">
                      <a16:creationId xmlns:a16="http://schemas.microsoft.com/office/drawing/2014/main" id="{7CC1F4E3-06BB-7DD7-86A9-3B1B38CF0C6E}"/>
                    </a:ext>
                  </a:extLst>
                </p:cNvPr>
                <p:cNvSpPr/>
                <p:nvPr/>
              </p:nvSpPr>
              <p:spPr>
                <a:xfrm>
                  <a:off x="7101483" y="2261747"/>
                  <a:ext cx="1027413" cy="581304"/>
                </a:xfrm>
                <a:prstGeom prst="rect">
                  <a:avLst/>
                </a:prstGeom>
                <a:noFill/>
                <a:ln w="9525">
                  <a:noFill/>
                </a:ln>
              </p:spPr>
              <p:style>
                <a:lnRef idx="2">
                  <a:schemeClr val="accent6">
                    <a:shade val="15000"/>
                  </a:schemeClr>
                </a:lnRef>
                <a:fillRef idx="1">
                  <a:schemeClr val="accent6"/>
                </a:fillRef>
                <a:effectRef idx="0">
                  <a:schemeClr val="accent6"/>
                </a:effectRef>
                <a:fontRef idx="minor">
                  <a:schemeClr val="lt1"/>
                </a:fontRef>
              </p:style>
              <p:txBody>
                <a:bodyPr bIns="72000" rtlCol="0" anchor="ctr"/>
                <a:lstStyle/>
                <a:p>
                  <a:pPr algn="ctr"/>
                  <a14:m>
                    <m:oMath xmlns:m="http://schemas.openxmlformats.org/officeDocument/2006/math">
                      <m:f>
                        <m:fPr>
                          <m:ctrlPr>
                            <a:rPr lang="en-AU" sz="2000" b="0" i="1" noProof="0" smtClean="0">
                              <a:solidFill>
                                <a:schemeClr val="tx1"/>
                              </a:solidFill>
                              <a:latin typeface="Cambria Math" panose="02040503050406030204" pitchFamily="18" charset="0"/>
                            </a:rPr>
                          </m:ctrlPr>
                        </m:fPr>
                        <m:num>
                          <m:r>
                            <a:rPr lang="en-AU" sz="2000" b="0" i="1" noProof="0" smtClean="0">
                              <a:solidFill>
                                <a:schemeClr val="tx1"/>
                              </a:solidFill>
                              <a:latin typeface="Cambria Math" panose="02040503050406030204" pitchFamily="18" charset="0"/>
                            </a:rPr>
                            <m:t>1</m:t>
                          </m:r>
                        </m:num>
                        <m:den>
                          <m:r>
                            <a:rPr lang="en-AU" sz="2000" b="0" i="1" noProof="0" smtClean="0">
                              <a:solidFill>
                                <a:schemeClr val="tx1"/>
                              </a:solidFill>
                              <a:latin typeface="Cambria Math" panose="02040503050406030204" pitchFamily="18" charset="0"/>
                            </a:rPr>
                            <m:t>2</m:t>
                          </m:r>
                        </m:den>
                      </m:f>
                    </m:oMath>
                  </a14:m>
                  <a:r>
                    <a:rPr lang="en-AU" sz="2000" noProof="0" dirty="0">
                      <a:solidFill>
                        <a:schemeClr val="tx1"/>
                      </a:solidFill>
                    </a:rPr>
                    <a:t> of 12</a:t>
                  </a:r>
                </a:p>
              </p:txBody>
            </p:sp>
          </mc:Choice>
          <mc:Fallback>
            <p:sp>
              <p:nvSpPr>
                <p:cNvPr id="2" name="Rectangle 1">
                  <a:extLst>
                    <a:ext uri="{FF2B5EF4-FFF2-40B4-BE49-F238E27FC236}">
                      <a16:creationId xmlns:a16="http://schemas.microsoft.com/office/drawing/2014/main" id="{7CC1F4E3-06BB-7DD7-86A9-3B1B38CF0C6E}"/>
                    </a:ext>
                  </a:extLst>
                </p:cNvPr>
                <p:cNvSpPr>
                  <a:spLocks noRot="1" noChangeAspect="1" noMove="1" noResize="1" noEditPoints="1" noAdjustHandles="1" noChangeArrowheads="1" noChangeShapeType="1" noTextEdit="1"/>
                </p:cNvSpPr>
                <p:nvPr/>
              </p:nvSpPr>
              <p:spPr>
                <a:xfrm>
                  <a:off x="7101483" y="2261747"/>
                  <a:ext cx="1027413" cy="581304"/>
                </a:xfrm>
                <a:prstGeom prst="rect">
                  <a:avLst/>
                </a:prstGeom>
                <a:blipFill>
                  <a:blip r:embed="rId3"/>
                  <a:stretch>
                    <a:fillRect r="-595" b="-2105"/>
                  </a:stretch>
                </a:blipFill>
                <a:ln w="9525">
                  <a:noFill/>
                </a:ln>
              </p:spPr>
              <p:txBody>
                <a:bodyPr/>
                <a:lstStyle/>
                <a:p>
                  <a:r>
                    <a:rPr lang="en-AU">
                      <a:noFill/>
                    </a:rPr>
                    <a:t> </a:t>
                  </a:r>
                </a:p>
              </p:txBody>
            </p:sp>
          </mc:Fallback>
        </mc:AlternateContent>
      </p:grpSp>
      <p:grpSp>
        <p:nvGrpSpPr>
          <p:cNvPr id="74" name="Group 73">
            <a:extLst>
              <a:ext uri="{FF2B5EF4-FFF2-40B4-BE49-F238E27FC236}">
                <a16:creationId xmlns:a16="http://schemas.microsoft.com/office/drawing/2014/main" id="{C2991C63-0EE1-D39B-D9D3-FA6527DEF1F8}"/>
              </a:ext>
              <a:ext uri="{C183D7F6-B498-43B3-948B-1728B52AA6E4}">
                <adec:decorative xmlns:adec="http://schemas.microsoft.com/office/drawing/2017/decorative" val="1"/>
              </a:ext>
            </a:extLst>
          </p:cNvPr>
          <p:cNvGrpSpPr/>
          <p:nvPr/>
        </p:nvGrpSpPr>
        <p:grpSpPr>
          <a:xfrm>
            <a:off x="6828562" y="3265814"/>
            <a:ext cx="3764274" cy="871486"/>
            <a:chOff x="6828562" y="3265814"/>
            <a:chExt cx="3764274" cy="871486"/>
          </a:xfrm>
        </p:grpSpPr>
        <mc:AlternateContent xmlns:mc="http://schemas.openxmlformats.org/markup-compatibility/2006">
          <mc:Choice xmlns:a14="http://schemas.microsoft.com/office/drawing/2010/main" Requires="a14">
            <p:sp>
              <p:nvSpPr>
                <p:cNvPr id="31" name="Rectangle 30">
                  <a:extLst>
                    <a:ext uri="{FF2B5EF4-FFF2-40B4-BE49-F238E27FC236}">
                      <a16:creationId xmlns:a16="http://schemas.microsoft.com/office/drawing/2014/main" id="{78F46490-3120-A927-8C25-FC766E5DDAE2}"/>
                    </a:ext>
                  </a:extLst>
                </p:cNvPr>
                <p:cNvSpPr/>
                <p:nvPr/>
              </p:nvSpPr>
              <p:spPr>
                <a:xfrm>
                  <a:off x="6828562" y="3265814"/>
                  <a:ext cx="1586946" cy="667263"/>
                </a:xfrm>
                <a:prstGeom prst="rect">
                  <a:avLst/>
                </a:prstGeom>
                <a:solidFill>
                  <a:schemeClr val="accent5"/>
                </a:solidFill>
                <a:ln w="9525">
                  <a:noFill/>
                </a:ln>
              </p:spPr>
              <p:style>
                <a:lnRef idx="2">
                  <a:schemeClr val="accent6">
                    <a:shade val="15000"/>
                  </a:schemeClr>
                </a:lnRef>
                <a:fillRef idx="1">
                  <a:schemeClr val="accent6"/>
                </a:fillRef>
                <a:effectRef idx="0">
                  <a:schemeClr val="accent6"/>
                </a:effectRef>
                <a:fontRef idx="minor">
                  <a:schemeClr val="lt1"/>
                </a:fontRef>
              </p:style>
              <p:txBody>
                <a:bodyPr bIns="72000" rtlCol="0" anchor="ctr"/>
                <a:lstStyle/>
                <a:p>
                  <a:pPr algn="ctr"/>
                  <a14:m>
                    <m:oMath xmlns:m="http://schemas.openxmlformats.org/officeDocument/2006/math">
                      <m:f>
                        <m:fPr>
                          <m:ctrlPr>
                            <a:rPr lang="en-AU" sz="2000" b="0" i="1" noProof="0" smtClean="0">
                              <a:solidFill>
                                <a:schemeClr val="tx1"/>
                              </a:solidFill>
                              <a:latin typeface="Cambria Math" panose="02040503050406030204" pitchFamily="18" charset="0"/>
                            </a:rPr>
                          </m:ctrlPr>
                        </m:fPr>
                        <m:num>
                          <m:r>
                            <a:rPr lang="en-AU" sz="2000" b="0" i="1" noProof="0" smtClean="0">
                              <a:solidFill>
                                <a:schemeClr val="tx1"/>
                              </a:solidFill>
                              <a:latin typeface="Cambria Math" panose="02040503050406030204" pitchFamily="18" charset="0"/>
                            </a:rPr>
                            <m:t>1</m:t>
                          </m:r>
                        </m:num>
                        <m:den>
                          <m:r>
                            <a:rPr lang="en-AU" sz="2000" b="0" i="1" noProof="0" smtClean="0">
                              <a:solidFill>
                                <a:schemeClr val="tx1"/>
                              </a:solidFill>
                              <a:latin typeface="Cambria Math" panose="02040503050406030204" pitchFamily="18" charset="0"/>
                            </a:rPr>
                            <m:t>2</m:t>
                          </m:r>
                        </m:den>
                      </m:f>
                    </m:oMath>
                  </a14:m>
                  <a:r>
                    <a:rPr lang="en-AU" sz="2000" noProof="0" dirty="0">
                      <a:solidFill>
                        <a:schemeClr val="tx1"/>
                      </a:solidFill>
                    </a:rPr>
                    <a:t> of 12</a:t>
                  </a:r>
                </a:p>
              </p:txBody>
            </p:sp>
          </mc:Choice>
          <mc:Fallback>
            <p:sp>
              <p:nvSpPr>
                <p:cNvPr id="31" name="Rectangle 30">
                  <a:extLst>
                    <a:ext uri="{FF2B5EF4-FFF2-40B4-BE49-F238E27FC236}">
                      <a16:creationId xmlns:a16="http://schemas.microsoft.com/office/drawing/2014/main" id="{78F46490-3120-A927-8C25-FC766E5DDAE2}"/>
                    </a:ext>
                  </a:extLst>
                </p:cNvPr>
                <p:cNvSpPr>
                  <a:spLocks noRot="1" noChangeAspect="1" noMove="1" noResize="1" noEditPoints="1" noAdjustHandles="1" noChangeArrowheads="1" noChangeShapeType="1" noTextEdit="1"/>
                </p:cNvSpPr>
                <p:nvPr/>
              </p:nvSpPr>
              <p:spPr>
                <a:xfrm>
                  <a:off x="6828562" y="3265814"/>
                  <a:ext cx="1586946" cy="667263"/>
                </a:xfrm>
                <a:prstGeom prst="rect">
                  <a:avLst/>
                </a:prstGeom>
                <a:blipFill>
                  <a:blip r:embed="rId4"/>
                  <a:stretch>
                    <a:fillRect/>
                  </a:stretch>
                </a:blipFill>
                <a:ln w="9525">
                  <a:noFill/>
                </a:ln>
              </p:spPr>
              <p:txBody>
                <a:bodyPr/>
                <a:lstStyle/>
                <a:p>
                  <a:r>
                    <a:rPr lang="en-AU">
                      <a:noFill/>
                    </a:rPr>
                    <a:t> </a:t>
                  </a:r>
                </a:p>
              </p:txBody>
            </p:sp>
          </mc:Fallback>
        </mc:AlternateContent>
        <p:cxnSp>
          <p:nvCxnSpPr>
            <p:cNvPr id="7" name="Straight Connector 6">
              <a:extLst>
                <a:ext uri="{FF2B5EF4-FFF2-40B4-BE49-F238E27FC236}">
                  <a16:creationId xmlns:a16="http://schemas.microsoft.com/office/drawing/2014/main" id="{74DDFE82-6FE0-1337-981A-41FABF30B233}"/>
                </a:ext>
                <a:ext uri="{C183D7F6-B498-43B3-948B-1728B52AA6E4}">
                  <adec:decorative xmlns:adec="http://schemas.microsoft.com/office/drawing/2017/decorative" val="1"/>
                </a:ext>
              </a:extLst>
            </p:cNvPr>
            <p:cNvCxnSpPr>
              <a:cxnSpLocks/>
            </p:cNvCxnSpPr>
            <p:nvPr/>
          </p:nvCxnSpPr>
          <p:spPr>
            <a:xfrm flipV="1">
              <a:off x="7316238" y="3840774"/>
              <a:ext cx="0" cy="117952"/>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sp>
          <p:nvSpPr>
            <p:cNvPr id="6" name="TextBox 5">
              <a:extLst>
                <a:ext uri="{FF2B5EF4-FFF2-40B4-BE49-F238E27FC236}">
                  <a16:creationId xmlns:a16="http://schemas.microsoft.com/office/drawing/2014/main" id="{B80ADDAB-E553-6B59-B98E-67B279B05AB9}"/>
                </a:ext>
              </a:extLst>
            </p:cNvPr>
            <p:cNvSpPr txBox="1"/>
            <p:nvPr/>
          </p:nvSpPr>
          <p:spPr>
            <a:xfrm>
              <a:off x="7234625" y="3933077"/>
              <a:ext cx="774818" cy="204223"/>
            </a:xfrm>
            <a:prstGeom prst="rect">
              <a:avLst/>
            </a:prstGeom>
            <a:noFill/>
          </p:spPr>
          <p:txBody>
            <a:bodyPr wrap="none" lIns="36000" tIns="0" rIns="36000" bIns="0" rtlCol="0">
              <a:spAutoFit/>
            </a:bodyPr>
            <a:lstStyle/>
            <a:p>
              <a:pPr algn="l">
                <a:lnSpc>
                  <a:spcPct val="120000"/>
                </a:lnSpc>
                <a:spcBef>
                  <a:spcPts val="600"/>
                </a:spcBef>
              </a:pPr>
              <a:r>
                <a:rPr lang="en-AU" sz="1200" b="1" noProof="0" dirty="0">
                  <a:solidFill>
                    <a:srgbClr val="B25024"/>
                  </a:solidFill>
                </a:rPr>
                <a:t>2 groups</a:t>
              </a:r>
            </a:p>
          </p:txBody>
        </p:sp>
        <p:sp>
          <p:nvSpPr>
            <p:cNvPr id="8" name="Rectangle 7">
              <a:extLst>
                <a:ext uri="{FF2B5EF4-FFF2-40B4-BE49-F238E27FC236}">
                  <a16:creationId xmlns:a16="http://schemas.microsoft.com/office/drawing/2014/main" id="{629B819B-9C30-E3B2-2C0F-8CC87C373F07}"/>
                </a:ext>
              </a:extLst>
            </p:cNvPr>
            <p:cNvSpPr/>
            <p:nvPr/>
          </p:nvSpPr>
          <p:spPr>
            <a:xfrm>
              <a:off x="9096093" y="3265814"/>
              <a:ext cx="1496743" cy="667263"/>
            </a:xfrm>
            <a:prstGeom prst="rect">
              <a:avLst/>
            </a:prstGeom>
            <a:solidFill>
              <a:schemeClr val="accent5"/>
            </a:solidFill>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AU" sz="2400" noProof="0" dirty="0"/>
            </a:p>
          </p:txBody>
        </p:sp>
        <p:grpSp>
          <p:nvGrpSpPr>
            <p:cNvPr id="72" name="Group 71">
              <a:extLst>
                <a:ext uri="{FF2B5EF4-FFF2-40B4-BE49-F238E27FC236}">
                  <a16:creationId xmlns:a16="http://schemas.microsoft.com/office/drawing/2014/main" id="{C2121712-EBE7-C2D5-D003-6380B90F2743}"/>
                </a:ext>
              </a:extLst>
            </p:cNvPr>
            <p:cNvGrpSpPr/>
            <p:nvPr/>
          </p:nvGrpSpPr>
          <p:grpSpPr>
            <a:xfrm>
              <a:off x="9288192" y="3377880"/>
              <a:ext cx="1107156" cy="432000"/>
              <a:chOff x="8619660" y="3437899"/>
              <a:chExt cx="1107156" cy="432000"/>
            </a:xfrm>
          </p:grpSpPr>
          <p:sp>
            <p:nvSpPr>
              <p:cNvPr id="9" name="Oval 8">
                <a:extLst>
                  <a:ext uri="{FF2B5EF4-FFF2-40B4-BE49-F238E27FC236}">
                    <a16:creationId xmlns:a16="http://schemas.microsoft.com/office/drawing/2014/main" id="{D1E7E049-A029-59B8-85BE-9B10E31B2F8B}"/>
                  </a:ext>
                </a:extLst>
              </p:cNvPr>
              <p:cNvSpPr/>
              <p:nvPr/>
            </p:nvSpPr>
            <p:spPr>
              <a:xfrm>
                <a:off x="8619660" y="3437899"/>
                <a:ext cx="432000" cy="432000"/>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1" name="Oval 10">
                <a:extLst>
                  <a:ext uri="{FF2B5EF4-FFF2-40B4-BE49-F238E27FC236}">
                    <a16:creationId xmlns:a16="http://schemas.microsoft.com/office/drawing/2014/main" id="{3B1E85F6-866F-CBE3-DAF4-8084ABAF6A05}"/>
                  </a:ext>
                </a:extLst>
              </p:cNvPr>
              <p:cNvSpPr/>
              <p:nvPr/>
            </p:nvSpPr>
            <p:spPr>
              <a:xfrm>
                <a:off x="9294816" y="3437899"/>
                <a:ext cx="432000" cy="432000"/>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sp>
          <p:nvSpPr>
            <p:cNvPr id="13" name="Arrow: Right 12">
              <a:extLst>
                <a:ext uri="{FF2B5EF4-FFF2-40B4-BE49-F238E27FC236}">
                  <a16:creationId xmlns:a16="http://schemas.microsoft.com/office/drawing/2014/main" id="{23F8EBC2-77A6-8E73-E43C-F6E937357F57}"/>
                </a:ext>
                <a:ext uri="{C183D7F6-B498-43B3-948B-1728B52AA6E4}">
                  <adec:decorative xmlns:adec="http://schemas.microsoft.com/office/drawing/2017/decorative" val="1"/>
                </a:ext>
              </a:extLst>
            </p:cNvPr>
            <p:cNvSpPr/>
            <p:nvPr/>
          </p:nvSpPr>
          <p:spPr>
            <a:xfrm>
              <a:off x="8549594" y="3489823"/>
              <a:ext cx="449851" cy="230311"/>
            </a:xfrm>
            <a:prstGeom prst="rightArrow">
              <a:avLst/>
            </a:prstGeom>
            <a:solidFill>
              <a:schemeClr val="bg1">
                <a:lumMod val="85000"/>
              </a:schemeClr>
            </a:solidFill>
            <a:ln>
              <a:noFill/>
            </a:ln>
            <a:effectLst/>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AU" noProof="0" dirty="0"/>
            </a:p>
          </p:txBody>
        </p:sp>
      </p:grpSp>
      <p:grpSp>
        <p:nvGrpSpPr>
          <p:cNvPr id="78" name="Group 77">
            <a:extLst>
              <a:ext uri="{FF2B5EF4-FFF2-40B4-BE49-F238E27FC236}">
                <a16:creationId xmlns:a16="http://schemas.microsoft.com/office/drawing/2014/main" id="{4F533C9A-2A82-C912-6771-1F01BDDC85C5}"/>
              </a:ext>
              <a:ext uri="{C183D7F6-B498-43B3-948B-1728B52AA6E4}">
                <adec:decorative xmlns:adec="http://schemas.microsoft.com/office/drawing/2017/decorative" val="1"/>
              </a:ext>
            </a:extLst>
          </p:cNvPr>
          <p:cNvGrpSpPr/>
          <p:nvPr/>
        </p:nvGrpSpPr>
        <p:grpSpPr>
          <a:xfrm>
            <a:off x="6828562" y="5470475"/>
            <a:ext cx="3760930" cy="911249"/>
            <a:chOff x="6828562" y="5470475"/>
            <a:chExt cx="3760930" cy="911249"/>
          </a:xfrm>
        </p:grpSpPr>
        <p:sp>
          <p:nvSpPr>
            <p:cNvPr id="82" name="TextBox 81">
              <a:extLst>
                <a:ext uri="{FF2B5EF4-FFF2-40B4-BE49-F238E27FC236}">
                  <a16:creationId xmlns:a16="http://schemas.microsoft.com/office/drawing/2014/main" id="{484F1ADB-F69F-3120-01EA-DE0BCF1D2A76}"/>
                </a:ext>
              </a:extLst>
            </p:cNvPr>
            <p:cNvSpPr txBox="1"/>
            <p:nvPr/>
          </p:nvSpPr>
          <p:spPr>
            <a:xfrm>
              <a:off x="7192088" y="6177501"/>
              <a:ext cx="170487" cy="204223"/>
            </a:xfrm>
            <a:prstGeom prst="rect">
              <a:avLst/>
            </a:prstGeom>
            <a:noFill/>
          </p:spPr>
          <p:txBody>
            <a:bodyPr wrap="none" lIns="36000" tIns="0" rIns="36000" bIns="0" rtlCol="0">
              <a:spAutoFit/>
            </a:bodyPr>
            <a:lstStyle/>
            <a:p>
              <a:pPr algn="l">
                <a:lnSpc>
                  <a:spcPct val="120000"/>
                </a:lnSpc>
                <a:spcBef>
                  <a:spcPts val="600"/>
                </a:spcBef>
              </a:pPr>
              <a:r>
                <a:rPr lang="en-AU" sz="1200" b="1" noProof="0" dirty="0">
                  <a:solidFill>
                    <a:srgbClr val="B25024"/>
                  </a:solidFill>
                </a:rPr>
                <a:t>6</a:t>
              </a:r>
            </a:p>
          </p:txBody>
        </p:sp>
        <p:sp>
          <p:nvSpPr>
            <p:cNvPr id="84" name="TextBox 83">
              <a:extLst>
                <a:ext uri="{FF2B5EF4-FFF2-40B4-BE49-F238E27FC236}">
                  <a16:creationId xmlns:a16="http://schemas.microsoft.com/office/drawing/2014/main" id="{A1C65870-5100-EE68-5724-434A0DBEC13B}"/>
                </a:ext>
              </a:extLst>
            </p:cNvPr>
            <p:cNvSpPr txBox="1"/>
            <p:nvPr/>
          </p:nvSpPr>
          <p:spPr>
            <a:xfrm>
              <a:off x="7861451" y="6174976"/>
              <a:ext cx="170487" cy="204223"/>
            </a:xfrm>
            <a:prstGeom prst="rect">
              <a:avLst/>
            </a:prstGeom>
            <a:noFill/>
          </p:spPr>
          <p:txBody>
            <a:bodyPr wrap="none" lIns="36000" tIns="0" rIns="36000" bIns="0" rtlCol="0">
              <a:spAutoFit/>
            </a:bodyPr>
            <a:lstStyle/>
            <a:p>
              <a:pPr algn="l">
                <a:lnSpc>
                  <a:spcPct val="120000"/>
                </a:lnSpc>
                <a:spcBef>
                  <a:spcPts val="600"/>
                </a:spcBef>
              </a:pPr>
              <a:r>
                <a:rPr lang="en-AU" sz="1200" b="1" noProof="0" dirty="0">
                  <a:solidFill>
                    <a:srgbClr val="B25024"/>
                  </a:solidFill>
                </a:rPr>
                <a:t>6</a:t>
              </a:r>
            </a:p>
          </p:txBody>
        </p:sp>
        <mc:AlternateContent xmlns:mc="http://schemas.openxmlformats.org/markup-compatibility/2006">
          <mc:Choice xmlns:a14="http://schemas.microsoft.com/office/drawing/2010/main" Requires="a14">
            <p:sp>
              <p:nvSpPr>
                <p:cNvPr id="29" name="Rectangle 28">
                  <a:extLst>
                    <a:ext uri="{FF2B5EF4-FFF2-40B4-BE49-F238E27FC236}">
                      <a16:creationId xmlns:a16="http://schemas.microsoft.com/office/drawing/2014/main" id="{93EB4BD3-0DFB-4D25-237F-7E9A8DF36F8A}"/>
                    </a:ext>
                  </a:extLst>
                </p:cNvPr>
                <p:cNvSpPr/>
                <p:nvPr/>
              </p:nvSpPr>
              <p:spPr>
                <a:xfrm>
                  <a:off x="9085191" y="5470475"/>
                  <a:ext cx="1504301" cy="667263"/>
                </a:xfrm>
                <a:prstGeom prst="rect">
                  <a:avLst/>
                </a:prstGeom>
                <a:solidFill>
                  <a:srgbClr val="087A4D"/>
                </a:solidFill>
                <a:ln>
                  <a:no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14:m>
                    <m:oMath xmlns:m="http://schemas.openxmlformats.org/officeDocument/2006/math">
                      <m:f>
                        <m:fPr>
                          <m:ctrlPr>
                            <a:rPr lang="en-AU" sz="2000" b="0" i="1" noProof="0" smtClean="0">
                              <a:solidFill>
                                <a:schemeClr val="bg1"/>
                              </a:solidFill>
                              <a:latin typeface="Cambria Math" panose="02040503050406030204" pitchFamily="18" charset="0"/>
                            </a:rPr>
                          </m:ctrlPr>
                        </m:fPr>
                        <m:num>
                          <m:r>
                            <a:rPr lang="en-AU" sz="2000" b="0" i="1" noProof="0" smtClean="0">
                              <a:solidFill>
                                <a:schemeClr val="bg1"/>
                              </a:solidFill>
                              <a:latin typeface="Cambria Math" panose="02040503050406030204" pitchFamily="18" charset="0"/>
                            </a:rPr>
                            <m:t>1</m:t>
                          </m:r>
                        </m:num>
                        <m:den>
                          <m:r>
                            <a:rPr lang="en-AU" sz="2000" b="0" i="1" noProof="0" smtClean="0">
                              <a:solidFill>
                                <a:schemeClr val="bg1"/>
                              </a:solidFill>
                              <a:latin typeface="Cambria Math" panose="02040503050406030204" pitchFamily="18" charset="0"/>
                            </a:rPr>
                            <m:t>2</m:t>
                          </m:r>
                        </m:den>
                      </m:f>
                    </m:oMath>
                  </a14:m>
                  <a:r>
                    <a:rPr lang="en-AU" sz="2000" noProof="0" dirty="0">
                      <a:ln>
                        <a:noFill/>
                      </a:ln>
                      <a:solidFill>
                        <a:schemeClr val="bg1"/>
                      </a:solidFill>
                    </a:rPr>
                    <a:t> of 12 = 6</a:t>
                  </a:r>
                  <a:endParaRPr lang="en-AU" sz="2400" noProof="0" dirty="0">
                    <a:ln>
                      <a:noFill/>
                    </a:ln>
                    <a:solidFill>
                      <a:schemeClr val="tx2"/>
                    </a:solidFill>
                  </a:endParaRPr>
                </a:p>
              </p:txBody>
            </p:sp>
          </mc:Choice>
          <mc:Fallback>
            <p:sp>
              <p:nvSpPr>
                <p:cNvPr id="29" name="Rectangle 28">
                  <a:extLst>
                    <a:ext uri="{FF2B5EF4-FFF2-40B4-BE49-F238E27FC236}">
                      <a16:creationId xmlns:a16="http://schemas.microsoft.com/office/drawing/2014/main" id="{93EB4BD3-0DFB-4D25-237F-7E9A8DF36F8A}"/>
                    </a:ext>
                  </a:extLst>
                </p:cNvPr>
                <p:cNvSpPr>
                  <a:spLocks noRot="1" noChangeAspect="1" noMove="1" noResize="1" noEditPoints="1" noAdjustHandles="1" noChangeArrowheads="1" noChangeShapeType="1" noTextEdit="1"/>
                </p:cNvSpPr>
                <p:nvPr/>
              </p:nvSpPr>
              <p:spPr>
                <a:xfrm>
                  <a:off x="9085191" y="5470475"/>
                  <a:ext cx="1504301" cy="667263"/>
                </a:xfrm>
                <a:prstGeom prst="rect">
                  <a:avLst/>
                </a:prstGeom>
                <a:blipFill>
                  <a:blip r:embed="rId5"/>
                  <a:stretch>
                    <a:fillRect/>
                  </a:stretch>
                </a:blipFill>
                <a:ln>
                  <a:noFill/>
                </a:ln>
              </p:spPr>
              <p:txBody>
                <a:bodyPr/>
                <a:lstStyle/>
                <a:p>
                  <a:r>
                    <a:rPr lang="en-AU">
                      <a:noFill/>
                    </a:rPr>
                    <a:t> </a:t>
                  </a:r>
                </a:p>
              </p:txBody>
            </p:sp>
          </mc:Fallback>
        </mc:AlternateContent>
        <p:sp>
          <p:nvSpPr>
            <p:cNvPr id="66" name="Rectangle 65">
              <a:extLst>
                <a:ext uri="{FF2B5EF4-FFF2-40B4-BE49-F238E27FC236}">
                  <a16:creationId xmlns:a16="http://schemas.microsoft.com/office/drawing/2014/main" id="{EF9855F3-C073-236C-E1F4-00BB943C4A89}"/>
                </a:ext>
              </a:extLst>
            </p:cNvPr>
            <p:cNvSpPr/>
            <p:nvPr/>
          </p:nvSpPr>
          <p:spPr>
            <a:xfrm>
              <a:off x="6828562" y="5473700"/>
              <a:ext cx="1586945" cy="667263"/>
            </a:xfrm>
            <a:prstGeom prst="rect">
              <a:avLst/>
            </a:prstGeom>
            <a:solidFill>
              <a:schemeClr val="accent5"/>
            </a:solidFill>
            <a:ln w="9525">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AU" sz="2400" noProof="0" dirty="0"/>
            </a:p>
          </p:txBody>
        </p:sp>
        <p:sp>
          <p:nvSpPr>
            <p:cNvPr id="67" name="Oval 66">
              <a:extLst>
                <a:ext uri="{FF2B5EF4-FFF2-40B4-BE49-F238E27FC236}">
                  <a16:creationId xmlns:a16="http://schemas.microsoft.com/office/drawing/2014/main" id="{5C11D47D-C48E-A8F3-272C-85E0D5221E4A}"/>
                </a:ext>
              </a:extLst>
            </p:cNvPr>
            <p:cNvSpPr/>
            <p:nvPr/>
          </p:nvSpPr>
          <p:spPr>
            <a:xfrm>
              <a:off x="7358397" y="5731400"/>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68" name="Group 67">
              <a:extLst>
                <a:ext uri="{FF2B5EF4-FFF2-40B4-BE49-F238E27FC236}">
                  <a16:creationId xmlns:a16="http://schemas.microsoft.com/office/drawing/2014/main" id="{2AA1B5B7-BBEC-A074-B4F5-0EF7A7C3B26C}"/>
                </a:ext>
              </a:extLst>
            </p:cNvPr>
            <p:cNvGrpSpPr/>
            <p:nvPr/>
          </p:nvGrpSpPr>
          <p:grpSpPr>
            <a:xfrm>
              <a:off x="7060172" y="5584411"/>
              <a:ext cx="1107156" cy="432000"/>
              <a:chOff x="7811714" y="4633959"/>
              <a:chExt cx="1107156" cy="432000"/>
            </a:xfrm>
          </p:grpSpPr>
          <p:sp>
            <p:nvSpPr>
              <p:cNvPr id="80" name="Oval 79">
                <a:extLst>
                  <a:ext uri="{FF2B5EF4-FFF2-40B4-BE49-F238E27FC236}">
                    <a16:creationId xmlns:a16="http://schemas.microsoft.com/office/drawing/2014/main" id="{892B06F0-D059-FE9E-6AE7-C5FAE8BC6BEA}"/>
                  </a:ext>
                </a:extLst>
              </p:cNvPr>
              <p:cNvSpPr/>
              <p:nvPr/>
            </p:nvSpPr>
            <p:spPr>
              <a:xfrm>
                <a:off x="7811714" y="4633959"/>
                <a:ext cx="432000" cy="432000"/>
              </a:xfrm>
              <a:prstGeom prst="ellipse">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81" name="Oval 80">
                <a:extLst>
                  <a:ext uri="{FF2B5EF4-FFF2-40B4-BE49-F238E27FC236}">
                    <a16:creationId xmlns:a16="http://schemas.microsoft.com/office/drawing/2014/main" id="{A6CF1BBA-8797-E41E-9C92-816F5095CF6A}"/>
                  </a:ext>
                </a:extLst>
              </p:cNvPr>
              <p:cNvSpPr/>
              <p:nvPr/>
            </p:nvSpPr>
            <p:spPr>
              <a:xfrm>
                <a:off x="8486870" y="4633959"/>
                <a:ext cx="432000" cy="432000"/>
              </a:xfrm>
              <a:prstGeom prst="ellipse">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sp>
          <p:nvSpPr>
            <p:cNvPr id="69" name="Oval 68">
              <a:extLst>
                <a:ext uri="{FF2B5EF4-FFF2-40B4-BE49-F238E27FC236}">
                  <a16:creationId xmlns:a16="http://schemas.microsoft.com/office/drawing/2014/main" id="{A5551C27-B588-0BD3-8467-AB775CC83D36}"/>
                </a:ext>
              </a:extLst>
            </p:cNvPr>
            <p:cNvSpPr/>
            <p:nvPr/>
          </p:nvSpPr>
          <p:spPr>
            <a:xfrm>
              <a:off x="7225897" y="5634701"/>
              <a:ext cx="83777"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70" name="Oval 69">
              <a:extLst>
                <a:ext uri="{FF2B5EF4-FFF2-40B4-BE49-F238E27FC236}">
                  <a16:creationId xmlns:a16="http://schemas.microsoft.com/office/drawing/2014/main" id="{6E9F4450-5BCA-4220-CF9F-66D043796F15}"/>
                </a:ext>
              </a:extLst>
            </p:cNvPr>
            <p:cNvSpPr/>
            <p:nvPr/>
          </p:nvSpPr>
          <p:spPr>
            <a:xfrm>
              <a:off x="7309820" y="5877440"/>
              <a:ext cx="8159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71" name="Oval 70">
              <a:extLst>
                <a:ext uri="{FF2B5EF4-FFF2-40B4-BE49-F238E27FC236}">
                  <a16:creationId xmlns:a16="http://schemas.microsoft.com/office/drawing/2014/main" id="{C6993410-0D75-8278-0AD1-FCABCEAB1ECE}"/>
                </a:ext>
              </a:extLst>
            </p:cNvPr>
            <p:cNvSpPr/>
            <p:nvPr/>
          </p:nvSpPr>
          <p:spPr>
            <a:xfrm>
              <a:off x="7151861" y="5871755"/>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76" name="Oval 75">
              <a:extLst>
                <a:ext uri="{FF2B5EF4-FFF2-40B4-BE49-F238E27FC236}">
                  <a16:creationId xmlns:a16="http://schemas.microsoft.com/office/drawing/2014/main" id="{CF01E29C-552F-F2DF-D2B3-7C0E0210E5EC}"/>
                </a:ext>
              </a:extLst>
            </p:cNvPr>
            <p:cNvSpPr/>
            <p:nvPr/>
          </p:nvSpPr>
          <p:spPr>
            <a:xfrm>
              <a:off x="7232462" y="5762687"/>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77" name="Oval 76">
              <a:extLst>
                <a:ext uri="{FF2B5EF4-FFF2-40B4-BE49-F238E27FC236}">
                  <a16:creationId xmlns:a16="http://schemas.microsoft.com/office/drawing/2014/main" id="{358FACCB-694D-AD20-A536-A6BCD7BE7692}"/>
                </a:ext>
              </a:extLst>
            </p:cNvPr>
            <p:cNvSpPr/>
            <p:nvPr/>
          </p:nvSpPr>
          <p:spPr>
            <a:xfrm>
              <a:off x="7101483" y="5733773"/>
              <a:ext cx="83776" cy="83339"/>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4" name="Oval 23">
              <a:extLst>
                <a:ext uri="{FF2B5EF4-FFF2-40B4-BE49-F238E27FC236}">
                  <a16:creationId xmlns:a16="http://schemas.microsoft.com/office/drawing/2014/main" id="{DE9A4120-9FAA-9F02-26A3-A2C479CE335A}"/>
                </a:ext>
              </a:extLst>
            </p:cNvPr>
            <p:cNvSpPr/>
            <p:nvPr/>
          </p:nvSpPr>
          <p:spPr>
            <a:xfrm>
              <a:off x="8034589" y="5731400"/>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5" name="Oval 24">
              <a:extLst>
                <a:ext uri="{FF2B5EF4-FFF2-40B4-BE49-F238E27FC236}">
                  <a16:creationId xmlns:a16="http://schemas.microsoft.com/office/drawing/2014/main" id="{4FF63EE9-18AC-C036-C871-FB7DB3533C60}"/>
                </a:ext>
              </a:extLst>
            </p:cNvPr>
            <p:cNvSpPr/>
            <p:nvPr/>
          </p:nvSpPr>
          <p:spPr>
            <a:xfrm>
              <a:off x="7902089" y="5634701"/>
              <a:ext cx="83777"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8" name="Oval 27">
              <a:extLst>
                <a:ext uri="{FF2B5EF4-FFF2-40B4-BE49-F238E27FC236}">
                  <a16:creationId xmlns:a16="http://schemas.microsoft.com/office/drawing/2014/main" id="{38608CA7-99BD-7F55-9517-DEAB38E177E2}"/>
                </a:ext>
              </a:extLst>
            </p:cNvPr>
            <p:cNvSpPr/>
            <p:nvPr/>
          </p:nvSpPr>
          <p:spPr>
            <a:xfrm>
              <a:off x="7986012" y="5877440"/>
              <a:ext cx="8159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2" name="Oval 31">
              <a:extLst>
                <a:ext uri="{FF2B5EF4-FFF2-40B4-BE49-F238E27FC236}">
                  <a16:creationId xmlns:a16="http://schemas.microsoft.com/office/drawing/2014/main" id="{89181657-2DD7-CA78-F0BF-9AF2CD8EDBCB}"/>
                </a:ext>
              </a:extLst>
            </p:cNvPr>
            <p:cNvSpPr/>
            <p:nvPr/>
          </p:nvSpPr>
          <p:spPr>
            <a:xfrm>
              <a:off x="7828053" y="5871755"/>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5" name="Oval 34">
              <a:extLst>
                <a:ext uri="{FF2B5EF4-FFF2-40B4-BE49-F238E27FC236}">
                  <a16:creationId xmlns:a16="http://schemas.microsoft.com/office/drawing/2014/main" id="{AA9286B4-EF1B-6AD2-03AF-995F3DEB444C}"/>
                </a:ext>
              </a:extLst>
            </p:cNvPr>
            <p:cNvSpPr/>
            <p:nvPr/>
          </p:nvSpPr>
          <p:spPr>
            <a:xfrm>
              <a:off x="7908654" y="5762687"/>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6" name="Oval 35">
              <a:extLst>
                <a:ext uri="{FF2B5EF4-FFF2-40B4-BE49-F238E27FC236}">
                  <a16:creationId xmlns:a16="http://schemas.microsoft.com/office/drawing/2014/main" id="{53E2B94F-F43F-7D29-0680-B18FFB496389}"/>
                </a:ext>
              </a:extLst>
            </p:cNvPr>
            <p:cNvSpPr/>
            <p:nvPr/>
          </p:nvSpPr>
          <p:spPr>
            <a:xfrm>
              <a:off x="7777675" y="5733773"/>
              <a:ext cx="83776" cy="83339"/>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90" name="Straight Connector 89">
              <a:extLst>
                <a:ext uri="{FF2B5EF4-FFF2-40B4-BE49-F238E27FC236}">
                  <a16:creationId xmlns:a16="http://schemas.microsoft.com/office/drawing/2014/main" id="{06188086-3C84-91D8-F352-6E30D6969EEE}"/>
                </a:ext>
                <a:ext uri="{C183D7F6-B498-43B3-948B-1728B52AA6E4}">
                  <adec:decorative xmlns:adec="http://schemas.microsoft.com/office/drawing/2017/decorative" val="1"/>
                </a:ext>
              </a:extLst>
            </p:cNvPr>
            <p:cNvCxnSpPr>
              <a:cxnSpLocks/>
            </p:cNvCxnSpPr>
            <p:nvPr/>
          </p:nvCxnSpPr>
          <p:spPr>
            <a:xfrm flipH="1" flipV="1">
              <a:off x="7276737" y="6059284"/>
              <a:ext cx="2125" cy="124552"/>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cxnSp>
          <p:nvCxnSpPr>
            <p:cNvPr id="85" name="Straight Connector 84">
              <a:extLst>
                <a:ext uri="{FF2B5EF4-FFF2-40B4-BE49-F238E27FC236}">
                  <a16:creationId xmlns:a16="http://schemas.microsoft.com/office/drawing/2014/main" id="{2E39B539-D738-1FC8-C109-6293B86D5598}"/>
                </a:ext>
                <a:ext uri="{C183D7F6-B498-43B3-948B-1728B52AA6E4}">
                  <adec:decorative xmlns:adec="http://schemas.microsoft.com/office/drawing/2017/decorative" val="1"/>
                </a:ext>
              </a:extLst>
            </p:cNvPr>
            <p:cNvCxnSpPr>
              <a:cxnSpLocks/>
            </p:cNvCxnSpPr>
            <p:nvPr/>
          </p:nvCxnSpPr>
          <p:spPr>
            <a:xfrm flipH="1" flipV="1">
              <a:off x="7949479" y="6059284"/>
              <a:ext cx="2125" cy="124552"/>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sp>
          <p:nvSpPr>
            <p:cNvPr id="57" name="Arrow: Right 56">
              <a:extLst>
                <a:ext uri="{FF2B5EF4-FFF2-40B4-BE49-F238E27FC236}">
                  <a16:creationId xmlns:a16="http://schemas.microsoft.com/office/drawing/2014/main" id="{EE8D121D-FF5D-A45E-A03D-50B3D5943D1E}"/>
                </a:ext>
                <a:ext uri="{C183D7F6-B498-43B3-948B-1728B52AA6E4}">
                  <adec:decorative xmlns:adec="http://schemas.microsoft.com/office/drawing/2017/decorative" val="1"/>
                </a:ext>
              </a:extLst>
            </p:cNvPr>
            <p:cNvSpPr/>
            <p:nvPr/>
          </p:nvSpPr>
          <p:spPr>
            <a:xfrm>
              <a:off x="8542036" y="5700064"/>
              <a:ext cx="449851" cy="230311"/>
            </a:xfrm>
            <a:prstGeom prst="rightArrow">
              <a:avLst/>
            </a:prstGeom>
            <a:solidFill>
              <a:schemeClr val="bg1">
                <a:lumMod val="85000"/>
              </a:schemeClr>
            </a:solidFill>
            <a:ln>
              <a:noFill/>
            </a:ln>
            <a:effectLst/>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AU" noProof="0" dirty="0"/>
            </a:p>
          </p:txBody>
        </p:sp>
      </p:grpSp>
      <p:grpSp>
        <p:nvGrpSpPr>
          <p:cNvPr id="75" name="Group 74">
            <a:extLst>
              <a:ext uri="{FF2B5EF4-FFF2-40B4-BE49-F238E27FC236}">
                <a16:creationId xmlns:a16="http://schemas.microsoft.com/office/drawing/2014/main" id="{5D115B16-BDCD-A005-EDB1-4A7A8CD8AD76}"/>
              </a:ext>
              <a:ext uri="{C183D7F6-B498-43B3-948B-1728B52AA6E4}">
                <adec:decorative xmlns:adec="http://schemas.microsoft.com/office/drawing/2017/decorative" val="1"/>
              </a:ext>
            </a:extLst>
          </p:cNvPr>
          <p:cNvGrpSpPr/>
          <p:nvPr/>
        </p:nvGrpSpPr>
        <p:grpSpPr>
          <a:xfrm>
            <a:off x="6828562" y="4337470"/>
            <a:ext cx="3768985" cy="933706"/>
            <a:chOff x="6828562" y="4337470"/>
            <a:chExt cx="3768985" cy="933706"/>
          </a:xfrm>
        </p:grpSpPr>
        <p:sp>
          <p:nvSpPr>
            <p:cNvPr id="46" name="Rectangle 45">
              <a:extLst>
                <a:ext uri="{FF2B5EF4-FFF2-40B4-BE49-F238E27FC236}">
                  <a16:creationId xmlns:a16="http://schemas.microsoft.com/office/drawing/2014/main" id="{37D900E7-83CA-EA4D-657A-ECE730532BB7}"/>
                </a:ext>
              </a:extLst>
            </p:cNvPr>
            <p:cNvSpPr/>
            <p:nvPr/>
          </p:nvSpPr>
          <p:spPr>
            <a:xfrm>
              <a:off x="6828562" y="4337470"/>
              <a:ext cx="1586945" cy="667263"/>
            </a:xfrm>
            <a:prstGeom prst="rect">
              <a:avLst/>
            </a:prstGeom>
            <a:solidFill>
              <a:schemeClr val="accent5"/>
            </a:solidFill>
            <a:ln w="9525">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AU" sz="2400" noProof="0" dirty="0"/>
            </a:p>
          </p:txBody>
        </p:sp>
        <p:grpSp>
          <p:nvGrpSpPr>
            <p:cNvPr id="39" name="Group 38">
              <a:extLst>
                <a:ext uri="{FF2B5EF4-FFF2-40B4-BE49-F238E27FC236}">
                  <a16:creationId xmlns:a16="http://schemas.microsoft.com/office/drawing/2014/main" id="{8C5FCFC3-FEAC-ECCD-3651-C3532A98390E}"/>
                </a:ext>
                <a:ext uri="{C183D7F6-B498-43B3-948B-1728B52AA6E4}">
                  <adec:decorative xmlns:adec="http://schemas.microsoft.com/office/drawing/2017/decorative" val="1"/>
                </a:ext>
              </a:extLst>
            </p:cNvPr>
            <p:cNvGrpSpPr/>
            <p:nvPr/>
          </p:nvGrpSpPr>
          <p:grpSpPr>
            <a:xfrm>
              <a:off x="7069253" y="4446275"/>
              <a:ext cx="1107156" cy="432000"/>
              <a:chOff x="7811714" y="4641516"/>
              <a:chExt cx="1107156" cy="432000"/>
            </a:xfrm>
          </p:grpSpPr>
          <p:sp>
            <p:nvSpPr>
              <p:cNvPr id="37" name="Oval 36">
                <a:extLst>
                  <a:ext uri="{FF2B5EF4-FFF2-40B4-BE49-F238E27FC236}">
                    <a16:creationId xmlns:a16="http://schemas.microsoft.com/office/drawing/2014/main" id="{EA56C7BC-E67F-6AB0-5170-B08B105CCB6E}"/>
                  </a:ext>
                </a:extLst>
              </p:cNvPr>
              <p:cNvSpPr/>
              <p:nvPr/>
            </p:nvSpPr>
            <p:spPr>
              <a:xfrm>
                <a:off x="7811714" y="4641516"/>
                <a:ext cx="432000" cy="432000"/>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8" name="Oval 37">
                <a:extLst>
                  <a:ext uri="{FF2B5EF4-FFF2-40B4-BE49-F238E27FC236}">
                    <a16:creationId xmlns:a16="http://schemas.microsoft.com/office/drawing/2014/main" id="{C7224336-CF82-8700-BB62-5FFA752A011A}"/>
                  </a:ext>
                </a:extLst>
              </p:cNvPr>
              <p:cNvSpPr/>
              <p:nvPr/>
            </p:nvSpPr>
            <p:spPr>
              <a:xfrm>
                <a:off x="8486870" y="4641516"/>
                <a:ext cx="432000" cy="432000"/>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sp>
          <p:nvSpPr>
            <p:cNvPr id="87" name="TextBox 86">
              <a:extLst>
                <a:ext uri="{FF2B5EF4-FFF2-40B4-BE49-F238E27FC236}">
                  <a16:creationId xmlns:a16="http://schemas.microsoft.com/office/drawing/2014/main" id="{0DC244AF-C51B-646B-0BF6-646CA952C15C}"/>
                </a:ext>
              </a:extLst>
            </p:cNvPr>
            <p:cNvSpPr txBox="1"/>
            <p:nvPr/>
          </p:nvSpPr>
          <p:spPr>
            <a:xfrm>
              <a:off x="7232462" y="5066953"/>
              <a:ext cx="774818" cy="204223"/>
            </a:xfrm>
            <a:prstGeom prst="rect">
              <a:avLst/>
            </a:prstGeom>
            <a:noFill/>
          </p:spPr>
          <p:txBody>
            <a:bodyPr wrap="none" lIns="36000" tIns="0" rIns="36000" bIns="0" rtlCol="0">
              <a:spAutoFit/>
            </a:bodyPr>
            <a:lstStyle/>
            <a:p>
              <a:pPr algn="l">
                <a:lnSpc>
                  <a:spcPct val="120000"/>
                </a:lnSpc>
                <a:spcBef>
                  <a:spcPts val="600"/>
                </a:spcBef>
              </a:pPr>
              <a:r>
                <a:rPr lang="en-AU" sz="1200" b="1" noProof="0" dirty="0">
                  <a:solidFill>
                    <a:srgbClr val="B25024"/>
                  </a:solidFill>
                </a:rPr>
                <a:t>2 groups</a:t>
              </a:r>
            </a:p>
          </p:txBody>
        </p:sp>
        <p:sp>
          <p:nvSpPr>
            <p:cNvPr id="27" name="Rectangle 26">
              <a:extLst>
                <a:ext uri="{FF2B5EF4-FFF2-40B4-BE49-F238E27FC236}">
                  <a16:creationId xmlns:a16="http://schemas.microsoft.com/office/drawing/2014/main" id="{D832997B-803F-B6C4-8368-A40197ECE9BD}"/>
                </a:ext>
              </a:extLst>
            </p:cNvPr>
            <p:cNvSpPr/>
            <p:nvPr/>
          </p:nvSpPr>
          <p:spPr>
            <a:xfrm>
              <a:off x="9100804" y="4337470"/>
              <a:ext cx="1496743" cy="667263"/>
            </a:xfrm>
            <a:prstGeom prst="rect">
              <a:avLst/>
            </a:prstGeom>
            <a:solidFill>
              <a:schemeClr val="accent5"/>
            </a:solidFill>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AU" sz="2400" noProof="0" dirty="0"/>
            </a:p>
          </p:txBody>
        </p:sp>
        <p:grpSp>
          <p:nvGrpSpPr>
            <p:cNvPr id="73" name="Group 72">
              <a:extLst>
                <a:ext uri="{FF2B5EF4-FFF2-40B4-BE49-F238E27FC236}">
                  <a16:creationId xmlns:a16="http://schemas.microsoft.com/office/drawing/2014/main" id="{A3AA5C7C-5342-BE71-1883-6983E458C6E9}"/>
                </a:ext>
              </a:extLst>
            </p:cNvPr>
            <p:cNvGrpSpPr/>
            <p:nvPr/>
          </p:nvGrpSpPr>
          <p:grpSpPr>
            <a:xfrm>
              <a:off x="9282367" y="4460153"/>
              <a:ext cx="1107156" cy="432000"/>
              <a:chOff x="8613835" y="4407363"/>
              <a:chExt cx="1107156" cy="432000"/>
            </a:xfrm>
          </p:grpSpPr>
          <p:grpSp>
            <p:nvGrpSpPr>
              <p:cNvPr id="62" name="Group 61">
                <a:extLst>
                  <a:ext uri="{FF2B5EF4-FFF2-40B4-BE49-F238E27FC236}">
                    <a16:creationId xmlns:a16="http://schemas.microsoft.com/office/drawing/2014/main" id="{3EBDDB7E-5543-6E58-480B-AF915CB949D2}"/>
                  </a:ext>
                </a:extLst>
              </p:cNvPr>
              <p:cNvGrpSpPr/>
              <p:nvPr/>
            </p:nvGrpSpPr>
            <p:grpSpPr>
              <a:xfrm>
                <a:off x="8660076" y="4456946"/>
                <a:ext cx="340690" cy="326559"/>
                <a:chOff x="8660076" y="4456946"/>
                <a:chExt cx="340690" cy="326559"/>
              </a:xfrm>
            </p:grpSpPr>
            <p:sp>
              <p:nvSpPr>
                <p:cNvPr id="43" name="Oval 42">
                  <a:extLst>
                    <a:ext uri="{FF2B5EF4-FFF2-40B4-BE49-F238E27FC236}">
                      <a16:creationId xmlns:a16="http://schemas.microsoft.com/office/drawing/2014/main" id="{47C3B25F-13FA-78BD-BD32-F2D500412CDE}"/>
                    </a:ext>
                  </a:extLst>
                </p:cNvPr>
                <p:cNvSpPr/>
                <p:nvPr/>
              </p:nvSpPr>
              <p:spPr>
                <a:xfrm>
                  <a:off x="8916990" y="4553645"/>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4" name="Oval 43">
                  <a:extLst>
                    <a:ext uri="{FF2B5EF4-FFF2-40B4-BE49-F238E27FC236}">
                      <a16:creationId xmlns:a16="http://schemas.microsoft.com/office/drawing/2014/main" id="{5756704D-A62C-0FFD-119B-B817188C6807}"/>
                    </a:ext>
                  </a:extLst>
                </p:cNvPr>
                <p:cNvSpPr/>
                <p:nvPr/>
              </p:nvSpPr>
              <p:spPr>
                <a:xfrm>
                  <a:off x="8784490" y="4456946"/>
                  <a:ext cx="83777"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8" name="Oval 47">
                  <a:extLst>
                    <a:ext uri="{FF2B5EF4-FFF2-40B4-BE49-F238E27FC236}">
                      <a16:creationId xmlns:a16="http://schemas.microsoft.com/office/drawing/2014/main" id="{D259678F-3BC8-D929-3DAB-7A5FFC1B28C1}"/>
                    </a:ext>
                  </a:extLst>
                </p:cNvPr>
                <p:cNvSpPr/>
                <p:nvPr/>
              </p:nvSpPr>
              <p:spPr>
                <a:xfrm>
                  <a:off x="8868413" y="4699685"/>
                  <a:ext cx="8159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9" name="Oval 48">
                  <a:extLst>
                    <a:ext uri="{FF2B5EF4-FFF2-40B4-BE49-F238E27FC236}">
                      <a16:creationId xmlns:a16="http://schemas.microsoft.com/office/drawing/2014/main" id="{28C4EBAE-08DE-E5CF-7769-FA3B105D80C5}"/>
                    </a:ext>
                  </a:extLst>
                </p:cNvPr>
                <p:cNvSpPr/>
                <p:nvPr/>
              </p:nvSpPr>
              <p:spPr>
                <a:xfrm>
                  <a:off x="8710454" y="4694000"/>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50" name="Oval 49">
                  <a:extLst>
                    <a:ext uri="{FF2B5EF4-FFF2-40B4-BE49-F238E27FC236}">
                      <a16:creationId xmlns:a16="http://schemas.microsoft.com/office/drawing/2014/main" id="{1A9DACAF-BBEC-D7D1-B3CD-E17C58170B85}"/>
                    </a:ext>
                  </a:extLst>
                </p:cNvPr>
                <p:cNvSpPr/>
                <p:nvPr/>
              </p:nvSpPr>
              <p:spPr>
                <a:xfrm>
                  <a:off x="8791055" y="4584932"/>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52" name="Oval 51">
                  <a:extLst>
                    <a:ext uri="{FF2B5EF4-FFF2-40B4-BE49-F238E27FC236}">
                      <a16:creationId xmlns:a16="http://schemas.microsoft.com/office/drawing/2014/main" id="{1A6453AC-9CD5-AD8F-45A7-F918508B36B1}"/>
                    </a:ext>
                  </a:extLst>
                </p:cNvPr>
                <p:cNvSpPr/>
                <p:nvPr/>
              </p:nvSpPr>
              <p:spPr>
                <a:xfrm>
                  <a:off x="8660076" y="4556018"/>
                  <a:ext cx="83776" cy="83339"/>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grpSp>
            <p:nvGrpSpPr>
              <p:cNvPr id="41" name="Group 40">
                <a:extLst>
                  <a:ext uri="{FF2B5EF4-FFF2-40B4-BE49-F238E27FC236}">
                    <a16:creationId xmlns:a16="http://schemas.microsoft.com/office/drawing/2014/main" id="{06AB8E28-F00C-B8C5-E064-5575A7B2A5CA}"/>
                  </a:ext>
                </a:extLst>
              </p:cNvPr>
              <p:cNvGrpSpPr/>
              <p:nvPr/>
            </p:nvGrpSpPr>
            <p:grpSpPr>
              <a:xfrm>
                <a:off x="8613835" y="4407363"/>
                <a:ext cx="1107156" cy="432000"/>
                <a:chOff x="7811714" y="4626402"/>
                <a:chExt cx="1107156" cy="432000"/>
              </a:xfrm>
            </p:grpSpPr>
            <p:sp>
              <p:nvSpPr>
                <p:cNvPr id="42" name="Oval 41">
                  <a:extLst>
                    <a:ext uri="{FF2B5EF4-FFF2-40B4-BE49-F238E27FC236}">
                      <a16:creationId xmlns:a16="http://schemas.microsoft.com/office/drawing/2014/main" id="{E8412263-9606-8D27-6D6E-2D32E6363264}"/>
                    </a:ext>
                  </a:extLst>
                </p:cNvPr>
                <p:cNvSpPr/>
                <p:nvPr/>
              </p:nvSpPr>
              <p:spPr>
                <a:xfrm>
                  <a:off x="7811714" y="4626402"/>
                  <a:ext cx="432000" cy="432000"/>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5" name="Oval 44">
                  <a:extLst>
                    <a:ext uri="{FF2B5EF4-FFF2-40B4-BE49-F238E27FC236}">
                      <a16:creationId xmlns:a16="http://schemas.microsoft.com/office/drawing/2014/main" id="{188DC58A-98B5-6A2A-B77F-53092D01A3E7}"/>
                    </a:ext>
                  </a:extLst>
                </p:cNvPr>
                <p:cNvSpPr/>
                <p:nvPr/>
              </p:nvSpPr>
              <p:spPr>
                <a:xfrm>
                  <a:off x="8486870" y="4626402"/>
                  <a:ext cx="432000" cy="432000"/>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grpSp>
            <p:nvGrpSpPr>
              <p:cNvPr id="63" name="Group 62">
                <a:extLst>
                  <a:ext uri="{FF2B5EF4-FFF2-40B4-BE49-F238E27FC236}">
                    <a16:creationId xmlns:a16="http://schemas.microsoft.com/office/drawing/2014/main" id="{6ECBEE92-4669-0FE3-C16D-CCE0AD95DDBA}"/>
                  </a:ext>
                </a:extLst>
              </p:cNvPr>
              <p:cNvGrpSpPr/>
              <p:nvPr/>
            </p:nvGrpSpPr>
            <p:grpSpPr>
              <a:xfrm>
                <a:off x="9331795" y="4456946"/>
                <a:ext cx="340690" cy="326559"/>
                <a:chOff x="9331795" y="4456946"/>
                <a:chExt cx="340690" cy="326559"/>
              </a:xfrm>
            </p:grpSpPr>
            <p:sp>
              <p:nvSpPr>
                <p:cNvPr id="55" name="Oval 54">
                  <a:extLst>
                    <a:ext uri="{FF2B5EF4-FFF2-40B4-BE49-F238E27FC236}">
                      <a16:creationId xmlns:a16="http://schemas.microsoft.com/office/drawing/2014/main" id="{423D8BBC-082F-3993-B36D-8480861C844B}"/>
                    </a:ext>
                  </a:extLst>
                </p:cNvPr>
                <p:cNvSpPr/>
                <p:nvPr/>
              </p:nvSpPr>
              <p:spPr>
                <a:xfrm>
                  <a:off x="9588709" y="4553645"/>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83" name="Oval 82">
                  <a:extLst>
                    <a:ext uri="{FF2B5EF4-FFF2-40B4-BE49-F238E27FC236}">
                      <a16:creationId xmlns:a16="http://schemas.microsoft.com/office/drawing/2014/main" id="{5EDA3C47-1537-5A02-AC0F-CC88E7A5778C}"/>
                    </a:ext>
                  </a:extLst>
                </p:cNvPr>
                <p:cNvSpPr/>
                <p:nvPr/>
              </p:nvSpPr>
              <p:spPr>
                <a:xfrm>
                  <a:off x="9456209" y="4456946"/>
                  <a:ext cx="83777"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86" name="Oval 85">
                  <a:extLst>
                    <a:ext uri="{FF2B5EF4-FFF2-40B4-BE49-F238E27FC236}">
                      <a16:creationId xmlns:a16="http://schemas.microsoft.com/office/drawing/2014/main" id="{32D49417-AE9E-2FB0-FB51-E73B4065544A}"/>
                    </a:ext>
                  </a:extLst>
                </p:cNvPr>
                <p:cNvSpPr/>
                <p:nvPr/>
              </p:nvSpPr>
              <p:spPr>
                <a:xfrm>
                  <a:off x="9540132" y="4699685"/>
                  <a:ext cx="8159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91" name="Oval 90">
                  <a:extLst>
                    <a:ext uri="{FF2B5EF4-FFF2-40B4-BE49-F238E27FC236}">
                      <a16:creationId xmlns:a16="http://schemas.microsoft.com/office/drawing/2014/main" id="{169EED58-47E5-E4FD-E446-4BEE344DA84A}"/>
                    </a:ext>
                  </a:extLst>
                </p:cNvPr>
                <p:cNvSpPr/>
                <p:nvPr/>
              </p:nvSpPr>
              <p:spPr>
                <a:xfrm>
                  <a:off x="9382173" y="4694000"/>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92" name="Oval 91">
                  <a:extLst>
                    <a:ext uri="{FF2B5EF4-FFF2-40B4-BE49-F238E27FC236}">
                      <a16:creationId xmlns:a16="http://schemas.microsoft.com/office/drawing/2014/main" id="{020C1442-9C08-F392-2292-2035A62E1B51}"/>
                    </a:ext>
                  </a:extLst>
                </p:cNvPr>
                <p:cNvSpPr/>
                <p:nvPr/>
              </p:nvSpPr>
              <p:spPr>
                <a:xfrm>
                  <a:off x="9462774" y="4584932"/>
                  <a:ext cx="83776" cy="83820"/>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93" name="Oval 92">
                  <a:extLst>
                    <a:ext uri="{FF2B5EF4-FFF2-40B4-BE49-F238E27FC236}">
                      <a16:creationId xmlns:a16="http://schemas.microsoft.com/office/drawing/2014/main" id="{43F351F9-AE16-82CF-FBAC-8E1B0088BF37}"/>
                    </a:ext>
                  </a:extLst>
                </p:cNvPr>
                <p:cNvSpPr/>
                <p:nvPr/>
              </p:nvSpPr>
              <p:spPr>
                <a:xfrm>
                  <a:off x="9331795" y="4556018"/>
                  <a:ext cx="83776" cy="83339"/>
                </a:xfrm>
                <a:prstGeom prst="ellipse">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grpSp>
        <p:sp>
          <p:nvSpPr>
            <p:cNvPr id="56" name="Arrow: Right 55">
              <a:extLst>
                <a:ext uri="{FF2B5EF4-FFF2-40B4-BE49-F238E27FC236}">
                  <a16:creationId xmlns:a16="http://schemas.microsoft.com/office/drawing/2014/main" id="{02A9FC35-A70D-F772-6CF8-F98D3F4EF6A9}"/>
                </a:ext>
                <a:ext uri="{C183D7F6-B498-43B3-948B-1728B52AA6E4}">
                  <adec:decorative xmlns:adec="http://schemas.microsoft.com/office/drawing/2017/decorative" val="1"/>
                </a:ext>
              </a:extLst>
            </p:cNvPr>
            <p:cNvSpPr/>
            <p:nvPr/>
          </p:nvSpPr>
          <p:spPr>
            <a:xfrm>
              <a:off x="8549594" y="4547119"/>
              <a:ext cx="449851" cy="230311"/>
            </a:xfrm>
            <a:prstGeom prst="rightArrow">
              <a:avLst/>
            </a:prstGeom>
            <a:solidFill>
              <a:schemeClr val="bg1">
                <a:lumMod val="85000"/>
              </a:schemeClr>
            </a:solidFill>
            <a:ln>
              <a:noFill/>
            </a:ln>
            <a:effectLst/>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AU" noProof="0" dirty="0"/>
            </a:p>
          </p:txBody>
        </p:sp>
        <p:cxnSp>
          <p:nvCxnSpPr>
            <p:cNvPr id="47" name="Straight Connector 46">
              <a:extLst>
                <a:ext uri="{FF2B5EF4-FFF2-40B4-BE49-F238E27FC236}">
                  <a16:creationId xmlns:a16="http://schemas.microsoft.com/office/drawing/2014/main" id="{51659211-7E13-75AD-98D1-B9E19FE45394}"/>
                </a:ext>
                <a:ext uri="{C183D7F6-B498-43B3-948B-1728B52AA6E4}">
                  <adec:decorative xmlns:adec="http://schemas.microsoft.com/office/drawing/2017/decorative" val="1"/>
                </a:ext>
              </a:extLst>
            </p:cNvPr>
            <p:cNvCxnSpPr>
              <a:cxnSpLocks/>
              <a:stCxn id="87" idx="0"/>
            </p:cNvCxnSpPr>
            <p:nvPr/>
          </p:nvCxnSpPr>
          <p:spPr>
            <a:xfrm flipH="1" flipV="1">
              <a:off x="7285253" y="4928565"/>
              <a:ext cx="334618" cy="138388"/>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840E04EE-17E1-814F-D033-048A594C2C7A}"/>
                </a:ext>
                <a:ext uri="{C183D7F6-B498-43B3-948B-1728B52AA6E4}">
                  <adec:decorative xmlns:adec="http://schemas.microsoft.com/office/drawing/2017/decorative" val="1"/>
                </a:ext>
              </a:extLst>
            </p:cNvPr>
            <p:cNvCxnSpPr>
              <a:cxnSpLocks/>
              <a:stCxn id="87" idx="0"/>
            </p:cNvCxnSpPr>
            <p:nvPr/>
          </p:nvCxnSpPr>
          <p:spPr>
            <a:xfrm flipV="1">
              <a:off x="7619871" y="4924992"/>
              <a:ext cx="317088" cy="141961"/>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grpSp>
      <p:sp>
        <p:nvSpPr>
          <p:cNvPr id="4" name="Text Placeholder 12">
            <a:extLst>
              <a:ext uri="{FF2B5EF4-FFF2-40B4-BE49-F238E27FC236}">
                <a16:creationId xmlns:a16="http://schemas.microsoft.com/office/drawing/2014/main" id="{1747EB03-FB9F-C9FF-C0AD-982A3D396F8C}"/>
              </a:ext>
              <a:ext uri="{C183D7F6-B498-43B3-948B-1728B52AA6E4}">
                <adec:decorative xmlns:adec="http://schemas.microsoft.com/office/drawing/2017/decorative" val="1"/>
              </a:ext>
            </a:extLst>
          </p:cNvPr>
          <p:cNvSpPr>
            <a:spLocks noGrp="1"/>
          </p:cNvSpPr>
          <p:nvPr>
            <p:ph type="body" sz="quarter" idx="24"/>
          </p:nvPr>
        </p:nvSpPr>
        <p:spPr>
          <a:xfrm>
            <a:off x="714376" y="0"/>
            <a:ext cx="3518958" cy="473235"/>
          </a:xfrm>
          <a:solidFill>
            <a:schemeClr val="accent3"/>
          </a:solidFill>
        </p:spPr>
        <p:txBody>
          <a:bodyPr/>
          <a:lstStyle/>
          <a:p>
            <a:r>
              <a:rPr lang="en-AU" noProof="0" dirty="0">
                <a:solidFill>
                  <a:schemeClr val="bg1"/>
                </a:solidFill>
              </a:rPr>
              <a:t>Model using worked examples</a:t>
            </a:r>
          </a:p>
        </p:txBody>
      </p:sp>
    </p:spTree>
    <p:extLst>
      <p:ext uri="{BB962C8B-B14F-4D97-AF65-F5344CB8AC3E}">
        <p14:creationId xmlns:p14="http://schemas.microsoft.com/office/powerpoint/2010/main" val="3059713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bg/>
                                          </p:spTgt>
                                        </p:tgtEl>
                                        <p:attrNameLst>
                                          <p:attrName>style.visibility</p:attrName>
                                        </p:attrNameLst>
                                      </p:cBhvr>
                                      <p:to>
                                        <p:strVal val="visible"/>
                                      </p:to>
                                    </p:set>
                                    <p:animEffect transition="in" filter="fade">
                                      <p:cBhvr>
                                        <p:cTn id="7" dur="500"/>
                                        <p:tgtEl>
                                          <p:spTgt spid="18">
                                            <p:bg/>
                                          </p:spTgt>
                                        </p:tgtEl>
                                      </p:cBhvr>
                                    </p:animEffect>
                                    <p:anim calcmode="lin" valueType="num">
                                      <p:cBhvr>
                                        <p:cTn id="8" dur="500" fill="hold"/>
                                        <p:tgtEl>
                                          <p:spTgt spid="18">
                                            <p:bg/>
                                          </p:spTgt>
                                        </p:tgtEl>
                                        <p:attrNameLst>
                                          <p:attrName>ppt_x</p:attrName>
                                        </p:attrNameLst>
                                      </p:cBhvr>
                                      <p:tavLst>
                                        <p:tav tm="0">
                                          <p:val>
                                            <p:strVal val="#ppt_x"/>
                                          </p:val>
                                        </p:tav>
                                        <p:tav tm="100000">
                                          <p:val>
                                            <p:strVal val="#ppt_x"/>
                                          </p:val>
                                        </p:tav>
                                      </p:tavLst>
                                    </p:anim>
                                    <p:anim calcmode="lin" valueType="num">
                                      <p:cBhvr>
                                        <p:cTn id="9" dur="500" fill="hold"/>
                                        <p:tgtEl>
                                          <p:spTgt spid="18">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8">
                                            <p:txEl>
                                              <p:pRg st="1" end="1"/>
                                            </p:txEl>
                                          </p:spTgt>
                                        </p:tgtEl>
                                        <p:attrNameLst>
                                          <p:attrName>style.visibility</p:attrName>
                                        </p:attrNameLst>
                                      </p:cBhvr>
                                      <p:to>
                                        <p:strVal val="visible"/>
                                      </p:to>
                                    </p:set>
                                    <p:animEffect transition="in" filter="fade">
                                      <p:cBhvr>
                                        <p:cTn id="14" dur="500"/>
                                        <p:tgtEl>
                                          <p:spTgt spid="18">
                                            <p:txEl>
                                              <p:pRg st="1" end="1"/>
                                            </p:txEl>
                                          </p:spTgt>
                                        </p:tgtEl>
                                      </p:cBhvr>
                                    </p:animEffect>
                                    <p:anim calcmode="lin" valueType="num">
                                      <p:cBhvr>
                                        <p:cTn id="15" dur="500" fill="hold"/>
                                        <p:tgtEl>
                                          <p:spTgt spid="18">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18">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8">
                                            <p:txEl>
                                              <p:pRg st="2" end="2"/>
                                            </p:txEl>
                                          </p:spTgt>
                                        </p:tgtEl>
                                        <p:attrNameLst>
                                          <p:attrName>style.visibility</p:attrName>
                                        </p:attrNameLst>
                                      </p:cBhvr>
                                      <p:to>
                                        <p:strVal val="visible"/>
                                      </p:to>
                                    </p:set>
                                    <p:animEffect transition="in" filter="fade">
                                      <p:cBhvr>
                                        <p:cTn id="19" dur="500"/>
                                        <p:tgtEl>
                                          <p:spTgt spid="18">
                                            <p:txEl>
                                              <p:pRg st="2" end="2"/>
                                            </p:txEl>
                                          </p:spTgt>
                                        </p:tgtEl>
                                      </p:cBhvr>
                                    </p:animEffect>
                                    <p:anim calcmode="lin" valueType="num">
                                      <p:cBhvr>
                                        <p:cTn id="20" dur="500" fill="hold"/>
                                        <p:tgtEl>
                                          <p:spTgt spid="18">
                                            <p:txEl>
                                              <p:pRg st="2" end="2"/>
                                            </p:txEl>
                                          </p:spTgt>
                                        </p:tgtEl>
                                        <p:attrNameLst>
                                          <p:attrName>ppt_x</p:attrName>
                                        </p:attrNameLst>
                                      </p:cBhvr>
                                      <p:tavLst>
                                        <p:tav tm="0">
                                          <p:val>
                                            <p:strVal val="#ppt_x"/>
                                          </p:val>
                                        </p:tav>
                                        <p:tav tm="100000">
                                          <p:val>
                                            <p:strVal val="#ppt_x"/>
                                          </p:val>
                                        </p:tav>
                                      </p:tavLst>
                                    </p:anim>
                                    <p:anim calcmode="lin" valueType="num">
                                      <p:cBhvr>
                                        <p:cTn id="21" dur="500" fill="hold"/>
                                        <p:tgtEl>
                                          <p:spTgt spid="18">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74"/>
                                        </p:tgtEl>
                                        <p:attrNameLst>
                                          <p:attrName>style.visibility</p:attrName>
                                        </p:attrNameLst>
                                      </p:cBhvr>
                                      <p:to>
                                        <p:strVal val="visible"/>
                                      </p:to>
                                    </p:set>
                                    <p:animEffect transition="in" filter="fade">
                                      <p:cBhvr>
                                        <p:cTn id="25" dur="500"/>
                                        <p:tgtEl>
                                          <p:spTgt spid="74"/>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8">
                                            <p:txEl>
                                              <p:pRg st="3" end="3"/>
                                            </p:txEl>
                                          </p:spTgt>
                                        </p:tgtEl>
                                        <p:attrNameLst>
                                          <p:attrName>style.visibility</p:attrName>
                                        </p:attrNameLst>
                                      </p:cBhvr>
                                      <p:to>
                                        <p:strVal val="visible"/>
                                      </p:to>
                                    </p:set>
                                    <p:animEffect transition="in" filter="fade">
                                      <p:cBhvr>
                                        <p:cTn id="30" dur="500"/>
                                        <p:tgtEl>
                                          <p:spTgt spid="18">
                                            <p:txEl>
                                              <p:pRg st="3" end="3"/>
                                            </p:txEl>
                                          </p:spTgt>
                                        </p:tgtEl>
                                      </p:cBhvr>
                                    </p:animEffect>
                                    <p:anim calcmode="lin" valueType="num">
                                      <p:cBhvr>
                                        <p:cTn id="31" dur="500" fill="hold"/>
                                        <p:tgtEl>
                                          <p:spTgt spid="18">
                                            <p:txEl>
                                              <p:pRg st="3" end="3"/>
                                            </p:txEl>
                                          </p:spTgt>
                                        </p:tgtEl>
                                        <p:attrNameLst>
                                          <p:attrName>ppt_x</p:attrName>
                                        </p:attrNameLst>
                                      </p:cBhvr>
                                      <p:tavLst>
                                        <p:tav tm="0">
                                          <p:val>
                                            <p:strVal val="#ppt_x"/>
                                          </p:val>
                                        </p:tav>
                                        <p:tav tm="100000">
                                          <p:val>
                                            <p:strVal val="#ppt_x"/>
                                          </p:val>
                                        </p:tav>
                                      </p:tavLst>
                                    </p:anim>
                                    <p:anim calcmode="lin" valueType="num">
                                      <p:cBhvr>
                                        <p:cTn id="32" dur="500" fill="hold"/>
                                        <p:tgtEl>
                                          <p:spTgt spid="18">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8">
                                            <p:txEl>
                                              <p:pRg st="4" end="4"/>
                                            </p:txEl>
                                          </p:spTgt>
                                        </p:tgtEl>
                                        <p:attrNameLst>
                                          <p:attrName>style.visibility</p:attrName>
                                        </p:attrNameLst>
                                      </p:cBhvr>
                                      <p:to>
                                        <p:strVal val="visible"/>
                                      </p:to>
                                    </p:set>
                                    <p:animEffect transition="in" filter="fade">
                                      <p:cBhvr>
                                        <p:cTn id="41" dur="500"/>
                                        <p:tgtEl>
                                          <p:spTgt spid="18">
                                            <p:txEl>
                                              <p:pRg st="4" end="4"/>
                                            </p:txEl>
                                          </p:spTgt>
                                        </p:tgtEl>
                                      </p:cBhvr>
                                    </p:animEffect>
                                    <p:anim calcmode="lin" valueType="num">
                                      <p:cBhvr>
                                        <p:cTn id="42" dur="500" fill="hold"/>
                                        <p:tgtEl>
                                          <p:spTgt spid="18">
                                            <p:txEl>
                                              <p:pRg st="4" end="4"/>
                                            </p:txEl>
                                          </p:spTgt>
                                        </p:tgtEl>
                                        <p:attrNameLst>
                                          <p:attrName>ppt_x</p:attrName>
                                        </p:attrNameLst>
                                      </p:cBhvr>
                                      <p:tavLst>
                                        <p:tav tm="0">
                                          <p:val>
                                            <p:strVal val="#ppt_x"/>
                                          </p:val>
                                        </p:tav>
                                        <p:tav tm="100000">
                                          <p:val>
                                            <p:strVal val="#ppt_x"/>
                                          </p:val>
                                        </p:tav>
                                      </p:tavLst>
                                    </p:anim>
                                    <p:anim calcmode="lin" valueType="num">
                                      <p:cBhvr>
                                        <p:cTn id="43" dur="500" fill="hold"/>
                                        <p:tgtEl>
                                          <p:spTgt spid="18">
                                            <p:txEl>
                                              <p:pRg st="4" end="4"/>
                                            </p:txEl>
                                          </p:spTgt>
                                        </p:tgtEl>
                                        <p:attrNameLst>
                                          <p:attrName>ppt_y</p:attrName>
                                        </p:attrNameLst>
                                      </p:cBhvr>
                                      <p:tavLst>
                                        <p:tav tm="0">
                                          <p:val>
                                            <p:strVal val="#ppt_y+.1"/>
                                          </p:val>
                                        </p:tav>
                                        <p:tav tm="100000">
                                          <p:val>
                                            <p:strVal val="#ppt_y"/>
                                          </p:val>
                                        </p:tav>
                                      </p:tavLst>
                                    </p:anim>
                                  </p:childTnLst>
                                </p:cTn>
                              </p:par>
                            </p:childTnLst>
                          </p:cTn>
                        </p:par>
                        <p:par>
                          <p:cTn id="44" fill="hold">
                            <p:stCondLst>
                              <p:cond delay="500"/>
                            </p:stCondLst>
                            <p:childTnLst>
                              <p:par>
                                <p:cTn id="45" presetID="10" presetClass="entr" presetSubtype="0" fill="hold" nodeType="afterEffect">
                                  <p:stCondLst>
                                    <p:cond delay="0"/>
                                  </p:stCondLst>
                                  <p:childTnLst>
                                    <p:set>
                                      <p:cBhvr>
                                        <p:cTn id="46" dur="1" fill="hold">
                                          <p:stCondLst>
                                            <p:cond delay="0"/>
                                          </p:stCondLst>
                                        </p:cTn>
                                        <p:tgtEl>
                                          <p:spTgt spid="78"/>
                                        </p:tgtEl>
                                        <p:attrNameLst>
                                          <p:attrName>style.visibility</p:attrName>
                                        </p:attrNameLst>
                                      </p:cBhvr>
                                      <p:to>
                                        <p:strVal val="visible"/>
                                      </p:to>
                                    </p:set>
                                    <p:animEffect transition="in" filter="fade">
                                      <p:cBhvr>
                                        <p:cTn id="47"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uiExpand="1"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E9CAF-CC1F-D4B8-F9AC-FA1388487C10}"/>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5C9FD9C1-BE33-FC4F-50A9-E20D39E34F73}"/>
              </a:ext>
            </a:extLst>
          </p:cNvPr>
          <p:cNvSpPr>
            <a:spLocks noGrp="1"/>
          </p:cNvSpPr>
          <p:nvPr>
            <p:ph type="title"/>
          </p:nvPr>
        </p:nvSpPr>
        <p:spPr>
          <a:xfrm>
            <a:off x="609600" y="780287"/>
            <a:ext cx="10972800" cy="535531"/>
          </a:xfrm>
        </p:spPr>
        <p:txBody>
          <a:bodyPr/>
          <a:lstStyle/>
          <a:p>
            <a:r>
              <a:rPr lang="en-AU" noProof="0" dirty="0"/>
              <a:t>Using a worked example</a:t>
            </a:r>
          </a:p>
        </p:txBody>
      </p:sp>
      <p:sp>
        <p:nvSpPr>
          <p:cNvPr id="3" name="Text Placeholder 2">
            <a:extLst>
              <a:ext uri="{FF2B5EF4-FFF2-40B4-BE49-F238E27FC236}">
                <a16:creationId xmlns:a16="http://schemas.microsoft.com/office/drawing/2014/main" id="{6BB76C97-6C29-DD03-90FB-0786688A625F}"/>
              </a:ext>
            </a:extLst>
          </p:cNvPr>
          <p:cNvSpPr txBox="1">
            <a:spLocks/>
          </p:cNvSpPr>
          <p:nvPr/>
        </p:nvSpPr>
        <p:spPr>
          <a:xfrm>
            <a:off x="4301019" y="0"/>
            <a:ext cx="2163724" cy="473235"/>
          </a:xfrm>
          <a:prstGeom prst="round2SameRect">
            <a:avLst>
              <a:gd name="adj1" fmla="val 0"/>
              <a:gd name="adj2" fmla="val 33993"/>
            </a:avLst>
          </a:prstGeom>
          <a:solidFill>
            <a:srgbClr val="ACBE37"/>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Secondary school</a:t>
            </a:r>
          </a:p>
        </p:txBody>
      </p:sp>
      <p:sp>
        <p:nvSpPr>
          <p:cNvPr id="16" name="Text Placeholder 15">
            <a:extLst>
              <a:ext uri="{FF2B5EF4-FFF2-40B4-BE49-F238E27FC236}">
                <a16:creationId xmlns:a16="http://schemas.microsoft.com/office/drawing/2014/main" id="{D36EC0E9-A946-3356-F5FE-6767320F5162}"/>
              </a:ext>
            </a:extLst>
          </p:cNvPr>
          <p:cNvSpPr>
            <a:spLocks noGrp="1"/>
          </p:cNvSpPr>
          <p:nvPr>
            <p:ph type="body" sz="quarter" idx="23"/>
          </p:nvPr>
        </p:nvSpPr>
        <p:spPr>
          <a:xfrm>
            <a:off x="609600" y="1431343"/>
            <a:ext cx="10972800" cy="383054"/>
          </a:xfrm>
        </p:spPr>
        <p:txBody>
          <a:bodyPr/>
          <a:lstStyle/>
          <a:p>
            <a:r>
              <a:rPr lang="en-AU" noProof="0" dirty="0"/>
              <a:t>Worked examples involve </a:t>
            </a:r>
            <a:r>
              <a:rPr lang="en-AU" b="1" noProof="0" dirty="0"/>
              <a:t>gradually introducing </a:t>
            </a:r>
            <a:r>
              <a:rPr lang="en-AU" noProof="0" dirty="0"/>
              <a:t>elements of the task.</a:t>
            </a:r>
          </a:p>
        </p:txBody>
      </p:sp>
      <p:sp>
        <p:nvSpPr>
          <p:cNvPr id="18" name="Text Placeholder 17">
            <a:extLst>
              <a:ext uri="{FF2B5EF4-FFF2-40B4-BE49-F238E27FC236}">
                <a16:creationId xmlns:a16="http://schemas.microsoft.com/office/drawing/2014/main" id="{15AE9B30-B924-7ED7-A0EB-0D0CE05F498B}"/>
              </a:ext>
            </a:extLst>
          </p:cNvPr>
          <p:cNvSpPr>
            <a:spLocks noGrp="1"/>
          </p:cNvSpPr>
          <p:nvPr>
            <p:ph type="body" sz="quarter" idx="25"/>
          </p:nvPr>
        </p:nvSpPr>
        <p:spPr>
          <a:xfrm>
            <a:off x="1034716" y="2059806"/>
            <a:ext cx="10122568" cy="4391944"/>
          </a:xfrm>
        </p:spPr>
        <p:txBody>
          <a:bodyPr>
            <a:noAutofit/>
          </a:bodyPr>
          <a:lstStyle/>
          <a:p>
            <a:pPr lvl="1">
              <a:spcAft>
                <a:spcPts val="1200"/>
              </a:spcAft>
            </a:pPr>
            <a:r>
              <a:rPr lang="en-AU" noProof="0" dirty="0"/>
              <a:t>Teacher worked example of this equation: </a:t>
            </a:r>
            <a:r>
              <a:rPr lang="en-AU" noProof="0" dirty="0">
                <a:solidFill>
                  <a:schemeClr val="bg1"/>
                </a:solidFill>
              </a:rPr>
              <a:t>3(x – 4) = 21</a:t>
            </a:r>
          </a:p>
          <a:p>
            <a:pPr>
              <a:spcAft>
                <a:spcPts val="0"/>
              </a:spcAft>
            </a:pPr>
            <a:r>
              <a:rPr lang="en-AU" b="1" noProof="0" dirty="0"/>
              <a:t>Steps: </a:t>
            </a:r>
          </a:p>
          <a:p>
            <a:pPr lvl="6">
              <a:spcBef>
                <a:spcPts val="1200"/>
              </a:spcBef>
              <a:spcAft>
                <a:spcPts val="3600"/>
              </a:spcAft>
            </a:pPr>
            <a:r>
              <a:rPr lang="en-AU" noProof="0" dirty="0"/>
              <a:t>First, I expand the brackets. </a:t>
            </a:r>
            <a:br>
              <a:rPr lang="en-AU" noProof="0" dirty="0"/>
            </a:br>
            <a:r>
              <a:rPr lang="en-AU" noProof="0" dirty="0"/>
              <a:t>I do this by multiplying ‘𝑥’ and ‘4’ by 3.</a:t>
            </a:r>
          </a:p>
          <a:p>
            <a:pPr lvl="6">
              <a:spcBef>
                <a:spcPts val="1200"/>
              </a:spcBef>
              <a:spcAft>
                <a:spcPts val="3600"/>
              </a:spcAft>
            </a:pPr>
            <a:r>
              <a:rPr lang="en-AU" noProof="0" dirty="0"/>
              <a:t>Next, I undo the ‘− 12’ by adding 12 to </a:t>
            </a:r>
            <a:br>
              <a:rPr lang="en-AU" noProof="0" dirty="0"/>
            </a:br>
            <a:r>
              <a:rPr lang="en-AU" noProof="0" dirty="0"/>
              <a:t>both sides.</a:t>
            </a:r>
          </a:p>
          <a:p>
            <a:pPr lvl="6">
              <a:spcBef>
                <a:spcPts val="1200"/>
              </a:spcBef>
              <a:spcAft>
                <a:spcPts val="3600"/>
              </a:spcAft>
            </a:pPr>
            <a:r>
              <a:rPr lang="en-AU" noProof="0" dirty="0"/>
              <a:t>Finally, I divide both sides by 3.</a:t>
            </a:r>
          </a:p>
        </p:txBody>
      </p:sp>
      <p:grpSp>
        <p:nvGrpSpPr>
          <p:cNvPr id="146" name="Group 145">
            <a:extLst>
              <a:ext uri="{FF2B5EF4-FFF2-40B4-BE49-F238E27FC236}">
                <a16:creationId xmlns:a16="http://schemas.microsoft.com/office/drawing/2014/main" id="{E42BEB4C-78C6-9411-DB89-C51446B7B578}"/>
              </a:ext>
              <a:ext uri="{C183D7F6-B498-43B3-948B-1728B52AA6E4}">
                <adec:decorative xmlns:adec="http://schemas.microsoft.com/office/drawing/2017/decorative" val="1"/>
              </a:ext>
            </a:extLst>
          </p:cNvPr>
          <p:cNvGrpSpPr/>
          <p:nvPr/>
        </p:nvGrpSpPr>
        <p:grpSpPr>
          <a:xfrm>
            <a:off x="6828562" y="3254725"/>
            <a:ext cx="3881288" cy="958572"/>
            <a:chOff x="6828562" y="3254725"/>
            <a:chExt cx="3881288" cy="958572"/>
          </a:xfrm>
        </p:grpSpPr>
        <p:sp>
          <p:nvSpPr>
            <p:cNvPr id="13" name="Arrow: Right 12">
              <a:extLst>
                <a:ext uri="{FF2B5EF4-FFF2-40B4-BE49-F238E27FC236}">
                  <a16:creationId xmlns:a16="http://schemas.microsoft.com/office/drawing/2014/main" id="{A416FBEC-DCE9-B198-D165-ED976AC0433D}"/>
                </a:ext>
                <a:ext uri="{C183D7F6-B498-43B3-948B-1728B52AA6E4}">
                  <adec:decorative xmlns:adec="http://schemas.microsoft.com/office/drawing/2017/decorative" val="1"/>
                </a:ext>
              </a:extLst>
            </p:cNvPr>
            <p:cNvSpPr/>
            <p:nvPr/>
          </p:nvSpPr>
          <p:spPr>
            <a:xfrm>
              <a:off x="8549594" y="3489823"/>
              <a:ext cx="449851" cy="230311"/>
            </a:xfrm>
            <a:prstGeom prst="rightArrow">
              <a:avLst/>
            </a:prstGeom>
            <a:solidFill>
              <a:schemeClr val="bg1">
                <a:lumMod val="85000"/>
              </a:schemeClr>
            </a:solidFill>
            <a:ln>
              <a:noFill/>
            </a:ln>
            <a:effectLst/>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AU" noProof="0" dirty="0"/>
            </a:p>
          </p:txBody>
        </p:sp>
        <mc:AlternateContent xmlns:mc="http://schemas.openxmlformats.org/markup-compatibility/2006">
          <mc:Choice xmlns:a14="http://schemas.microsoft.com/office/drawing/2010/main" Requires="a14">
            <p:sp>
              <p:nvSpPr>
                <p:cNvPr id="122" name="Rectangle 121">
                  <a:extLst>
                    <a:ext uri="{FF2B5EF4-FFF2-40B4-BE49-F238E27FC236}">
                      <a16:creationId xmlns:a16="http://schemas.microsoft.com/office/drawing/2014/main" id="{B7DC6678-B85C-7348-3D23-BD45998B3A17}"/>
                    </a:ext>
                  </a:extLst>
                </p:cNvPr>
                <p:cNvSpPr/>
                <p:nvPr/>
              </p:nvSpPr>
              <p:spPr>
                <a:xfrm>
                  <a:off x="6828562" y="3254726"/>
                  <a:ext cx="1586945" cy="699549"/>
                </a:xfrm>
                <a:prstGeom prst="rect">
                  <a:avLst/>
                </a:prstGeom>
                <a:solidFill>
                  <a:schemeClr val="accent5"/>
                </a:solidFill>
                <a:ln w="9525">
                  <a:noFill/>
                </a:ln>
              </p:spPr>
              <p:style>
                <a:lnRef idx="2">
                  <a:schemeClr val="accent6">
                    <a:shade val="15000"/>
                  </a:schemeClr>
                </a:lnRef>
                <a:fillRef idx="1">
                  <a:schemeClr val="accent6"/>
                </a:fillRef>
                <a:effectRef idx="0">
                  <a:schemeClr val="accent6"/>
                </a:effectRef>
                <a:fontRef idx="minor">
                  <a:schemeClr val="lt1"/>
                </a:fontRef>
              </p:style>
              <p:txBody>
                <a:bodyPr bIns="72000" rtlCol="0" anchor="ctr"/>
                <a:lstStyle/>
                <a:p>
                  <a:pPr algn="ctr"/>
                  <a:r>
                    <a:rPr lang="en-AU" sz="1600" noProof="0" dirty="0">
                      <a:solidFill>
                        <a:schemeClr val="tx2"/>
                      </a:solidFill>
                    </a:rPr>
                    <a:t>3(</a:t>
                  </a:r>
                  <a14:m>
                    <m:oMath xmlns:m="http://schemas.openxmlformats.org/officeDocument/2006/math">
                      <m:r>
                        <a:rPr lang="en-AU" sz="1600" i="1" noProof="0">
                          <a:solidFill>
                            <a:schemeClr val="tx2"/>
                          </a:solidFill>
                          <a:latin typeface="Cambria Math" panose="02040503050406030204" pitchFamily="18" charset="0"/>
                        </a:rPr>
                        <m:t>𝑥</m:t>
                      </m:r>
                    </m:oMath>
                  </a14:m>
                  <a:r>
                    <a:rPr lang="en-AU" sz="1600" noProof="0" dirty="0">
                      <a:solidFill>
                        <a:schemeClr val="tx2"/>
                      </a:solidFill>
                    </a:rPr>
                    <a:t> − 4) = 21</a:t>
                  </a:r>
                </a:p>
              </p:txBody>
            </p:sp>
          </mc:Choice>
          <mc:Fallback>
            <p:sp>
              <p:nvSpPr>
                <p:cNvPr id="122" name="Rectangle 121">
                  <a:extLst>
                    <a:ext uri="{FF2B5EF4-FFF2-40B4-BE49-F238E27FC236}">
                      <a16:creationId xmlns:a16="http://schemas.microsoft.com/office/drawing/2014/main" id="{B7DC6678-B85C-7348-3D23-BD45998B3A17}"/>
                    </a:ext>
                  </a:extLst>
                </p:cNvPr>
                <p:cNvSpPr>
                  <a:spLocks noRot="1" noChangeAspect="1" noMove="1" noResize="1" noEditPoints="1" noAdjustHandles="1" noChangeArrowheads="1" noChangeShapeType="1" noTextEdit="1"/>
                </p:cNvSpPr>
                <p:nvPr/>
              </p:nvSpPr>
              <p:spPr>
                <a:xfrm>
                  <a:off x="6828562" y="3254726"/>
                  <a:ext cx="1586945" cy="699549"/>
                </a:xfrm>
                <a:prstGeom prst="rect">
                  <a:avLst/>
                </a:prstGeom>
                <a:blipFill>
                  <a:blip r:embed="rId3"/>
                  <a:stretch>
                    <a:fillRect/>
                  </a:stretch>
                </a:blipFill>
                <a:ln w="9525">
                  <a:noFill/>
                </a:ln>
              </p:spPr>
              <p:txBody>
                <a:bodyPr/>
                <a:lstStyle/>
                <a:p>
                  <a:r>
                    <a:rPr lang="en-AU">
                      <a:noFill/>
                    </a:rPr>
                    <a:t> </a:t>
                  </a:r>
                </a:p>
              </p:txBody>
            </p:sp>
          </mc:Fallback>
        </mc:AlternateContent>
        <p:cxnSp>
          <p:nvCxnSpPr>
            <p:cNvPr id="125" name="Straight Connector 124">
              <a:extLst>
                <a:ext uri="{FF2B5EF4-FFF2-40B4-BE49-F238E27FC236}">
                  <a16:creationId xmlns:a16="http://schemas.microsoft.com/office/drawing/2014/main" id="{6B20FC1E-76F0-3B1B-F652-C414EC47F5CA}"/>
                </a:ext>
                <a:ext uri="{C183D7F6-B498-43B3-948B-1728B52AA6E4}">
                  <adec:decorative xmlns:adec="http://schemas.microsoft.com/office/drawing/2017/decorative" val="1"/>
                </a:ext>
              </a:extLst>
            </p:cNvPr>
            <p:cNvCxnSpPr>
              <a:cxnSpLocks/>
              <a:stCxn id="126" idx="0"/>
            </p:cNvCxnSpPr>
            <p:nvPr/>
          </p:nvCxnSpPr>
          <p:spPr>
            <a:xfrm flipV="1">
              <a:off x="7282973" y="3735388"/>
              <a:ext cx="0" cy="273686"/>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sp>
          <p:nvSpPr>
            <p:cNvPr id="126" name="TextBox 125">
              <a:extLst>
                <a:ext uri="{FF2B5EF4-FFF2-40B4-BE49-F238E27FC236}">
                  <a16:creationId xmlns:a16="http://schemas.microsoft.com/office/drawing/2014/main" id="{BE5452B2-47A5-FB3E-0827-A3D5FC52F62E}"/>
                </a:ext>
              </a:extLst>
            </p:cNvPr>
            <p:cNvSpPr txBox="1"/>
            <p:nvPr/>
          </p:nvSpPr>
          <p:spPr>
            <a:xfrm>
              <a:off x="7155250" y="4009074"/>
              <a:ext cx="255445" cy="204223"/>
            </a:xfrm>
            <a:prstGeom prst="rect">
              <a:avLst/>
            </a:prstGeom>
            <a:noFill/>
          </p:spPr>
          <p:txBody>
            <a:bodyPr wrap="none" lIns="36000" tIns="0" rIns="36000" bIns="0" rtlCol="0">
              <a:spAutoFit/>
            </a:bodyPr>
            <a:lstStyle/>
            <a:p>
              <a:pPr algn="l">
                <a:lnSpc>
                  <a:spcPct val="120000"/>
                </a:lnSpc>
                <a:spcBef>
                  <a:spcPts val="600"/>
                </a:spcBef>
              </a:pPr>
              <a:r>
                <a:rPr lang="en-AU" sz="1200" b="1" noProof="0" dirty="0">
                  <a:solidFill>
                    <a:srgbClr val="B25024"/>
                  </a:solidFill>
                </a:rPr>
                <a:t>x3</a:t>
              </a:r>
            </a:p>
          </p:txBody>
        </p:sp>
        <p:cxnSp>
          <p:nvCxnSpPr>
            <p:cNvPr id="129" name="Straight Connector 128">
              <a:extLst>
                <a:ext uri="{FF2B5EF4-FFF2-40B4-BE49-F238E27FC236}">
                  <a16:creationId xmlns:a16="http://schemas.microsoft.com/office/drawing/2014/main" id="{F2BDA9EB-1454-A15B-2623-7A7812572693}"/>
                </a:ext>
                <a:ext uri="{C183D7F6-B498-43B3-948B-1728B52AA6E4}">
                  <adec:decorative xmlns:adec="http://schemas.microsoft.com/office/drawing/2017/decorative" val="1"/>
                </a:ext>
              </a:extLst>
            </p:cNvPr>
            <p:cNvCxnSpPr>
              <a:cxnSpLocks/>
              <a:stCxn id="130" idx="0"/>
            </p:cNvCxnSpPr>
            <p:nvPr/>
          </p:nvCxnSpPr>
          <p:spPr>
            <a:xfrm flipV="1">
              <a:off x="7641748" y="3735388"/>
              <a:ext cx="0" cy="273686"/>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sp>
          <p:nvSpPr>
            <p:cNvPr id="130" name="TextBox 129">
              <a:extLst>
                <a:ext uri="{FF2B5EF4-FFF2-40B4-BE49-F238E27FC236}">
                  <a16:creationId xmlns:a16="http://schemas.microsoft.com/office/drawing/2014/main" id="{C8555A44-0963-0AEF-DE39-44C40960B1D5}"/>
                </a:ext>
              </a:extLst>
            </p:cNvPr>
            <p:cNvSpPr txBox="1"/>
            <p:nvPr/>
          </p:nvSpPr>
          <p:spPr>
            <a:xfrm>
              <a:off x="7514025" y="4009074"/>
              <a:ext cx="255445" cy="204223"/>
            </a:xfrm>
            <a:prstGeom prst="rect">
              <a:avLst/>
            </a:prstGeom>
            <a:noFill/>
          </p:spPr>
          <p:txBody>
            <a:bodyPr wrap="none" lIns="36000" tIns="0" rIns="36000" bIns="0" rtlCol="0">
              <a:spAutoFit/>
            </a:bodyPr>
            <a:lstStyle/>
            <a:p>
              <a:pPr algn="l">
                <a:lnSpc>
                  <a:spcPct val="120000"/>
                </a:lnSpc>
                <a:spcBef>
                  <a:spcPts val="600"/>
                </a:spcBef>
              </a:pPr>
              <a:r>
                <a:rPr lang="en-AU" sz="1200" b="1" noProof="0" dirty="0">
                  <a:solidFill>
                    <a:srgbClr val="B25024"/>
                  </a:solidFill>
                </a:rPr>
                <a:t>x3</a:t>
              </a:r>
            </a:p>
          </p:txBody>
        </p:sp>
        <mc:AlternateContent xmlns:mc="http://schemas.openxmlformats.org/markup-compatibility/2006">
          <mc:Choice xmlns:a14="http://schemas.microsoft.com/office/drawing/2010/main" Requires="a14">
            <p:sp>
              <p:nvSpPr>
                <p:cNvPr id="141" name="Rectangle 140">
                  <a:extLst>
                    <a:ext uri="{FF2B5EF4-FFF2-40B4-BE49-F238E27FC236}">
                      <a16:creationId xmlns:a16="http://schemas.microsoft.com/office/drawing/2014/main" id="{12639AB2-0A04-7DE5-D897-508C984A7388}"/>
                    </a:ext>
                  </a:extLst>
                </p:cNvPr>
                <p:cNvSpPr/>
                <p:nvPr/>
              </p:nvSpPr>
              <p:spPr>
                <a:xfrm>
                  <a:off x="9122905" y="3254725"/>
                  <a:ext cx="1586945" cy="699549"/>
                </a:xfrm>
                <a:prstGeom prst="rect">
                  <a:avLst/>
                </a:prstGeom>
                <a:solidFill>
                  <a:srgbClr val="E3EDE7"/>
                </a:solidFill>
                <a:ln w="9525">
                  <a:noFill/>
                </a:ln>
              </p:spPr>
              <p:style>
                <a:lnRef idx="2">
                  <a:schemeClr val="accent6">
                    <a:shade val="15000"/>
                  </a:schemeClr>
                </a:lnRef>
                <a:fillRef idx="1">
                  <a:schemeClr val="accent6"/>
                </a:fillRef>
                <a:effectRef idx="0">
                  <a:schemeClr val="accent6"/>
                </a:effectRef>
                <a:fontRef idx="minor">
                  <a:schemeClr val="lt1"/>
                </a:fontRef>
              </p:style>
              <p:txBody>
                <a:bodyPr bIns="72000" rtlCol="0" anchor="ctr"/>
                <a:lstStyle/>
                <a:p>
                  <a:pPr algn="ctr"/>
                  <a:r>
                    <a:rPr lang="en-AU" sz="1600" noProof="0" dirty="0">
                      <a:solidFill>
                        <a:schemeClr val="tx2"/>
                      </a:solidFill>
                    </a:rPr>
                    <a:t>3</a:t>
                  </a:r>
                  <a14:m>
                    <m:oMath xmlns:m="http://schemas.openxmlformats.org/officeDocument/2006/math">
                      <m:r>
                        <a:rPr lang="en-AU" sz="1600" i="1" noProof="0">
                          <a:solidFill>
                            <a:schemeClr val="tx2"/>
                          </a:solidFill>
                          <a:latin typeface="Cambria Math" panose="02040503050406030204" pitchFamily="18" charset="0"/>
                        </a:rPr>
                        <m:t>𝑥</m:t>
                      </m:r>
                    </m:oMath>
                  </a14:m>
                  <a:r>
                    <a:rPr lang="en-AU" sz="1600" noProof="0" dirty="0">
                      <a:solidFill>
                        <a:schemeClr val="tx2"/>
                      </a:solidFill>
                    </a:rPr>
                    <a:t> − 12 = 21</a:t>
                  </a:r>
                </a:p>
              </p:txBody>
            </p:sp>
          </mc:Choice>
          <mc:Fallback>
            <p:sp>
              <p:nvSpPr>
                <p:cNvPr id="141" name="Rectangle 140">
                  <a:extLst>
                    <a:ext uri="{FF2B5EF4-FFF2-40B4-BE49-F238E27FC236}">
                      <a16:creationId xmlns:a16="http://schemas.microsoft.com/office/drawing/2014/main" id="{12639AB2-0A04-7DE5-D897-508C984A7388}"/>
                    </a:ext>
                  </a:extLst>
                </p:cNvPr>
                <p:cNvSpPr>
                  <a:spLocks noRot="1" noChangeAspect="1" noMove="1" noResize="1" noEditPoints="1" noAdjustHandles="1" noChangeArrowheads="1" noChangeShapeType="1" noTextEdit="1"/>
                </p:cNvSpPr>
                <p:nvPr/>
              </p:nvSpPr>
              <p:spPr>
                <a:xfrm>
                  <a:off x="9122905" y="3254725"/>
                  <a:ext cx="1586945" cy="699549"/>
                </a:xfrm>
                <a:prstGeom prst="rect">
                  <a:avLst/>
                </a:prstGeom>
                <a:blipFill>
                  <a:blip r:embed="rId4"/>
                  <a:stretch>
                    <a:fillRect/>
                  </a:stretch>
                </a:blipFill>
                <a:ln w="9525">
                  <a:noFill/>
                </a:ln>
              </p:spPr>
              <p:txBody>
                <a:bodyPr/>
                <a:lstStyle/>
                <a:p>
                  <a:r>
                    <a:rPr lang="en-AU">
                      <a:noFill/>
                    </a:rPr>
                    <a:t> </a:t>
                  </a:r>
                </a:p>
              </p:txBody>
            </p:sp>
          </mc:Fallback>
        </mc:AlternateContent>
      </p:grpSp>
      <p:grpSp>
        <p:nvGrpSpPr>
          <p:cNvPr id="145" name="Group 144">
            <a:extLst>
              <a:ext uri="{FF2B5EF4-FFF2-40B4-BE49-F238E27FC236}">
                <a16:creationId xmlns:a16="http://schemas.microsoft.com/office/drawing/2014/main" id="{539359BB-D025-5B38-D1A1-D2D3C1B90656}"/>
              </a:ext>
              <a:ext uri="{C183D7F6-B498-43B3-948B-1728B52AA6E4}">
                <adec:decorative xmlns:adec="http://schemas.microsoft.com/office/drawing/2017/decorative" val="1"/>
              </a:ext>
            </a:extLst>
          </p:cNvPr>
          <p:cNvGrpSpPr/>
          <p:nvPr/>
        </p:nvGrpSpPr>
        <p:grpSpPr>
          <a:xfrm>
            <a:off x="6828562" y="4331890"/>
            <a:ext cx="3881287" cy="960875"/>
            <a:chOff x="6828562" y="4331890"/>
            <a:chExt cx="3881287" cy="960875"/>
          </a:xfrm>
        </p:grpSpPr>
        <p:sp>
          <p:nvSpPr>
            <p:cNvPr id="56" name="Arrow: Right 55">
              <a:extLst>
                <a:ext uri="{FF2B5EF4-FFF2-40B4-BE49-F238E27FC236}">
                  <a16:creationId xmlns:a16="http://schemas.microsoft.com/office/drawing/2014/main" id="{F3C3AAD8-E673-B02A-967C-0EB31DFAB4B8}"/>
                </a:ext>
                <a:ext uri="{C183D7F6-B498-43B3-948B-1728B52AA6E4}">
                  <adec:decorative xmlns:adec="http://schemas.microsoft.com/office/drawing/2017/decorative" val="1"/>
                </a:ext>
              </a:extLst>
            </p:cNvPr>
            <p:cNvSpPr/>
            <p:nvPr/>
          </p:nvSpPr>
          <p:spPr>
            <a:xfrm>
              <a:off x="8549594" y="4566508"/>
              <a:ext cx="449851" cy="230311"/>
            </a:xfrm>
            <a:prstGeom prst="rightArrow">
              <a:avLst/>
            </a:prstGeom>
            <a:solidFill>
              <a:schemeClr val="bg1">
                <a:lumMod val="85000"/>
              </a:schemeClr>
            </a:solidFill>
            <a:ln>
              <a:noFill/>
            </a:ln>
            <a:effectLst/>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AU" noProof="0" dirty="0"/>
            </a:p>
          </p:txBody>
        </p:sp>
        <mc:AlternateContent xmlns:mc="http://schemas.openxmlformats.org/markup-compatibility/2006">
          <mc:Choice xmlns:a14="http://schemas.microsoft.com/office/drawing/2010/main" Requires="a14">
            <p:sp>
              <p:nvSpPr>
                <p:cNvPr id="123" name="Rectangle 122">
                  <a:extLst>
                    <a:ext uri="{FF2B5EF4-FFF2-40B4-BE49-F238E27FC236}">
                      <a16:creationId xmlns:a16="http://schemas.microsoft.com/office/drawing/2014/main" id="{9072D46A-92CB-A1EA-6174-DB5FE4FCC4C6}"/>
                    </a:ext>
                  </a:extLst>
                </p:cNvPr>
                <p:cNvSpPr/>
                <p:nvPr/>
              </p:nvSpPr>
              <p:spPr>
                <a:xfrm>
                  <a:off x="6828562" y="4331891"/>
                  <a:ext cx="1586945" cy="699549"/>
                </a:xfrm>
                <a:prstGeom prst="rect">
                  <a:avLst/>
                </a:prstGeom>
                <a:solidFill>
                  <a:schemeClr val="accent5"/>
                </a:solidFill>
                <a:ln w="9525">
                  <a:noFill/>
                </a:ln>
              </p:spPr>
              <p:style>
                <a:lnRef idx="2">
                  <a:schemeClr val="accent6">
                    <a:shade val="15000"/>
                  </a:schemeClr>
                </a:lnRef>
                <a:fillRef idx="1">
                  <a:schemeClr val="accent6"/>
                </a:fillRef>
                <a:effectRef idx="0">
                  <a:schemeClr val="accent6"/>
                </a:effectRef>
                <a:fontRef idx="minor">
                  <a:schemeClr val="lt1"/>
                </a:fontRef>
              </p:style>
              <p:txBody>
                <a:bodyPr bIns="72000" rtlCol="0" anchor="ctr"/>
                <a:lstStyle/>
                <a:p>
                  <a:pPr algn="ctr"/>
                  <a:r>
                    <a:rPr lang="en-AU" sz="1600" noProof="0" dirty="0">
                      <a:solidFill>
                        <a:schemeClr val="tx2"/>
                      </a:solidFill>
                    </a:rPr>
                    <a:t>3</a:t>
                  </a:r>
                  <a14:m>
                    <m:oMath xmlns:m="http://schemas.openxmlformats.org/officeDocument/2006/math">
                      <m:r>
                        <a:rPr lang="en-AU" sz="1600" i="1" noProof="0">
                          <a:solidFill>
                            <a:schemeClr val="tx2"/>
                          </a:solidFill>
                          <a:latin typeface="Cambria Math" panose="02040503050406030204" pitchFamily="18" charset="0"/>
                        </a:rPr>
                        <m:t>𝑥</m:t>
                      </m:r>
                    </m:oMath>
                  </a14:m>
                  <a:r>
                    <a:rPr lang="en-AU" sz="1600" noProof="0" dirty="0">
                      <a:solidFill>
                        <a:schemeClr val="tx2"/>
                      </a:solidFill>
                    </a:rPr>
                    <a:t> − 12 = 21</a:t>
                  </a:r>
                </a:p>
              </p:txBody>
            </p:sp>
          </mc:Choice>
          <mc:Fallback>
            <p:sp>
              <p:nvSpPr>
                <p:cNvPr id="123" name="Rectangle 122">
                  <a:extLst>
                    <a:ext uri="{FF2B5EF4-FFF2-40B4-BE49-F238E27FC236}">
                      <a16:creationId xmlns:a16="http://schemas.microsoft.com/office/drawing/2014/main" id="{9072D46A-92CB-A1EA-6174-DB5FE4FCC4C6}"/>
                    </a:ext>
                  </a:extLst>
                </p:cNvPr>
                <p:cNvSpPr>
                  <a:spLocks noRot="1" noChangeAspect="1" noMove="1" noResize="1" noEditPoints="1" noAdjustHandles="1" noChangeArrowheads="1" noChangeShapeType="1" noTextEdit="1"/>
                </p:cNvSpPr>
                <p:nvPr/>
              </p:nvSpPr>
              <p:spPr>
                <a:xfrm>
                  <a:off x="6828562" y="4331891"/>
                  <a:ext cx="1586945" cy="699549"/>
                </a:xfrm>
                <a:prstGeom prst="rect">
                  <a:avLst/>
                </a:prstGeom>
                <a:blipFill>
                  <a:blip r:embed="rId5"/>
                  <a:stretch>
                    <a:fillRect/>
                  </a:stretch>
                </a:blipFill>
                <a:ln w="9525">
                  <a:noFill/>
                </a:ln>
              </p:spPr>
              <p:txBody>
                <a:bodyPr/>
                <a:lstStyle/>
                <a:p>
                  <a:r>
                    <a:rPr lang="en-AU">
                      <a:noFill/>
                    </a:rPr>
                    <a:t> </a:t>
                  </a:r>
                </a:p>
              </p:txBody>
            </p:sp>
          </mc:Fallback>
        </mc:AlternateContent>
        <p:cxnSp>
          <p:nvCxnSpPr>
            <p:cNvPr id="131" name="Straight Connector 130">
              <a:extLst>
                <a:ext uri="{FF2B5EF4-FFF2-40B4-BE49-F238E27FC236}">
                  <a16:creationId xmlns:a16="http://schemas.microsoft.com/office/drawing/2014/main" id="{DE005C21-268F-B200-EC77-68ADE0F8F1E0}"/>
                </a:ext>
                <a:ext uri="{C183D7F6-B498-43B3-948B-1728B52AA6E4}">
                  <adec:decorative xmlns:adec="http://schemas.microsoft.com/office/drawing/2017/decorative" val="1"/>
                </a:ext>
              </a:extLst>
            </p:cNvPr>
            <p:cNvCxnSpPr>
              <a:cxnSpLocks/>
              <a:stCxn id="132" idx="0"/>
            </p:cNvCxnSpPr>
            <p:nvPr/>
          </p:nvCxnSpPr>
          <p:spPr>
            <a:xfrm flipV="1">
              <a:off x="7637024" y="4814856"/>
              <a:ext cx="0" cy="273686"/>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sp>
          <p:nvSpPr>
            <p:cNvPr id="132" name="TextBox 131">
              <a:extLst>
                <a:ext uri="{FF2B5EF4-FFF2-40B4-BE49-F238E27FC236}">
                  <a16:creationId xmlns:a16="http://schemas.microsoft.com/office/drawing/2014/main" id="{9BC7D796-9492-8538-694E-E6C35B10BB5A}"/>
                </a:ext>
              </a:extLst>
            </p:cNvPr>
            <p:cNvSpPr txBox="1"/>
            <p:nvPr/>
          </p:nvSpPr>
          <p:spPr>
            <a:xfrm>
              <a:off x="7478042" y="5088542"/>
              <a:ext cx="317963" cy="204223"/>
            </a:xfrm>
            <a:prstGeom prst="rect">
              <a:avLst/>
            </a:prstGeom>
            <a:noFill/>
          </p:spPr>
          <p:txBody>
            <a:bodyPr wrap="none" lIns="36000" tIns="0" rIns="36000" bIns="0" rtlCol="0">
              <a:spAutoFit/>
            </a:bodyPr>
            <a:lstStyle/>
            <a:p>
              <a:pPr algn="l">
                <a:lnSpc>
                  <a:spcPct val="120000"/>
                </a:lnSpc>
                <a:spcBef>
                  <a:spcPts val="600"/>
                </a:spcBef>
              </a:pPr>
              <a:r>
                <a:rPr lang="en-AU" sz="1200" b="1" noProof="0" dirty="0">
                  <a:solidFill>
                    <a:srgbClr val="B25024"/>
                  </a:solidFill>
                </a:rPr>
                <a:t>+12</a:t>
              </a:r>
            </a:p>
          </p:txBody>
        </p:sp>
        <p:cxnSp>
          <p:nvCxnSpPr>
            <p:cNvPr id="133" name="Straight Connector 132">
              <a:extLst>
                <a:ext uri="{FF2B5EF4-FFF2-40B4-BE49-F238E27FC236}">
                  <a16:creationId xmlns:a16="http://schemas.microsoft.com/office/drawing/2014/main" id="{FD2FCA37-C93B-0973-59D7-D0BBB0EC69DD}"/>
                </a:ext>
                <a:ext uri="{C183D7F6-B498-43B3-948B-1728B52AA6E4}">
                  <adec:decorative xmlns:adec="http://schemas.microsoft.com/office/drawing/2017/decorative" val="1"/>
                </a:ext>
              </a:extLst>
            </p:cNvPr>
            <p:cNvCxnSpPr>
              <a:cxnSpLocks/>
              <a:stCxn id="134" idx="0"/>
            </p:cNvCxnSpPr>
            <p:nvPr/>
          </p:nvCxnSpPr>
          <p:spPr>
            <a:xfrm flipV="1">
              <a:off x="8036093" y="4814856"/>
              <a:ext cx="0" cy="273686"/>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sp>
          <p:nvSpPr>
            <p:cNvPr id="134" name="TextBox 133">
              <a:extLst>
                <a:ext uri="{FF2B5EF4-FFF2-40B4-BE49-F238E27FC236}">
                  <a16:creationId xmlns:a16="http://schemas.microsoft.com/office/drawing/2014/main" id="{F180FDB5-9766-C71F-E88D-59E5C9B19ABD}"/>
                </a:ext>
              </a:extLst>
            </p:cNvPr>
            <p:cNvSpPr txBox="1"/>
            <p:nvPr/>
          </p:nvSpPr>
          <p:spPr>
            <a:xfrm>
              <a:off x="7877111" y="5088542"/>
              <a:ext cx="317963" cy="204223"/>
            </a:xfrm>
            <a:prstGeom prst="rect">
              <a:avLst/>
            </a:prstGeom>
            <a:noFill/>
          </p:spPr>
          <p:txBody>
            <a:bodyPr wrap="none" lIns="36000" tIns="0" rIns="36000" bIns="0" rtlCol="0">
              <a:spAutoFit/>
            </a:bodyPr>
            <a:lstStyle/>
            <a:p>
              <a:pPr algn="l">
                <a:lnSpc>
                  <a:spcPct val="120000"/>
                </a:lnSpc>
                <a:spcBef>
                  <a:spcPts val="600"/>
                </a:spcBef>
              </a:pPr>
              <a:r>
                <a:rPr lang="en-AU" sz="1200" b="1" noProof="0" dirty="0">
                  <a:solidFill>
                    <a:srgbClr val="B25024"/>
                  </a:solidFill>
                </a:rPr>
                <a:t>+12</a:t>
              </a:r>
            </a:p>
          </p:txBody>
        </p:sp>
        <mc:AlternateContent xmlns:mc="http://schemas.openxmlformats.org/markup-compatibility/2006">
          <mc:Choice xmlns:a14="http://schemas.microsoft.com/office/drawing/2010/main" Requires="a14">
            <p:sp>
              <p:nvSpPr>
                <p:cNvPr id="142" name="Rectangle 141">
                  <a:extLst>
                    <a:ext uri="{FF2B5EF4-FFF2-40B4-BE49-F238E27FC236}">
                      <a16:creationId xmlns:a16="http://schemas.microsoft.com/office/drawing/2014/main" id="{7D180380-2CE7-F06B-6B28-3469F552C174}"/>
                    </a:ext>
                  </a:extLst>
                </p:cNvPr>
                <p:cNvSpPr/>
                <p:nvPr/>
              </p:nvSpPr>
              <p:spPr>
                <a:xfrm>
                  <a:off x="9122904" y="4331890"/>
                  <a:ext cx="1586945" cy="699549"/>
                </a:xfrm>
                <a:prstGeom prst="rect">
                  <a:avLst/>
                </a:prstGeom>
                <a:solidFill>
                  <a:srgbClr val="E3EDE7"/>
                </a:solidFill>
                <a:ln w="9525">
                  <a:noFill/>
                </a:ln>
              </p:spPr>
              <p:style>
                <a:lnRef idx="2">
                  <a:schemeClr val="accent6">
                    <a:shade val="15000"/>
                  </a:schemeClr>
                </a:lnRef>
                <a:fillRef idx="1">
                  <a:schemeClr val="accent6"/>
                </a:fillRef>
                <a:effectRef idx="0">
                  <a:schemeClr val="accent6"/>
                </a:effectRef>
                <a:fontRef idx="minor">
                  <a:schemeClr val="lt1"/>
                </a:fontRef>
              </p:style>
              <p:txBody>
                <a:bodyPr bIns="72000" rtlCol="0" anchor="ctr"/>
                <a:lstStyle/>
                <a:p>
                  <a:pPr algn="ctr"/>
                  <a:r>
                    <a:rPr lang="en-AU" sz="1600" noProof="0" dirty="0">
                      <a:solidFill>
                        <a:schemeClr val="tx2"/>
                      </a:solidFill>
                    </a:rPr>
                    <a:t>3</a:t>
                  </a:r>
                  <a14:m>
                    <m:oMath xmlns:m="http://schemas.openxmlformats.org/officeDocument/2006/math">
                      <m:r>
                        <a:rPr lang="en-AU" sz="1600" i="1" noProof="0">
                          <a:solidFill>
                            <a:schemeClr val="tx2"/>
                          </a:solidFill>
                          <a:latin typeface="Cambria Math" panose="02040503050406030204" pitchFamily="18" charset="0"/>
                        </a:rPr>
                        <m:t>𝑥</m:t>
                      </m:r>
                    </m:oMath>
                  </a14:m>
                  <a:r>
                    <a:rPr lang="en-AU" sz="1600" noProof="0" dirty="0">
                      <a:solidFill>
                        <a:schemeClr val="tx2"/>
                      </a:solidFill>
                    </a:rPr>
                    <a:t> = 33</a:t>
                  </a:r>
                </a:p>
              </p:txBody>
            </p:sp>
          </mc:Choice>
          <mc:Fallback>
            <p:sp>
              <p:nvSpPr>
                <p:cNvPr id="142" name="Rectangle 141">
                  <a:extLst>
                    <a:ext uri="{FF2B5EF4-FFF2-40B4-BE49-F238E27FC236}">
                      <a16:creationId xmlns:a16="http://schemas.microsoft.com/office/drawing/2014/main" id="{7D180380-2CE7-F06B-6B28-3469F552C174}"/>
                    </a:ext>
                  </a:extLst>
                </p:cNvPr>
                <p:cNvSpPr>
                  <a:spLocks noRot="1" noChangeAspect="1" noMove="1" noResize="1" noEditPoints="1" noAdjustHandles="1" noChangeArrowheads="1" noChangeShapeType="1" noTextEdit="1"/>
                </p:cNvSpPr>
                <p:nvPr/>
              </p:nvSpPr>
              <p:spPr>
                <a:xfrm>
                  <a:off x="9122904" y="4331890"/>
                  <a:ext cx="1586945" cy="699549"/>
                </a:xfrm>
                <a:prstGeom prst="rect">
                  <a:avLst/>
                </a:prstGeom>
                <a:blipFill>
                  <a:blip r:embed="rId6"/>
                  <a:stretch>
                    <a:fillRect/>
                  </a:stretch>
                </a:blipFill>
                <a:ln w="9525">
                  <a:noFill/>
                </a:ln>
              </p:spPr>
              <p:txBody>
                <a:bodyPr/>
                <a:lstStyle/>
                <a:p>
                  <a:r>
                    <a:rPr lang="en-AU">
                      <a:noFill/>
                    </a:rPr>
                    <a:t> </a:t>
                  </a:r>
                </a:p>
              </p:txBody>
            </p:sp>
          </mc:Fallback>
        </mc:AlternateContent>
      </p:grpSp>
      <p:grpSp>
        <p:nvGrpSpPr>
          <p:cNvPr id="144" name="Group 143">
            <a:extLst>
              <a:ext uri="{FF2B5EF4-FFF2-40B4-BE49-F238E27FC236}">
                <a16:creationId xmlns:a16="http://schemas.microsoft.com/office/drawing/2014/main" id="{0CC81177-6210-96BB-2753-5D12BC7C0E98}"/>
              </a:ext>
              <a:ext uri="{C183D7F6-B498-43B3-948B-1728B52AA6E4}">
                <adec:decorative xmlns:adec="http://schemas.microsoft.com/office/drawing/2017/decorative" val="1"/>
              </a:ext>
            </a:extLst>
          </p:cNvPr>
          <p:cNvGrpSpPr/>
          <p:nvPr/>
        </p:nvGrpSpPr>
        <p:grpSpPr>
          <a:xfrm>
            <a:off x="6828562" y="5418295"/>
            <a:ext cx="3881287" cy="977458"/>
            <a:chOff x="6828562" y="5418295"/>
            <a:chExt cx="3881287" cy="977458"/>
          </a:xfrm>
        </p:grpSpPr>
        <p:sp>
          <p:nvSpPr>
            <p:cNvPr id="57" name="Arrow: Right 56">
              <a:extLst>
                <a:ext uri="{FF2B5EF4-FFF2-40B4-BE49-F238E27FC236}">
                  <a16:creationId xmlns:a16="http://schemas.microsoft.com/office/drawing/2014/main" id="{BC99EC56-6678-B97A-1795-B039F2B4AB30}"/>
                </a:ext>
                <a:ext uri="{C183D7F6-B498-43B3-948B-1728B52AA6E4}">
                  <adec:decorative xmlns:adec="http://schemas.microsoft.com/office/drawing/2017/decorative" val="1"/>
                </a:ext>
              </a:extLst>
            </p:cNvPr>
            <p:cNvSpPr/>
            <p:nvPr/>
          </p:nvSpPr>
          <p:spPr>
            <a:xfrm>
              <a:off x="8542036" y="5652913"/>
              <a:ext cx="449851" cy="230311"/>
            </a:xfrm>
            <a:prstGeom prst="rightArrow">
              <a:avLst/>
            </a:prstGeom>
            <a:solidFill>
              <a:schemeClr val="bg1">
                <a:lumMod val="85000"/>
              </a:schemeClr>
            </a:solidFill>
            <a:ln>
              <a:noFill/>
            </a:ln>
            <a:effectLst/>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AU" noProof="0" dirty="0"/>
            </a:p>
          </p:txBody>
        </p:sp>
        <mc:AlternateContent xmlns:mc="http://schemas.openxmlformats.org/markup-compatibility/2006">
          <mc:Choice xmlns:a14="http://schemas.microsoft.com/office/drawing/2010/main" Requires="a14">
            <p:sp>
              <p:nvSpPr>
                <p:cNvPr id="124" name="Rectangle 123">
                  <a:extLst>
                    <a:ext uri="{FF2B5EF4-FFF2-40B4-BE49-F238E27FC236}">
                      <a16:creationId xmlns:a16="http://schemas.microsoft.com/office/drawing/2014/main" id="{7990FFAC-1AF5-4603-89D5-D8F65E8B0E7D}"/>
                    </a:ext>
                  </a:extLst>
                </p:cNvPr>
                <p:cNvSpPr/>
                <p:nvPr/>
              </p:nvSpPr>
              <p:spPr>
                <a:xfrm>
                  <a:off x="6828562" y="5422906"/>
                  <a:ext cx="1586945" cy="699549"/>
                </a:xfrm>
                <a:prstGeom prst="rect">
                  <a:avLst/>
                </a:prstGeom>
                <a:solidFill>
                  <a:schemeClr val="accent5"/>
                </a:solidFill>
                <a:ln w="9525">
                  <a:noFill/>
                </a:ln>
              </p:spPr>
              <p:style>
                <a:lnRef idx="2">
                  <a:schemeClr val="accent6">
                    <a:shade val="15000"/>
                  </a:schemeClr>
                </a:lnRef>
                <a:fillRef idx="1">
                  <a:schemeClr val="accent6"/>
                </a:fillRef>
                <a:effectRef idx="0">
                  <a:schemeClr val="accent6"/>
                </a:effectRef>
                <a:fontRef idx="minor">
                  <a:schemeClr val="lt1"/>
                </a:fontRef>
              </p:style>
              <p:txBody>
                <a:bodyPr bIns="72000" rtlCol="0" anchor="ctr"/>
                <a:lstStyle/>
                <a:p>
                  <a:pPr algn="ctr"/>
                  <a:r>
                    <a:rPr lang="en-AU" sz="1600" noProof="0" dirty="0">
                      <a:solidFill>
                        <a:schemeClr val="tx2"/>
                      </a:solidFill>
                    </a:rPr>
                    <a:t>3</a:t>
                  </a:r>
                  <a14:m>
                    <m:oMath xmlns:m="http://schemas.openxmlformats.org/officeDocument/2006/math">
                      <m:r>
                        <a:rPr lang="en-AU" sz="1600" i="1" noProof="0">
                          <a:solidFill>
                            <a:schemeClr val="tx2"/>
                          </a:solidFill>
                          <a:latin typeface="Cambria Math" panose="02040503050406030204" pitchFamily="18" charset="0"/>
                        </a:rPr>
                        <m:t>𝑥</m:t>
                      </m:r>
                    </m:oMath>
                  </a14:m>
                  <a:r>
                    <a:rPr lang="en-AU" sz="1600" noProof="0" dirty="0">
                      <a:solidFill>
                        <a:schemeClr val="tx2"/>
                      </a:solidFill>
                    </a:rPr>
                    <a:t> = 33</a:t>
                  </a:r>
                </a:p>
              </p:txBody>
            </p:sp>
          </mc:Choice>
          <mc:Fallback>
            <p:sp>
              <p:nvSpPr>
                <p:cNvPr id="124" name="Rectangle 123">
                  <a:extLst>
                    <a:ext uri="{FF2B5EF4-FFF2-40B4-BE49-F238E27FC236}">
                      <a16:creationId xmlns:a16="http://schemas.microsoft.com/office/drawing/2014/main" id="{7990FFAC-1AF5-4603-89D5-D8F65E8B0E7D}"/>
                    </a:ext>
                  </a:extLst>
                </p:cNvPr>
                <p:cNvSpPr>
                  <a:spLocks noRot="1" noChangeAspect="1" noMove="1" noResize="1" noEditPoints="1" noAdjustHandles="1" noChangeArrowheads="1" noChangeShapeType="1" noTextEdit="1"/>
                </p:cNvSpPr>
                <p:nvPr/>
              </p:nvSpPr>
              <p:spPr>
                <a:xfrm>
                  <a:off x="6828562" y="5422906"/>
                  <a:ext cx="1586945" cy="699549"/>
                </a:xfrm>
                <a:prstGeom prst="rect">
                  <a:avLst/>
                </a:prstGeom>
                <a:blipFill>
                  <a:blip r:embed="rId7"/>
                  <a:stretch>
                    <a:fillRect/>
                  </a:stretch>
                </a:blipFill>
                <a:ln w="9525">
                  <a:noFill/>
                </a:ln>
              </p:spPr>
              <p:txBody>
                <a:bodyPr/>
                <a:lstStyle/>
                <a:p>
                  <a:r>
                    <a:rPr lang="en-AU">
                      <a:noFill/>
                    </a:rPr>
                    <a:t> </a:t>
                  </a:r>
                </a:p>
              </p:txBody>
            </p:sp>
          </mc:Fallback>
        </mc:AlternateContent>
        <p:cxnSp>
          <p:nvCxnSpPr>
            <p:cNvPr id="137" name="Straight Connector 136">
              <a:extLst>
                <a:ext uri="{FF2B5EF4-FFF2-40B4-BE49-F238E27FC236}">
                  <a16:creationId xmlns:a16="http://schemas.microsoft.com/office/drawing/2014/main" id="{ED897E3F-8485-CAC2-AD1D-CFB7B6DCD949}"/>
                </a:ext>
                <a:ext uri="{C183D7F6-B498-43B3-948B-1728B52AA6E4}">
                  <adec:decorative xmlns:adec="http://schemas.microsoft.com/office/drawing/2017/decorative" val="1"/>
                </a:ext>
              </a:extLst>
            </p:cNvPr>
            <p:cNvCxnSpPr>
              <a:cxnSpLocks/>
              <a:stCxn id="138" idx="0"/>
            </p:cNvCxnSpPr>
            <p:nvPr/>
          </p:nvCxnSpPr>
          <p:spPr>
            <a:xfrm flipH="1" flipV="1">
              <a:off x="7395333" y="5917844"/>
              <a:ext cx="802" cy="273686"/>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sp>
          <p:nvSpPr>
            <p:cNvPr id="138" name="TextBox 137">
              <a:extLst>
                <a:ext uri="{FF2B5EF4-FFF2-40B4-BE49-F238E27FC236}">
                  <a16:creationId xmlns:a16="http://schemas.microsoft.com/office/drawing/2014/main" id="{C7367258-BF4A-5A25-DF8D-36E601DB4324}"/>
                </a:ext>
              </a:extLst>
            </p:cNvPr>
            <p:cNvSpPr txBox="1"/>
            <p:nvPr/>
          </p:nvSpPr>
          <p:spPr>
            <a:xfrm>
              <a:off x="7267610" y="6191530"/>
              <a:ext cx="257049" cy="204223"/>
            </a:xfrm>
            <a:prstGeom prst="rect">
              <a:avLst/>
            </a:prstGeom>
            <a:noFill/>
          </p:spPr>
          <p:txBody>
            <a:bodyPr wrap="none" lIns="36000" tIns="0" rIns="36000" bIns="0" rtlCol="0">
              <a:spAutoFit/>
            </a:bodyPr>
            <a:lstStyle/>
            <a:p>
              <a:pPr>
                <a:lnSpc>
                  <a:spcPct val="120000"/>
                </a:lnSpc>
                <a:spcBef>
                  <a:spcPts val="600"/>
                </a:spcBef>
              </a:pPr>
              <a:r>
                <a:rPr lang="en-AU" sz="1200" b="1" noProof="0" dirty="0">
                  <a:solidFill>
                    <a:srgbClr val="B25024"/>
                  </a:solidFill>
                </a:rPr>
                <a:t>÷3</a:t>
              </a:r>
            </a:p>
          </p:txBody>
        </p:sp>
        <p:cxnSp>
          <p:nvCxnSpPr>
            <p:cNvPr id="139" name="Straight Connector 138">
              <a:extLst>
                <a:ext uri="{FF2B5EF4-FFF2-40B4-BE49-F238E27FC236}">
                  <a16:creationId xmlns:a16="http://schemas.microsoft.com/office/drawing/2014/main" id="{C28AB8E4-CDE3-9270-73F6-756C54866632}"/>
                </a:ext>
                <a:ext uri="{C183D7F6-B498-43B3-948B-1728B52AA6E4}">
                  <adec:decorative xmlns:adec="http://schemas.microsoft.com/office/drawing/2017/decorative" val="1"/>
                </a:ext>
              </a:extLst>
            </p:cNvPr>
            <p:cNvCxnSpPr>
              <a:cxnSpLocks/>
              <a:stCxn id="140" idx="0"/>
            </p:cNvCxnSpPr>
            <p:nvPr/>
          </p:nvCxnSpPr>
          <p:spPr>
            <a:xfrm flipH="1" flipV="1">
              <a:off x="7846723" y="5917844"/>
              <a:ext cx="802" cy="273686"/>
            </a:xfrm>
            <a:prstGeom prst="line">
              <a:avLst/>
            </a:prstGeom>
            <a:ln w="12700">
              <a:solidFill>
                <a:srgbClr val="B25024"/>
              </a:solidFill>
            </a:ln>
          </p:spPr>
          <p:style>
            <a:lnRef idx="2">
              <a:schemeClr val="accent1"/>
            </a:lnRef>
            <a:fillRef idx="0">
              <a:schemeClr val="accent1"/>
            </a:fillRef>
            <a:effectRef idx="1">
              <a:schemeClr val="accent1"/>
            </a:effectRef>
            <a:fontRef idx="minor">
              <a:schemeClr val="tx1"/>
            </a:fontRef>
          </p:style>
        </p:cxnSp>
        <p:sp>
          <p:nvSpPr>
            <p:cNvPr id="140" name="TextBox 139">
              <a:extLst>
                <a:ext uri="{FF2B5EF4-FFF2-40B4-BE49-F238E27FC236}">
                  <a16:creationId xmlns:a16="http://schemas.microsoft.com/office/drawing/2014/main" id="{C62227C6-3C1F-907E-CEB3-A7E4612A94F3}"/>
                </a:ext>
              </a:extLst>
            </p:cNvPr>
            <p:cNvSpPr txBox="1"/>
            <p:nvPr/>
          </p:nvSpPr>
          <p:spPr>
            <a:xfrm>
              <a:off x="7719000" y="6191530"/>
              <a:ext cx="257049" cy="204223"/>
            </a:xfrm>
            <a:prstGeom prst="rect">
              <a:avLst/>
            </a:prstGeom>
            <a:noFill/>
          </p:spPr>
          <p:txBody>
            <a:bodyPr wrap="none" lIns="36000" tIns="0" rIns="36000" bIns="0" rtlCol="0">
              <a:spAutoFit/>
            </a:bodyPr>
            <a:lstStyle/>
            <a:p>
              <a:pPr>
                <a:lnSpc>
                  <a:spcPct val="120000"/>
                </a:lnSpc>
                <a:spcBef>
                  <a:spcPts val="600"/>
                </a:spcBef>
              </a:pPr>
              <a:r>
                <a:rPr lang="en-AU" sz="1200" b="1" noProof="0" dirty="0">
                  <a:solidFill>
                    <a:srgbClr val="B25024"/>
                  </a:solidFill>
                </a:rPr>
                <a:t>÷3</a:t>
              </a:r>
            </a:p>
          </p:txBody>
        </p:sp>
        <mc:AlternateContent xmlns:mc="http://schemas.openxmlformats.org/markup-compatibility/2006">
          <mc:Choice xmlns:a14="http://schemas.microsoft.com/office/drawing/2010/main" Requires="a14">
            <p:sp>
              <p:nvSpPr>
                <p:cNvPr id="143" name="Rectangle 142">
                  <a:extLst>
                    <a:ext uri="{FF2B5EF4-FFF2-40B4-BE49-F238E27FC236}">
                      <a16:creationId xmlns:a16="http://schemas.microsoft.com/office/drawing/2014/main" id="{EE2C7D03-5E4C-ECE6-308F-627701B33165}"/>
                    </a:ext>
                  </a:extLst>
                </p:cNvPr>
                <p:cNvSpPr/>
                <p:nvPr/>
              </p:nvSpPr>
              <p:spPr>
                <a:xfrm>
                  <a:off x="9122904" y="5418295"/>
                  <a:ext cx="1586945" cy="699549"/>
                </a:xfrm>
                <a:prstGeom prst="rect">
                  <a:avLst/>
                </a:prstGeom>
                <a:solidFill>
                  <a:srgbClr val="087A4D"/>
                </a:solidFill>
                <a:ln w="9525">
                  <a:noFill/>
                </a:ln>
              </p:spPr>
              <p:style>
                <a:lnRef idx="2">
                  <a:schemeClr val="accent6">
                    <a:shade val="15000"/>
                  </a:schemeClr>
                </a:lnRef>
                <a:fillRef idx="1">
                  <a:schemeClr val="accent6"/>
                </a:fillRef>
                <a:effectRef idx="0">
                  <a:schemeClr val="accent6"/>
                </a:effectRef>
                <a:fontRef idx="minor">
                  <a:schemeClr val="lt1"/>
                </a:fontRef>
              </p:style>
              <p:txBody>
                <a:bodyPr bIns="72000" rtlCol="0" anchor="ctr"/>
                <a:lstStyle/>
                <a:p>
                  <a:pPr algn="ctr"/>
                  <a14:m>
                    <m:oMath xmlns:m="http://schemas.openxmlformats.org/officeDocument/2006/math">
                      <m:r>
                        <a:rPr lang="en-AU" sz="1600" i="1" noProof="0" smtClean="0">
                          <a:solidFill>
                            <a:schemeClr val="bg1"/>
                          </a:solidFill>
                          <a:latin typeface="Cambria Math" panose="02040503050406030204" pitchFamily="18" charset="0"/>
                        </a:rPr>
                        <m:t>𝑥</m:t>
                      </m:r>
                    </m:oMath>
                  </a14:m>
                  <a:r>
                    <a:rPr lang="en-AU" sz="1600" noProof="0" dirty="0">
                      <a:solidFill>
                        <a:schemeClr val="bg1"/>
                      </a:solidFill>
                    </a:rPr>
                    <a:t> = 11</a:t>
                  </a:r>
                </a:p>
              </p:txBody>
            </p:sp>
          </mc:Choice>
          <mc:Fallback>
            <p:sp>
              <p:nvSpPr>
                <p:cNvPr id="143" name="Rectangle 142">
                  <a:extLst>
                    <a:ext uri="{FF2B5EF4-FFF2-40B4-BE49-F238E27FC236}">
                      <a16:creationId xmlns:a16="http://schemas.microsoft.com/office/drawing/2014/main" id="{EE2C7D03-5E4C-ECE6-308F-627701B33165}"/>
                    </a:ext>
                  </a:extLst>
                </p:cNvPr>
                <p:cNvSpPr>
                  <a:spLocks noRot="1" noChangeAspect="1" noMove="1" noResize="1" noEditPoints="1" noAdjustHandles="1" noChangeArrowheads="1" noChangeShapeType="1" noTextEdit="1"/>
                </p:cNvSpPr>
                <p:nvPr/>
              </p:nvSpPr>
              <p:spPr>
                <a:xfrm>
                  <a:off x="9122904" y="5418295"/>
                  <a:ext cx="1586945" cy="699549"/>
                </a:xfrm>
                <a:prstGeom prst="rect">
                  <a:avLst/>
                </a:prstGeom>
                <a:blipFill>
                  <a:blip r:embed="rId8"/>
                  <a:stretch>
                    <a:fillRect/>
                  </a:stretch>
                </a:blipFill>
                <a:ln w="9525">
                  <a:noFill/>
                </a:ln>
              </p:spPr>
              <p:txBody>
                <a:bodyPr/>
                <a:lstStyle/>
                <a:p>
                  <a:r>
                    <a:rPr lang="en-AU">
                      <a:noFill/>
                    </a:rPr>
                    <a:t> </a:t>
                  </a:r>
                </a:p>
              </p:txBody>
            </p:sp>
          </mc:Fallback>
        </mc:AlternateContent>
      </p:grpSp>
      <p:sp>
        <p:nvSpPr>
          <p:cNvPr id="5" name="Text Placeholder 12">
            <a:extLst>
              <a:ext uri="{FF2B5EF4-FFF2-40B4-BE49-F238E27FC236}">
                <a16:creationId xmlns:a16="http://schemas.microsoft.com/office/drawing/2014/main" id="{E24B0732-5F01-B810-1D8C-53C1A9F35F85}"/>
              </a:ext>
              <a:ext uri="{C183D7F6-B498-43B3-948B-1728B52AA6E4}">
                <adec:decorative xmlns:adec="http://schemas.microsoft.com/office/drawing/2017/decorative" val="1"/>
              </a:ext>
            </a:extLst>
          </p:cNvPr>
          <p:cNvSpPr>
            <a:spLocks noGrp="1"/>
          </p:cNvSpPr>
          <p:nvPr>
            <p:ph type="body" sz="quarter" idx="24"/>
          </p:nvPr>
        </p:nvSpPr>
        <p:spPr>
          <a:xfrm>
            <a:off x="714376" y="0"/>
            <a:ext cx="3518958" cy="473235"/>
          </a:xfrm>
          <a:solidFill>
            <a:schemeClr val="accent3"/>
          </a:solidFill>
        </p:spPr>
        <p:txBody>
          <a:bodyPr/>
          <a:lstStyle/>
          <a:p>
            <a:r>
              <a:rPr lang="en-AU" noProof="0" dirty="0">
                <a:solidFill>
                  <a:schemeClr val="bg1"/>
                </a:solidFill>
              </a:rPr>
              <a:t>Model using worked examples</a:t>
            </a:r>
          </a:p>
        </p:txBody>
      </p:sp>
      <p:grpSp>
        <p:nvGrpSpPr>
          <p:cNvPr id="4" name="Group 3">
            <a:extLst>
              <a:ext uri="{FF2B5EF4-FFF2-40B4-BE49-F238E27FC236}">
                <a16:creationId xmlns:a16="http://schemas.microsoft.com/office/drawing/2014/main" id="{268215A9-69D3-D3A7-45FF-4AE4B6FAAD49}"/>
              </a:ext>
              <a:ext uri="{C183D7F6-B498-43B3-948B-1728B52AA6E4}">
                <adec:decorative xmlns:adec="http://schemas.microsoft.com/office/drawing/2017/decorative" val="1"/>
              </a:ext>
            </a:extLst>
          </p:cNvPr>
          <p:cNvGrpSpPr/>
          <p:nvPr/>
        </p:nvGrpSpPr>
        <p:grpSpPr>
          <a:xfrm>
            <a:off x="6828561" y="2225882"/>
            <a:ext cx="1586945" cy="699549"/>
            <a:chOff x="8631194" y="2274162"/>
            <a:chExt cx="1586945" cy="699549"/>
          </a:xfrm>
        </p:grpSpPr>
        <p:sp>
          <p:nvSpPr>
            <p:cNvPr id="2" name="Rectangle 1">
              <a:extLst>
                <a:ext uri="{FF2B5EF4-FFF2-40B4-BE49-F238E27FC236}">
                  <a16:creationId xmlns:a16="http://schemas.microsoft.com/office/drawing/2014/main" id="{F713D837-1D5D-A880-AD4E-F2088FBC715E}"/>
                </a:ext>
              </a:extLst>
            </p:cNvPr>
            <p:cNvSpPr/>
            <p:nvPr/>
          </p:nvSpPr>
          <p:spPr>
            <a:xfrm>
              <a:off x="8631194" y="2274162"/>
              <a:ext cx="1586945" cy="69954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mc:AlternateContent xmlns:mc="http://schemas.openxmlformats.org/markup-compatibility/2006">
          <mc:Choice xmlns:a14="http://schemas.microsoft.com/office/drawing/2010/main" Requires="a14">
            <p:sp>
              <p:nvSpPr>
                <p:cNvPr id="30" name="Rectangle 29">
                  <a:extLst>
                    <a:ext uri="{FF2B5EF4-FFF2-40B4-BE49-F238E27FC236}">
                      <a16:creationId xmlns:a16="http://schemas.microsoft.com/office/drawing/2014/main" id="{4219C20E-F60E-0B26-2A32-1BA8ED6317C0}"/>
                    </a:ext>
                  </a:extLst>
                </p:cNvPr>
                <p:cNvSpPr/>
                <p:nvPr/>
              </p:nvSpPr>
              <p:spPr>
                <a:xfrm>
                  <a:off x="8741410" y="2386648"/>
                  <a:ext cx="1366512" cy="474576"/>
                </a:xfrm>
                <a:prstGeom prst="rect">
                  <a:avLst/>
                </a:prstGeom>
                <a:noFill/>
                <a:ln w="9525">
                  <a:noFill/>
                </a:ln>
              </p:spPr>
              <p:style>
                <a:lnRef idx="2">
                  <a:schemeClr val="accent6">
                    <a:shade val="15000"/>
                  </a:schemeClr>
                </a:lnRef>
                <a:fillRef idx="1">
                  <a:schemeClr val="accent6"/>
                </a:fillRef>
                <a:effectRef idx="0">
                  <a:schemeClr val="accent6"/>
                </a:effectRef>
                <a:fontRef idx="minor">
                  <a:schemeClr val="lt1"/>
                </a:fontRef>
              </p:style>
              <p:txBody>
                <a:bodyPr bIns="72000" rtlCol="0" anchor="ctr"/>
                <a:lstStyle/>
                <a:p>
                  <a:pPr algn="ctr"/>
                  <a:r>
                    <a:rPr lang="en-AU" sz="1600" noProof="0" dirty="0">
                      <a:solidFill>
                        <a:schemeClr val="tx2"/>
                      </a:solidFill>
                    </a:rPr>
                    <a:t>3(</a:t>
                  </a:r>
                  <a14:m>
                    <m:oMath xmlns:m="http://schemas.openxmlformats.org/officeDocument/2006/math">
                      <m:r>
                        <a:rPr lang="en-AU" sz="1600" i="1" noProof="0">
                          <a:solidFill>
                            <a:schemeClr val="tx2"/>
                          </a:solidFill>
                          <a:latin typeface="Cambria Math" panose="02040503050406030204" pitchFamily="18" charset="0"/>
                        </a:rPr>
                        <m:t>𝑥</m:t>
                      </m:r>
                    </m:oMath>
                  </a14:m>
                  <a:r>
                    <a:rPr lang="en-AU" sz="1600" noProof="0" dirty="0">
                      <a:solidFill>
                        <a:schemeClr val="tx2"/>
                      </a:solidFill>
                    </a:rPr>
                    <a:t> − 4) = 21</a:t>
                  </a:r>
                </a:p>
              </p:txBody>
            </p:sp>
          </mc:Choice>
          <mc:Fallback>
            <p:sp>
              <p:nvSpPr>
                <p:cNvPr id="30" name="Rectangle 29">
                  <a:extLst>
                    <a:ext uri="{FF2B5EF4-FFF2-40B4-BE49-F238E27FC236}">
                      <a16:creationId xmlns:a16="http://schemas.microsoft.com/office/drawing/2014/main" id="{4219C20E-F60E-0B26-2A32-1BA8ED6317C0}"/>
                    </a:ext>
                  </a:extLst>
                </p:cNvPr>
                <p:cNvSpPr>
                  <a:spLocks noRot="1" noChangeAspect="1" noMove="1" noResize="1" noEditPoints="1" noAdjustHandles="1" noChangeArrowheads="1" noChangeShapeType="1" noTextEdit="1"/>
                </p:cNvSpPr>
                <p:nvPr/>
              </p:nvSpPr>
              <p:spPr>
                <a:xfrm>
                  <a:off x="8741410" y="2386648"/>
                  <a:ext cx="1366512" cy="474576"/>
                </a:xfrm>
                <a:prstGeom prst="rect">
                  <a:avLst/>
                </a:prstGeom>
                <a:blipFill>
                  <a:blip r:embed="rId9"/>
                  <a:stretch>
                    <a:fillRect l="-893" r="-893"/>
                  </a:stretch>
                </a:blipFill>
                <a:ln w="9525">
                  <a:noFill/>
                </a:ln>
              </p:spPr>
              <p:txBody>
                <a:bodyPr/>
                <a:lstStyle/>
                <a:p>
                  <a:r>
                    <a:rPr lang="en-AU">
                      <a:noFill/>
                    </a:rPr>
                    <a:t> </a:t>
                  </a:r>
                </a:p>
              </p:txBody>
            </p:sp>
          </mc:Fallback>
        </mc:AlternateContent>
      </p:grpSp>
    </p:spTree>
    <p:extLst>
      <p:ext uri="{BB962C8B-B14F-4D97-AF65-F5344CB8AC3E}">
        <p14:creationId xmlns:p14="http://schemas.microsoft.com/office/powerpoint/2010/main" val="1194701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bg/>
                                          </p:spTgt>
                                        </p:tgtEl>
                                        <p:attrNameLst>
                                          <p:attrName>style.visibility</p:attrName>
                                        </p:attrNameLst>
                                      </p:cBhvr>
                                      <p:to>
                                        <p:strVal val="visible"/>
                                      </p:to>
                                    </p:set>
                                    <p:animEffect transition="in" filter="fade">
                                      <p:cBhvr>
                                        <p:cTn id="7" dur="500"/>
                                        <p:tgtEl>
                                          <p:spTgt spid="18">
                                            <p:bg/>
                                          </p:spTgt>
                                        </p:tgtEl>
                                      </p:cBhvr>
                                    </p:animEffect>
                                    <p:anim calcmode="lin" valueType="num">
                                      <p:cBhvr>
                                        <p:cTn id="8" dur="500" fill="hold"/>
                                        <p:tgtEl>
                                          <p:spTgt spid="18">
                                            <p:bg/>
                                          </p:spTgt>
                                        </p:tgtEl>
                                        <p:attrNameLst>
                                          <p:attrName>ppt_x</p:attrName>
                                        </p:attrNameLst>
                                      </p:cBhvr>
                                      <p:tavLst>
                                        <p:tav tm="0">
                                          <p:val>
                                            <p:strVal val="#ppt_x"/>
                                          </p:val>
                                        </p:tav>
                                        <p:tav tm="100000">
                                          <p:val>
                                            <p:strVal val="#ppt_x"/>
                                          </p:val>
                                        </p:tav>
                                      </p:tavLst>
                                    </p:anim>
                                    <p:anim calcmode="lin" valueType="num">
                                      <p:cBhvr>
                                        <p:cTn id="9" dur="500" fill="hold"/>
                                        <p:tgtEl>
                                          <p:spTgt spid="18">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8">
                                            <p:txEl>
                                              <p:pRg st="1" end="1"/>
                                            </p:txEl>
                                          </p:spTgt>
                                        </p:tgtEl>
                                        <p:attrNameLst>
                                          <p:attrName>style.visibility</p:attrName>
                                        </p:attrNameLst>
                                      </p:cBhvr>
                                      <p:to>
                                        <p:strVal val="visible"/>
                                      </p:to>
                                    </p:set>
                                    <p:animEffect transition="in" filter="fade">
                                      <p:cBhvr>
                                        <p:cTn id="14" dur="500"/>
                                        <p:tgtEl>
                                          <p:spTgt spid="18">
                                            <p:txEl>
                                              <p:pRg st="1" end="1"/>
                                            </p:txEl>
                                          </p:spTgt>
                                        </p:tgtEl>
                                      </p:cBhvr>
                                    </p:animEffect>
                                    <p:anim calcmode="lin" valueType="num">
                                      <p:cBhvr>
                                        <p:cTn id="15" dur="500" fill="hold"/>
                                        <p:tgtEl>
                                          <p:spTgt spid="18">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18">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8">
                                            <p:txEl>
                                              <p:pRg st="2" end="2"/>
                                            </p:txEl>
                                          </p:spTgt>
                                        </p:tgtEl>
                                        <p:attrNameLst>
                                          <p:attrName>style.visibility</p:attrName>
                                        </p:attrNameLst>
                                      </p:cBhvr>
                                      <p:to>
                                        <p:strVal val="visible"/>
                                      </p:to>
                                    </p:set>
                                    <p:animEffect transition="in" filter="fade">
                                      <p:cBhvr>
                                        <p:cTn id="19" dur="500"/>
                                        <p:tgtEl>
                                          <p:spTgt spid="18">
                                            <p:txEl>
                                              <p:pRg st="2" end="2"/>
                                            </p:txEl>
                                          </p:spTgt>
                                        </p:tgtEl>
                                      </p:cBhvr>
                                    </p:animEffect>
                                    <p:anim calcmode="lin" valueType="num">
                                      <p:cBhvr>
                                        <p:cTn id="20" dur="500" fill="hold"/>
                                        <p:tgtEl>
                                          <p:spTgt spid="18">
                                            <p:txEl>
                                              <p:pRg st="2" end="2"/>
                                            </p:txEl>
                                          </p:spTgt>
                                        </p:tgtEl>
                                        <p:attrNameLst>
                                          <p:attrName>ppt_x</p:attrName>
                                        </p:attrNameLst>
                                      </p:cBhvr>
                                      <p:tavLst>
                                        <p:tav tm="0">
                                          <p:val>
                                            <p:strVal val="#ppt_x"/>
                                          </p:val>
                                        </p:tav>
                                        <p:tav tm="100000">
                                          <p:val>
                                            <p:strVal val="#ppt_x"/>
                                          </p:val>
                                        </p:tav>
                                      </p:tavLst>
                                    </p:anim>
                                    <p:anim calcmode="lin" valueType="num">
                                      <p:cBhvr>
                                        <p:cTn id="21" dur="500" fill="hold"/>
                                        <p:tgtEl>
                                          <p:spTgt spid="18">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146"/>
                                        </p:tgtEl>
                                        <p:attrNameLst>
                                          <p:attrName>style.visibility</p:attrName>
                                        </p:attrNameLst>
                                      </p:cBhvr>
                                      <p:to>
                                        <p:strVal val="visible"/>
                                      </p:to>
                                    </p:set>
                                    <p:animEffect transition="in" filter="fade">
                                      <p:cBhvr>
                                        <p:cTn id="25" dur="500"/>
                                        <p:tgtEl>
                                          <p:spTgt spid="146"/>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8">
                                            <p:txEl>
                                              <p:pRg st="3" end="3"/>
                                            </p:txEl>
                                          </p:spTgt>
                                        </p:tgtEl>
                                        <p:attrNameLst>
                                          <p:attrName>style.visibility</p:attrName>
                                        </p:attrNameLst>
                                      </p:cBhvr>
                                      <p:to>
                                        <p:strVal val="visible"/>
                                      </p:to>
                                    </p:set>
                                    <p:animEffect transition="in" filter="fade">
                                      <p:cBhvr>
                                        <p:cTn id="30" dur="500"/>
                                        <p:tgtEl>
                                          <p:spTgt spid="18">
                                            <p:txEl>
                                              <p:pRg st="3" end="3"/>
                                            </p:txEl>
                                          </p:spTgt>
                                        </p:tgtEl>
                                      </p:cBhvr>
                                    </p:animEffect>
                                    <p:anim calcmode="lin" valueType="num">
                                      <p:cBhvr>
                                        <p:cTn id="31" dur="500" fill="hold"/>
                                        <p:tgtEl>
                                          <p:spTgt spid="18">
                                            <p:txEl>
                                              <p:pRg st="3" end="3"/>
                                            </p:txEl>
                                          </p:spTgt>
                                        </p:tgtEl>
                                        <p:attrNameLst>
                                          <p:attrName>ppt_x</p:attrName>
                                        </p:attrNameLst>
                                      </p:cBhvr>
                                      <p:tavLst>
                                        <p:tav tm="0">
                                          <p:val>
                                            <p:strVal val="#ppt_x"/>
                                          </p:val>
                                        </p:tav>
                                        <p:tav tm="100000">
                                          <p:val>
                                            <p:strVal val="#ppt_x"/>
                                          </p:val>
                                        </p:tav>
                                      </p:tavLst>
                                    </p:anim>
                                    <p:anim calcmode="lin" valueType="num">
                                      <p:cBhvr>
                                        <p:cTn id="32" dur="500" fill="hold"/>
                                        <p:tgtEl>
                                          <p:spTgt spid="18">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145"/>
                                        </p:tgtEl>
                                        <p:attrNameLst>
                                          <p:attrName>style.visibility</p:attrName>
                                        </p:attrNameLst>
                                      </p:cBhvr>
                                      <p:to>
                                        <p:strVal val="visible"/>
                                      </p:to>
                                    </p:set>
                                    <p:animEffect transition="in" filter="fade">
                                      <p:cBhvr>
                                        <p:cTn id="36" dur="500"/>
                                        <p:tgtEl>
                                          <p:spTgt spid="145"/>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8">
                                            <p:txEl>
                                              <p:pRg st="4" end="4"/>
                                            </p:txEl>
                                          </p:spTgt>
                                        </p:tgtEl>
                                        <p:attrNameLst>
                                          <p:attrName>style.visibility</p:attrName>
                                        </p:attrNameLst>
                                      </p:cBhvr>
                                      <p:to>
                                        <p:strVal val="visible"/>
                                      </p:to>
                                    </p:set>
                                    <p:animEffect transition="in" filter="fade">
                                      <p:cBhvr>
                                        <p:cTn id="41" dur="500"/>
                                        <p:tgtEl>
                                          <p:spTgt spid="18">
                                            <p:txEl>
                                              <p:pRg st="4" end="4"/>
                                            </p:txEl>
                                          </p:spTgt>
                                        </p:tgtEl>
                                      </p:cBhvr>
                                    </p:animEffect>
                                    <p:anim calcmode="lin" valueType="num">
                                      <p:cBhvr>
                                        <p:cTn id="42" dur="500" fill="hold"/>
                                        <p:tgtEl>
                                          <p:spTgt spid="18">
                                            <p:txEl>
                                              <p:pRg st="4" end="4"/>
                                            </p:txEl>
                                          </p:spTgt>
                                        </p:tgtEl>
                                        <p:attrNameLst>
                                          <p:attrName>ppt_x</p:attrName>
                                        </p:attrNameLst>
                                      </p:cBhvr>
                                      <p:tavLst>
                                        <p:tav tm="0">
                                          <p:val>
                                            <p:strVal val="#ppt_x"/>
                                          </p:val>
                                        </p:tav>
                                        <p:tav tm="100000">
                                          <p:val>
                                            <p:strVal val="#ppt_x"/>
                                          </p:val>
                                        </p:tav>
                                      </p:tavLst>
                                    </p:anim>
                                    <p:anim calcmode="lin" valueType="num">
                                      <p:cBhvr>
                                        <p:cTn id="43" dur="500" fill="hold"/>
                                        <p:tgtEl>
                                          <p:spTgt spid="18">
                                            <p:txEl>
                                              <p:pRg st="4" end="4"/>
                                            </p:txEl>
                                          </p:spTgt>
                                        </p:tgtEl>
                                        <p:attrNameLst>
                                          <p:attrName>ppt_y</p:attrName>
                                        </p:attrNameLst>
                                      </p:cBhvr>
                                      <p:tavLst>
                                        <p:tav tm="0">
                                          <p:val>
                                            <p:strVal val="#ppt_y+.1"/>
                                          </p:val>
                                        </p:tav>
                                        <p:tav tm="100000">
                                          <p:val>
                                            <p:strVal val="#ppt_y"/>
                                          </p:val>
                                        </p:tav>
                                      </p:tavLst>
                                    </p:anim>
                                  </p:childTnLst>
                                </p:cTn>
                              </p:par>
                            </p:childTnLst>
                          </p:cTn>
                        </p:par>
                        <p:par>
                          <p:cTn id="44" fill="hold">
                            <p:stCondLst>
                              <p:cond delay="500"/>
                            </p:stCondLst>
                            <p:childTnLst>
                              <p:par>
                                <p:cTn id="45" presetID="10" presetClass="entr" presetSubtype="0" fill="hold" nodeType="afterEffect">
                                  <p:stCondLst>
                                    <p:cond delay="0"/>
                                  </p:stCondLst>
                                  <p:childTnLst>
                                    <p:set>
                                      <p:cBhvr>
                                        <p:cTn id="46" dur="1" fill="hold">
                                          <p:stCondLst>
                                            <p:cond delay="0"/>
                                          </p:stCondLst>
                                        </p:cTn>
                                        <p:tgtEl>
                                          <p:spTgt spid="144"/>
                                        </p:tgtEl>
                                        <p:attrNameLst>
                                          <p:attrName>style.visibility</p:attrName>
                                        </p:attrNameLst>
                                      </p:cBhvr>
                                      <p:to>
                                        <p:strVal val="visible"/>
                                      </p:to>
                                    </p:set>
                                    <p:animEffect transition="in" filter="fade">
                                      <p:cBhvr>
                                        <p:cTn id="47" dur="5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uiExpand="1"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E33FF-C6E4-24FA-B754-9062521E5CFA}"/>
            </a:ext>
          </a:extLst>
        </p:cNvPr>
        <p:cNvGrpSpPr/>
        <p:nvPr/>
      </p:nvGrpSpPr>
      <p:grpSpPr>
        <a:xfrm>
          <a:off x="0" y="0"/>
          <a:ext cx="0" cy="0"/>
          <a:chOff x="0" y="0"/>
          <a:chExt cx="0" cy="0"/>
        </a:xfrm>
      </p:grpSpPr>
      <p:sp>
        <p:nvSpPr>
          <p:cNvPr id="5" name="Title 9">
            <a:extLst>
              <a:ext uri="{FF2B5EF4-FFF2-40B4-BE49-F238E27FC236}">
                <a16:creationId xmlns:a16="http://schemas.microsoft.com/office/drawing/2014/main" id="{5E484B6F-15F1-1B72-8E96-A9B1FB101562}"/>
              </a:ext>
            </a:extLst>
          </p:cNvPr>
          <p:cNvSpPr txBox="1">
            <a:spLocks noGrp="1"/>
          </p:cNvSpPr>
          <p:nvPr>
            <p:ph type="title"/>
          </p:nvPr>
        </p:nvSpPr>
        <p:spPr>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In the classroom</a:t>
            </a:r>
          </a:p>
        </p:txBody>
      </p:sp>
      <p:sp>
        <p:nvSpPr>
          <p:cNvPr id="7" name="Text Placeholder 6">
            <a:extLst>
              <a:ext uri="{FF2B5EF4-FFF2-40B4-BE49-F238E27FC236}">
                <a16:creationId xmlns:a16="http://schemas.microsoft.com/office/drawing/2014/main" id="{1100059A-4B72-80AA-100A-4B9320801C5A}"/>
              </a:ext>
            </a:extLst>
          </p:cNvPr>
          <p:cNvSpPr>
            <a:spLocks noGrp="1"/>
          </p:cNvSpPr>
          <p:nvPr>
            <p:ph type="body" sz="quarter" idx="23"/>
          </p:nvPr>
        </p:nvSpPr>
        <p:spPr/>
        <p:txBody>
          <a:bodyPr/>
          <a:lstStyle/>
          <a:p>
            <a:pPr lvl="1"/>
            <a:r>
              <a:rPr lang="en-AU" noProof="0" dirty="0"/>
              <a:t>A teacher uses a worked example</a:t>
            </a:r>
            <a:br>
              <a:rPr lang="en-AU" noProof="0" dirty="0"/>
            </a:br>
            <a:r>
              <a:rPr lang="en-AU" noProof="0" dirty="0"/>
              <a:t>to demonstrate sentence writing</a:t>
            </a:r>
          </a:p>
        </p:txBody>
      </p:sp>
      <p:sp>
        <p:nvSpPr>
          <p:cNvPr id="11" name="Text Placeholder 10">
            <a:extLst>
              <a:ext uri="{FF2B5EF4-FFF2-40B4-BE49-F238E27FC236}">
                <a16:creationId xmlns:a16="http://schemas.microsoft.com/office/drawing/2014/main" id="{6D40AD28-B947-CF8B-2B26-52F039A91188}"/>
              </a:ext>
            </a:extLst>
          </p:cNvPr>
          <p:cNvSpPr>
            <a:spLocks noGrp="1"/>
          </p:cNvSpPr>
          <p:nvPr>
            <p:ph type="body" sz="quarter" idx="26"/>
          </p:nvPr>
        </p:nvSpPr>
        <p:spPr/>
        <p:txBody>
          <a:bodyPr/>
          <a:lstStyle/>
          <a:p>
            <a:r>
              <a:rPr lang="en-AU" noProof="0" dirty="0"/>
              <a:t>Primary school</a:t>
            </a:r>
          </a:p>
        </p:txBody>
      </p:sp>
      <p:pic>
        <p:nvPicPr>
          <p:cNvPr id="3" name="Online Media 2" descr="Video thumbnail linked to full video with captions.">
            <a:hlinkClick r:id="" action="ppaction://media"/>
            <a:extLst>
              <a:ext uri="{FF2B5EF4-FFF2-40B4-BE49-F238E27FC236}">
                <a16:creationId xmlns:a16="http://schemas.microsoft.com/office/drawing/2014/main" id="{B4DF33FF-765F-98DB-33A3-F6C9B091A7D9}"/>
              </a:ext>
            </a:extLst>
          </p:cNvPr>
          <p:cNvPicPr>
            <a:picLocks noRot="1" noChangeAspect="1"/>
          </p:cNvPicPr>
          <p:nvPr>
            <a:videoFile r:link="rId1"/>
          </p:nvPr>
        </p:nvPicPr>
        <p:blipFill>
          <a:blip r:embed="rId5"/>
          <a:srcRect/>
          <a:stretch/>
        </p:blipFill>
        <p:spPr>
          <a:xfrm>
            <a:off x="726988" y="1775532"/>
            <a:ext cx="5324560" cy="2996531"/>
          </a:xfrm>
          <a:prstGeom prst="rect">
            <a:avLst/>
          </a:prstGeom>
        </p:spPr>
      </p:pic>
      <p:sp>
        <p:nvSpPr>
          <p:cNvPr id="10" name="Text Placeholder 9">
            <a:extLst>
              <a:ext uri="{FF2B5EF4-FFF2-40B4-BE49-F238E27FC236}">
                <a16:creationId xmlns:a16="http://schemas.microsoft.com/office/drawing/2014/main" id="{6C677C00-B88F-7D68-A5F2-4E0B355EABEF}"/>
              </a:ext>
            </a:extLst>
          </p:cNvPr>
          <p:cNvSpPr>
            <a:spLocks noGrp="1"/>
          </p:cNvSpPr>
          <p:nvPr>
            <p:ph type="body" sz="quarter" idx="25"/>
          </p:nvPr>
        </p:nvSpPr>
        <p:spPr/>
        <p:txBody>
          <a:bodyPr/>
          <a:lstStyle/>
          <a:p>
            <a:pPr lvl="1"/>
            <a:r>
              <a:rPr lang="en-AU" noProof="0" dirty="0"/>
              <a:t>A teacher models an example</a:t>
            </a:r>
            <a:br>
              <a:rPr lang="en-AU" noProof="0" dirty="0"/>
            </a:br>
            <a:r>
              <a:rPr lang="en-AU" noProof="0" dirty="0"/>
              <a:t>for students to replicate </a:t>
            </a:r>
          </a:p>
        </p:txBody>
      </p:sp>
      <p:sp>
        <p:nvSpPr>
          <p:cNvPr id="12" name="Text Placeholder 11">
            <a:extLst>
              <a:ext uri="{FF2B5EF4-FFF2-40B4-BE49-F238E27FC236}">
                <a16:creationId xmlns:a16="http://schemas.microsoft.com/office/drawing/2014/main" id="{48002942-7C25-45DE-F03D-AEF9FA67715C}"/>
              </a:ext>
            </a:extLst>
          </p:cNvPr>
          <p:cNvSpPr>
            <a:spLocks noGrp="1"/>
          </p:cNvSpPr>
          <p:nvPr>
            <p:ph type="body" sz="quarter" idx="27"/>
          </p:nvPr>
        </p:nvSpPr>
        <p:spPr/>
        <p:txBody>
          <a:bodyPr/>
          <a:lstStyle/>
          <a:p>
            <a:r>
              <a:rPr lang="en-AU" noProof="0" dirty="0"/>
              <a:t>Secondary school</a:t>
            </a:r>
          </a:p>
        </p:txBody>
      </p:sp>
      <p:pic>
        <p:nvPicPr>
          <p:cNvPr id="6" name="Online Media 5" descr="Video thumbnail linked to full video with captions.">
            <a:hlinkClick r:id="" action="ppaction://media"/>
            <a:extLst>
              <a:ext uri="{FF2B5EF4-FFF2-40B4-BE49-F238E27FC236}">
                <a16:creationId xmlns:a16="http://schemas.microsoft.com/office/drawing/2014/main" id="{DAEC1BCF-1205-A84A-E462-700325991749}"/>
              </a:ext>
            </a:extLst>
          </p:cNvPr>
          <p:cNvPicPr>
            <a:picLocks noRot="1" noChangeAspect="1"/>
          </p:cNvPicPr>
          <p:nvPr>
            <a:videoFile r:link="rId2"/>
          </p:nvPr>
        </p:nvPicPr>
        <p:blipFill>
          <a:blip r:embed="rId6"/>
          <a:srcRect/>
          <a:stretch/>
        </p:blipFill>
        <p:spPr>
          <a:xfrm>
            <a:off x="6140452" y="1775532"/>
            <a:ext cx="5324559" cy="2996531"/>
          </a:xfrm>
          <a:prstGeom prst="rect">
            <a:avLst/>
          </a:prstGeom>
        </p:spPr>
      </p:pic>
      <p:sp>
        <p:nvSpPr>
          <p:cNvPr id="8" name="Text Placeholder 12">
            <a:extLst>
              <a:ext uri="{FF2B5EF4-FFF2-40B4-BE49-F238E27FC236}">
                <a16:creationId xmlns:a16="http://schemas.microsoft.com/office/drawing/2014/main" id="{E37CE835-AC2F-204E-8A50-C09517341442}"/>
              </a:ext>
              <a:ext uri="{C183D7F6-B498-43B3-948B-1728B52AA6E4}">
                <adec:decorative xmlns:adec="http://schemas.microsoft.com/office/drawing/2017/decorative" val="1"/>
              </a:ext>
            </a:extLst>
          </p:cNvPr>
          <p:cNvSpPr>
            <a:spLocks noGrp="1"/>
          </p:cNvSpPr>
          <p:nvPr>
            <p:ph type="body" sz="quarter" idx="24"/>
          </p:nvPr>
        </p:nvSpPr>
        <p:spPr>
          <a:xfrm>
            <a:off x="714376" y="0"/>
            <a:ext cx="3518958" cy="473235"/>
          </a:xfrm>
          <a:solidFill>
            <a:schemeClr val="accent3"/>
          </a:solidFill>
        </p:spPr>
        <p:txBody>
          <a:bodyPr/>
          <a:lstStyle/>
          <a:p>
            <a:r>
              <a:rPr lang="en-AU" noProof="0" dirty="0">
                <a:solidFill>
                  <a:schemeClr val="bg1"/>
                </a:solidFill>
              </a:rPr>
              <a:t>Model using worked examples</a:t>
            </a:r>
          </a:p>
        </p:txBody>
      </p:sp>
    </p:spTree>
    <p:extLst>
      <p:ext uri="{BB962C8B-B14F-4D97-AF65-F5344CB8AC3E}">
        <p14:creationId xmlns:p14="http://schemas.microsoft.com/office/powerpoint/2010/main" val="15294407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video>
              <p:cMediaNode vol="80000">
                <p:cTn id="13" fill="hold" display="0">
                  <p:stCondLst>
                    <p:cond delay="indefinite"/>
                  </p:stCondLst>
                </p:cTn>
                <p:tgtEl>
                  <p:spTgt spid="6"/>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D0B2D-3111-CF0E-F069-37B241A847B8}"/>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0FFC25BA-B827-2A78-FBF6-E5CD1889279B}"/>
              </a:ext>
            </a:extLst>
          </p:cNvPr>
          <p:cNvSpPr>
            <a:spLocks noGrp="1"/>
          </p:cNvSpPr>
          <p:nvPr>
            <p:ph type="title"/>
          </p:nvPr>
        </p:nvSpPr>
        <p:spPr>
          <a:xfrm>
            <a:off x="749300" y="1963454"/>
            <a:ext cx="3476625" cy="2817866"/>
          </a:xfrm>
          <a:noFill/>
        </p:spPr>
        <p:txBody>
          <a:bodyPr lIns="0" tIns="0" rIns="0" bIns="0"/>
          <a:lstStyle/>
          <a:p>
            <a:r>
              <a:rPr lang="en-AU" noProof="0" dirty="0"/>
              <a:t>Providing examples and non-examples involves …</a:t>
            </a:r>
          </a:p>
        </p:txBody>
      </p:sp>
      <p:sp>
        <p:nvSpPr>
          <p:cNvPr id="16" name="Text Placeholder 11">
            <a:extLst>
              <a:ext uri="{FF2B5EF4-FFF2-40B4-BE49-F238E27FC236}">
                <a16:creationId xmlns:a16="http://schemas.microsoft.com/office/drawing/2014/main" id="{0CB0DFF1-3048-54C9-12F4-DD1B73BA7CF9}"/>
              </a:ext>
            </a:extLst>
          </p:cNvPr>
          <p:cNvSpPr txBox="1">
            <a:spLocks/>
          </p:cNvSpPr>
          <p:nvPr/>
        </p:nvSpPr>
        <p:spPr>
          <a:xfrm>
            <a:off x="5092697" y="1963454"/>
            <a:ext cx="6269454" cy="597178"/>
          </a:xfrm>
          <a:prstGeom prst="rect">
            <a:avLst/>
          </a:prstGeom>
          <a:noFill/>
        </p:spPr>
        <p:txBody>
          <a:bodyPr vert="horz" lIns="252000" tIns="144000" rIns="252000" bIns="144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solidFill>
                  <a:schemeClr val="accent3"/>
                </a:solidFill>
              </a:rPr>
              <a:t>At the beginning of a lesson:</a:t>
            </a:r>
          </a:p>
        </p:txBody>
      </p:sp>
      <p:sp>
        <p:nvSpPr>
          <p:cNvPr id="7" name="Text Placeholder 6">
            <a:extLst>
              <a:ext uri="{FF2B5EF4-FFF2-40B4-BE49-F238E27FC236}">
                <a16:creationId xmlns:a16="http://schemas.microsoft.com/office/drawing/2014/main" id="{54BA7AE7-E7A6-F4AA-C8D0-C9EE9B67AE88}"/>
              </a:ext>
            </a:extLst>
          </p:cNvPr>
          <p:cNvSpPr>
            <a:spLocks noGrp="1"/>
          </p:cNvSpPr>
          <p:nvPr>
            <p:ph type="body" sz="quarter" idx="23"/>
          </p:nvPr>
        </p:nvSpPr>
        <p:spPr>
          <a:xfrm>
            <a:off x="4992785" y="2613785"/>
            <a:ext cx="6269454" cy="1515792"/>
          </a:xfrm>
        </p:spPr>
        <p:txBody>
          <a:bodyPr/>
          <a:lstStyle/>
          <a:p>
            <a:r>
              <a:rPr lang="en-AU" b="1" noProof="0" dirty="0"/>
              <a:t>Explicitly showing </a:t>
            </a:r>
            <a:r>
              <a:rPr lang="en-AU" noProof="0" dirty="0"/>
              <a:t>students what a good example looks like</a:t>
            </a:r>
          </a:p>
        </p:txBody>
      </p:sp>
      <p:sp>
        <p:nvSpPr>
          <p:cNvPr id="11" name="Text Placeholder 10">
            <a:extLst>
              <a:ext uri="{FF2B5EF4-FFF2-40B4-BE49-F238E27FC236}">
                <a16:creationId xmlns:a16="http://schemas.microsoft.com/office/drawing/2014/main" id="{66EA577D-D5A6-FC9E-CD04-36ED94D16559}"/>
              </a:ext>
            </a:extLst>
          </p:cNvPr>
          <p:cNvSpPr>
            <a:spLocks noGrp="1"/>
          </p:cNvSpPr>
          <p:nvPr>
            <p:ph type="body" sz="quarter" idx="25"/>
          </p:nvPr>
        </p:nvSpPr>
        <p:spPr>
          <a:xfrm>
            <a:off x="4992785" y="4297369"/>
            <a:ext cx="6269454" cy="1515792"/>
          </a:xfrm>
        </p:spPr>
        <p:txBody>
          <a:bodyPr/>
          <a:lstStyle/>
          <a:p>
            <a:r>
              <a:rPr lang="en-AU" noProof="0" dirty="0"/>
              <a:t>Talking through a non-example, </a:t>
            </a:r>
            <a:r>
              <a:rPr lang="en-AU" b="1" noProof="0" dirty="0"/>
              <a:t>identifying errors</a:t>
            </a:r>
            <a:br>
              <a:rPr lang="en-AU" noProof="0" dirty="0"/>
            </a:br>
            <a:r>
              <a:rPr lang="en-AU" noProof="0" dirty="0"/>
              <a:t>and fixing them</a:t>
            </a:r>
          </a:p>
        </p:txBody>
      </p:sp>
      <p:sp>
        <p:nvSpPr>
          <p:cNvPr id="3" name="Text Placeholder 2">
            <a:extLst>
              <a:ext uri="{FF2B5EF4-FFF2-40B4-BE49-F238E27FC236}">
                <a16:creationId xmlns:a16="http://schemas.microsoft.com/office/drawing/2014/main" id="{9CF3E0F1-E4DE-57CC-7566-373F4D4102A3}"/>
              </a:ext>
              <a:ext uri="{C183D7F6-B498-43B3-948B-1728B52AA6E4}">
                <adec:decorative xmlns:adec="http://schemas.microsoft.com/office/drawing/2017/decorative" val="1"/>
              </a:ext>
            </a:extLst>
          </p:cNvPr>
          <p:cNvSpPr>
            <a:spLocks noGrp="1"/>
          </p:cNvSpPr>
          <p:nvPr>
            <p:ph type="body" sz="quarter" idx="24"/>
          </p:nvPr>
        </p:nvSpPr>
        <p:spPr>
          <a:xfrm>
            <a:off x="714375" y="0"/>
            <a:ext cx="4156075" cy="473075"/>
          </a:xfrm>
          <a:solidFill>
            <a:schemeClr val="accent3"/>
          </a:solidFill>
        </p:spPr>
        <p:txBody>
          <a:bodyPr/>
          <a:lstStyle/>
          <a:p>
            <a:r>
              <a:rPr lang="en-AU" noProof="0" dirty="0">
                <a:solidFill>
                  <a:schemeClr val="bg1"/>
                </a:solidFill>
              </a:rPr>
              <a:t>Provide examples and non-examples</a:t>
            </a:r>
          </a:p>
        </p:txBody>
      </p:sp>
    </p:spTree>
    <p:extLst>
      <p:ext uri="{BB962C8B-B14F-4D97-AF65-F5344CB8AC3E}">
        <p14:creationId xmlns:p14="http://schemas.microsoft.com/office/powerpoint/2010/main" val="1319135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ECEA0-0047-3EEE-2DAB-3FC7F00DCBF8}"/>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3676C49-66D0-205C-F12A-D89E237D715D}"/>
              </a:ext>
            </a:extLst>
          </p:cNvPr>
          <p:cNvSpPr>
            <a:spLocks noGrp="1"/>
          </p:cNvSpPr>
          <p:nvPr>
            <p:ph type="title"/>
          </p:nvPr>
        </p:nvSpPr>
        <p:spPr/>
        <p:txBody>
          <a:bodyPr/>
          <a:lstStyle/>
          <a:p>
            <a:r>
              <a:rPr lang="en-AU" noProof="0" dirty="0"/>
              <a:t>Using examples and non-examples</a:t>
            </a:r>
          </a:p>
        </p:txBody>
      </p:sp>
      <p:sp>
        <p:nvSpPr>
          <p:cNvPr id="3" name="Text Placeholder 2">
            <a:extLst>
              <a:ext uri="{FF2B5EF4-FFF2-40B4-BE49-F238E27FC236}">
                <a16:creationId xmlns:a16="http://schemas.microsoft.com/office/drawing/2014/main" id="{B68067FC-B74F-C6AA-5148-86FF0387C2FF}"/>
              </a:ext>
            </a:extLst>
          </p:cNvPr>
          <p:cNvSpPr>
            <a:spLocks noGrp="1"/>
          </p:cNvSpPr>
          <p:nvPr>
            <p:ph type="body" sz="quarter" idx="23"/>
          </p:nvPr>
        </p:nvSpPr>
        <p:spPr>
          <a:xfrm>
            <a:off x="609599" y="1431343"/>
            <a:ext cx="11163291" cy="383054"/>
          </a:xfrm>
        </p:spPr>
        <p:txBody>
          <a:bodyPr/>
          <a:lstStyle/>
          <a:p>
            <a:r>
              <a:rPr lang="en-AU" noProof="0" dirty="0"/>
              <a:t>Providing </a:t>
            </a:r>
            <a:r>
              <a:rPr lang="en-AU" b="1" noProof="0" dirty="0"/>
              <a:t>examples</a:t>
            </a:r>
            <a:r>
              <a:rPr lang="en-AU" noProof="0" dirty="0"/>
              <a:t> and </a:t>
            </a:r>
            <a:r>
              <a:rPr lang="en-AU" b="1" noProof="0" dirty="0"/>
              <a:t>non-examples</a:t>
            </a:r>
            <a:r>
              <a:rPr lang="en-AU" noProof="0" dirty="0"/>
              <a:t> helps students compare what they are and are not expected to do. </a:t>
            </a:r>
          </a:p>
        </p:txBody>
      </p:sp>
      <p:sp>
        <p:nvSpPr>
          <p:cNvPr id="6" name="Text Placeholder 5">
            <a:extLst>
              <a:ext uri="{FF2B5EF4-FFF2-40B4-BE49-F238E27FC236}">
                <a16:creationId xmlns:a16="http://schemas.microsoft.com/office/drawing/2014/main" id="{BCCE4746-7B3E-8FC4-06F2-B5A3E30279E8}"/>
              </a:ext>
            </a:extLst>
          </p:cNvPr>
          <p:cNvSpPr>
            <a:spLocks noGrp="1"/>
          </p:cNvSpPr>
          <p:nvPr>
            <p:ph type="body" sz="quarter" idx="25"/>
          </p:nvPr>
        </p:nvSpPr>
        <p:spPr>
          <a:xfrm>
            <a:off x="2520944" y="2542850"/>
            <a:ext cx="7340600" cy="3424977"/>
          </a:xfrm>
        </p:spPr>
        <p:txBody>
          <a:bodyPr/>
          <a:lstStyle/>
          <a:p>
            <a:pPr lvl="1">
              <a:spcBef>
                <a:spcPts val="0"/>
              </a:spcBef>
            </a:pPr>
            <a:r>
              <a:rPr lang="en-AU" noProof="0" dirty="0"/>
              <a:t>Concept being taught:</a:t>
            </a:r>
          </a:p>
          <a:p>
            <a:pPr>
              <a:spcBef>
                <a:spcPts val="0"/>
              </a:spcBef>
            </a:pPr>
            <a:r>
              <a:rPr lang="en-AU" noProof="0" dirty="0"/>
              <a:t>Proper nouns are used to refer to the specific name of a person, place or organisation, and are capitalised. </a:t>
            </a:r>
          </a:p>
          <a:p>
            <a:pPr>
              <a:spcBef>
                <a:spcPts val="1200"/>
              </a:spcBef>
              <a:spcAft>
                <a:spcPts val="0"/>
              </a:spcAft>
            </a:pPr>
            <a:r>
              <a:rPr lang="en-AU" b="1" noProof="0" dirty="0"/>
              <a:t>Examples: </a:t>
            </a:r>
          </a:p>
          <a:p>
            <a:pPr>
              <a:spcBef>
                <a:spcPts val="0"/>
              </a:spcBef>
              <a:spcAft>
                <a:spcPts val="1800"/>
              </a:spcAft>
            </a:pPr>
            <a:r>
              <a:rPr lang="en-AU" noProof="0" dirty="0"/>
              <a:t>Mr Chen, Darwin, Southern Cross School</a:t>
            </a:r>
          </a:p>
          <a:p>
            <a:pPr>
              <a:spcBef>
                <a:spcPts val="1200"/>
              </a:spcBef>
              <a:spcAft>
                <a:spcPts val="0"/>
              </a:spcAft>
            </a:pPr>
            <a:r>
              <a:rPr lang="en-AU" b="1" noProof="0" dirty="0"/>
              <a:t>Non-examples: </a:t>
            </a:r>
          </a:p>
          <a:p>
            <a:pPr>
              <a:spcBef>
                <a:spcPts val="0"/>
              </a:spcBef>
            </a:pPr>
            <a:r>
              <a:rPr lang="en-AU" noProof="0" dirty="0"/>
              <a:t>teacher, city, school</a:t>
            </a:r>
          </a:p>
        </p:txBody>
      </p:sp>
      <p:sp>
        <p:nvSpPr>
          <p:cNvPr id="5" name="Text Placeholder 2">
            <a:extLst>
              <a:ext uri="{FF2B5EF4-FFF2-40B4-BE49-F238E27FC236}">
                <a16:creationId xmlns:a16="http://schemas.microsoft.com/office/drawing/2014/main" id="{5B962E69-B075-FCF8-2BD2-1FB70D24FB9C}"/>
              </a:ext>
              <a:ext uri="{C183D7F6-B498-43B3-948B-1728B52AA6E4}">
                <adec:decorative xmlns:adec="http://schemas.microsoft.com/office/drawing/2017/decorative" val="1"/>
              </a:ext>
            </a:extLst>
          </p:cNvPr>
          <p:cNvSpPr>
            <a:spLocks noGrp="1"/>
          </p:cNvSpPr>
          <p:nvPr>
            <p:ph type="body" sz="quarter" idx="24"/>
          </p:nvPr>
        </p:nvSpPr>
        <p:spPr>
          <a:xfrm>
            <a:off x="714375" y="0"/>
            <a:ext cx="4156075" cy="473075"/>
          </a:xfrm>
          <a:solidFill>
            <a:schemeClr val="accent3"/>
          </a:solidFill>
        </p:spPr>
        <p:txBody>
          <a:bodyPr/>
          <a:lstStyle/>
          <a:p>
            <a:r>
              <a:rPr lang="en-AU" noProof="0" dirty="0">
                <a:solidFill>
                  <a:schemeClr val="bg1"/>
                </a:solidFill>
              </a:rPr>
              <a:t>Provide examples and non-examples</a:t>
            </a:r>
          </a:p>
        </p:txBody>
      </p:sp>
    </p:spTree>
    <p:extLst>
      <p:ext uri="{BB962C8B-B14F-4D97-AF65-F5344CB8AC3E}">
        <p14:creationId xmlns:p14="http://schemas.microsoft.com/office/powerpoint/2010/main" val="40952735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88CBF-5A97-2134-E269-3A01FB27C916}"/>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C4A9B5DC-EB4B-284B-BB0E-7DA5E703473F}"/>
              </a:ext>
            </a:extLst>
          </p:cNvPr>
          <p:cNvSpPr>
            <a:spLocks noGrp="1"/>
          </p:cNvSpPr>
          <p:nvPr>
            <p:ph type="title"/>
          </p:nvPr>
        </p:nvSpPr>
        <p:spPr/>
        <p:txBody>
          <a:bodyPr/>
          <a:lstStyle/>
          <a:p>
            <a:r>
              <a:rPr lang="en-AU" noProof="0" dirty="0"/>
              <a:t>Session objectives</a:t>
            </a:r>
          </a:p>
        </p:txBody>
      </p:sp>
      <p:sp>
        <p:nvSpPr>
          <p:cNvPr id="5" name="Text Placeholder 4">
            <a:extLst>
              <a:ext uri="{FF2B5EF4-FFF2-40B4-BE49-F238E27FC236}">
                <a16:creationId xmlns:a16="http://schemas.microsoft.com/office/drawing/2014/main" id="{BAE230C4-CA1F-FD11-A0B0-E1B5CD6181B8}"/>
              </a:ext>
            </a:extLst>
          </p:cNvPr>
          <p:cNvSpPr>
            <a:spLocks noGrp="1"/>
          </p:cNvSpPr>
          <p:nvPr>
            <p:ph type="body" sz="quarter" idx="23"/>
          </p:nvPr>
        </p:nvSpPr>
        <p:spPr>
          <a:xfrm>
            <a:off x="609600" y="1582838"/>
            <a:ext cx="10972800" cy="398699"/>
          </a:xfrm>
        </p:spPr>
        <p:txBody>
          <a:bodyPr/>
          <a:lstStyle/>
          <a:p>
            <a:pPr lvl="1"/>
            <a:r>
              <a:rPr lang="en-AU" noProof="0" dirty="0"/>
              <a:t>In this session, we focused on ways to:</a:t>
            </a:r>
          </a:p>
        </p:txBody>
      </p:sp>
      <p:sp>
        <p:nvSpPr>
          <p:cNvPr id="7" name="Text Placeholder 6">
            <a:extLst>
              <a:ext uri="{FF2B5EF4-FFF2-40B4-BE49-F238E27FC236}">
                <a16:creationId xmlns:a16="http://schemas.microsoft.com/office/drawing/2014/main" id="{BB3935C3-AE81-3AFD-CFFE-9A9DF2B64143}"/>
              </a:ext>
            </a:extLst>
          </p:cNvPr>
          <p:cNvSpPr>
            <a:spLocks noGrp="1"/>
          </p:cNvSpPr>
          <p:nvPr>
            <p:ph type="body" sz="quarter" idx="24"/>
          </p:nvPr>
        </p:nvSpPr>
        <p:spPr/>
        <p:txBody>
          <a:bodyPr/>
          <a:lstStyle/>
          <a:p>
            <a:r>
              <a:rPr lang="en-AU" noProof="0" dirty="0"/>
              <a:t>1</a:t>
            </a:r>
          </a:p>
        </p:txBody>
      </p:sp>
      <p:sp>
        <p:nvSpPr>
          <p:cNvPr id="8" name="Text Placeholder 7">
            <a:extLst>
              <a:ext uri="{FF2B5EF4-FFF2-40B4-BE49-F238E27FC236}">
                <a16:creationId xmlns:a16="http://schemas.microsoft.com/office/drawing/2014/main" id="{EAEE1FBE-0C53-D258-F631-D38A41473D27}"/>
              </a:ext>
            </a:extLst>
          </p:cNvPr>
          <p:cNvSpPr>
            <a:spLocks noGrp="1"/>
          </p:cNvSpPr>
          <p:nvPr>
            <p:ph type="body" sz="quarter" idx="25"/>
          </p:nvPr>
        </p:nvSpPr>
        <p:spPr/>
        <p:txBody>
          <a:bodyPr/>
          <a:lstStyle/>
          <a:p>
            <a:r>
              <a:rPr lang="en-AU" b="1" noProof="0" dirty="0"/>
              <a:t>Fully explain </a:t>
            </a:r>
            <a:r>
              <a:rPr lang="en-AU" noProof="0" dirty="0"/>
              <a:t>what students need to learn</a:t>
            </a:r>
          </a:p>
        </p:txBody>
      </p:sp>
      <p:sp>
        <p:nvSpPr>
          <p:cNvPr id="9" name="Text Placeholder 8">
            <a:extLst>
              <a:ext uri="{FF2B5EF4-FFF2-40B4-BE49-F238E27FC236}">
                <a16:creationId xmlns:a16="http://schemas.microsoft.com/office/drawing/2014/main" id="{E2B94268-FC20-5B16-B1E7-6A6DDB0B51F3}"/>
              </a:ext>
            </a:extLst>
          </p:cNvPr>
          <p:cNvSpPr>
            <a:spLocks noGrp="1"/>
          </p:cNvSpPr>
          <p:nvPr>
            <p:ph type="body" sz="quarter" idx="26"/>
          </p:nvPr>
        </p:nvSpPr>
        <p:spPr/>
        <p:txBody>
          <a:bodyPr/>
          <a:lstStyle/>
          <a:p>
            <a:r>
              <a:rPr lang="en-AU" noProof="0" dirty="0"/>
              <a:t>2</a:t>
            </a:r>
          </a:p>
        </p:txBody>
      </p:sp>
      <p:sp>
        <p:nvSpPr>
          <p:cNvPr id="11" name="Text Placeholder 10">
            <a:extLst>
              <a:ext uri="{FF2B5EF4-FFF2-40B4-BE49-F238E27FC236}">
                <a16:creationId xmlns:a16="http://schemas.microsoft.com/office/drawing/2014/main" id="{BFBC4368-B3B3-3108-7F6F-2FD500B5EC72}"/>
              </a:ext>
            </a:extLst>
          </p:cNvPr>
          <p:cNvSpPr>
            <a:spLocks noGrp="1"/>
          </p:cNvSpPr>
          <p:nvPr>
            <p:ph type="body" sz="quarter" idx="27"/>
          </p:nvPr>
        </p:nvSpPr>
        <p:spPr/>
        <p:txBody>
          <a:bodyPr/>
          <a:lstStyle/>
          <a:p>
            <a:r>
              <a:rPr lang="en-AU" b="1" noProof="0" dirty="0"/>
              <a:t>Demonstrate and model </a:t>
            </a:r>
            <a:br>
              <a:rPr lang="en-AU" noProof="0" dirty="0"/>
            </a:br>
            <a:r>
              <a:rPr lang="en-AU" noProof="0" dirty="0"/>
              <a:t>what students need to learn</a:t>
            </a:r>
          </a:p>
        </p:txBody>
      </p:sp>
    </p:spTree>
    <p:extLst>
      <p:ext uri="{BB962C8B-B14F-4D97-AF65-F5344CB8AC3E}">
        <p14:creationId xmlns:p14="http://schemas.microsoft.com/office/powerpoint/2010/main" val="1962550574"/>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837E8-E6DE-2237-E66F-321D15802E66}"/>
              </a:ext>
            </a:extLst>
          </p:cNvPr>
          <p:cNvSpPr>
            <a:spLocks noGrp="1"/>
          </p:cNvSpPr>
          <p:nvPr>
            <p:ph type="title"/>
          </p:nvPr>
        </p:nvSpPr>
        <p:spPr>
          <a:xfrm>
            <a:off x="696000" y="589456"/>
            <a:ext cx="10800000" cy="599501"/>
          </a:xfrm>
        </p:spPr>
        <p:txBody>
          <a:bodyPr/>
          <a:lstStyle/>
          <a:p>
            <a:r>
              <a:rPr lang="en-AU" noProof="0" dirty="0"/>
              <a:t>Next steps in our professional learning cycle</a:t>
            </a:r>
          </a:p>
        </p:txBody>
      </p:sp>
      <p:sp>
        <p:nvSpPr>
          <p:cNvPr id="35" name="Text Placeholder 34">
            <a:extLst>
              <a:ext uri="{FF2B5EF4-FFF2-40B4-BE49-F238E27FC236}">
                <a16:creationId xmlns:a16="http://schemas.microsoft.com/office/drawing/2014/main" id="{AFAE2253-070F-B98A-F9BF-C796CBA8821A}"/>
              </a:ext>
            </a:extLst>
          </p:cNvPr>
          <p:cNvSpPr>
            <a:spLocks noGrp="1"/>
          </p:cNvSpPr>
          <p:nvPr>
            <p:ph type="body" sz="quarter" idx="13"/>
          </p:nvPr>
        </p:nvSpPr>
        <p:spPr>
          <a:xfrm>
            <a:off x="609600" y="1457325"/>
            <a:ext cx="10972800" cy="346762"/>
          </a:xfrm>
        </p:spPr>
        <p:txBody>
          <a:bodyPr/>
          <a:lstStyle/>
          <a:p>
            <a:r>
              <a:rPr lang="en-AU" noProof="0" dirty="0"/>
              <a:t>We’ll follow this knowledge-building session with the following strategies to support you with teaching explicitly. </a:t>
            </a:r>
          </a:p>
        </p:txBody>
      </p:sp>
      <p:sp>
        <p:nvSpPr>
          <p:cNvPr id="8" name="Text Placeholder 34">
            <a:extLst>
              <a:ext uri="{FF2B5EF4-FFF2-40B4-BE49-F238E27FC236}">
                <a16:creationId xmlns:a16="http://schemas.microsoft.com/office/drawing/2014/main" id="{2542AD4C-3228-600A-20EA-8BCBA55C86C6}"/>
              </a:ext>
            </a:extLst>
          </p:cNvPr>
          <p:cNvSpPr txBox="1">
            <a:spLocks/>
          </p:cNvSpPr>
          <p:nvPr/>
        </p:nvSpPr>
        <p:spPr>
          <a:xfrm>
            <a:off x="2302934" y="2445328"/>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Planning</a:t>
            </a:r>
          </a:p>
        </p:txBody>
      </p:sp>
      <p:sp>
        <p:nvSpPr>
          <p:cNvPr id="17" name="Text Placeholder 34">
            <a:extLst>
              <a:ext uri="{FF2B5EF4-FFF2-40B4-BE49-F238E27FC236}">
                <a16:creationId xmlns:a16="http://schemas.microsoft.com/office/drawing/2014/main" id="{89EBA70F-07C0-7DDC-800E-DAECBC8FFAA2}"/>
              </a:ext>
            </a:extLst>
          </p:cNvPr>
          <p:cNvSpPr txBox="1">
            <a:spLocks/>
          </p:cNvSpPr>
          <p:nvPr/>
        </p:nvSpPr>
        <p:spPr>
          <a:xfrm>
            <a:off x="4148667" y="2293106"/>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Supporting you to plan how to incorporate techniques from this session into upcoming lessons</a:t>
            </a:r>
          </a:p>
        </p:txBody>
      </p:sp>
      <p:sp>
        <p:nvSpPr>
          <p:cNvPr id="13" name="Text Placeholder 34">
            <a:extLst>
              <a:ext uri="{FF2B5EF4-FFF2-40B4-BE49-F238E27FC236}">
                <a16:creationId xmlns:a16="http://schemas.microsoft.com/office/drawing/2014/main" id="{71964F8F-B24A-EB4C-EDD4-8AE7003D426C}"/>
              </a:ext>
            </a:extLst>
          </p:cNvPr>
          <p:cNvSpPr txBox="1">
            <a:spLocks/>
          </p:cNvSpPr>
          <p:nvPr/>
        </p:nvSpPr>
        <p:spPr>
          <a:xfrm>
            <a:off x="2302934" y="3831094"/>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a:t>
            </a:r>
          </a:p>
        </p:txBody>
      </p:sp>
      <p:sp>
        <p:nvSpPr>
          <p:cNvPr id="19" name="Text Placeholder 34">
            <a:extLst>
              <a:ext uri="{FF2B5EF4-FFF2-40B4-BE49-F238E27FC236}">
                <a16:creationId xmlns:a16="http://schemas.microsoft.com/office/drawing/2014/main" id="{E82FD4F0-6940-16AB-34CC-5F90143BA5E7}"/>
              </a:ext>
            </a:extLst>
          </p:cNvPr>
          <p:cNvSpPr txBox="1">
            <a:spLocks/>
          </p:cNvSpPr>
          <p:nvPr/>
        </p:nvSpPr>
        <p:spPr>
          <a:xfrm>
            <a:off x="4089399" y="3678872"/>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Modelling the techniques in this session across</a:t>
            </a:r>
            <a:br>
              <a:rPr lang="en-AU" noProof="0" dirty="0"/>
            </a:br>
            <a:r>
              <a:rPr lang="en-AU" noProof="0" dirty="0"/>
              <a:t>a variety of classrooms</a:t>
            </a:r>
          </a:p>
        </p:txBody>
      </p:sp>
      <p:sp>
        <p:nvSpPr>
          <p:cNvPr id="14" name="Text Placeholder 34">
            <a:extLst>
              <a:ext uri="{FF2B5EF4-FFF2-40B4-BE49-F238E27FC236}">
                <a16:creationId xmlns:a16="http://schemas.microsoft.com/office/drawing/2014/main" id="{49578A69-6019-F27C-C1CD-98D820C37C84}"/>
              </a:ext>
            </a:extLst>
          </p:cNvPr>
          <p:cNvSpPr txBox="1">
            <a:spLocks/>
          </p:cNvSpPr>
          <p:nvPr/>
        </p:nvSpPr>
        <p:spPr>
          <a:xfrm>
            <a:off x="2302934" y="5185142"/>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Coaching</a:t>
            </a:r>
          </a:p>
        </p:txBody>
      </p:sp>
      <p:sp>
        <p:nvSpPr>
          <p:cNvPr id="20" name="Text Placeholder 34">
            <a:extLst>
              <a:ext uri="{FF2B5EF4-FFF2-40B4-BE49-F238E27FC236}">
                <a16:creationId xmlns:a16="http://schemas.microsoft.com/office/drawing/2014/main" id="{3D11DB54-2C7D-6239-D49F-1E9F864F3D19}"/>
              </a:ext>
            </a:extLst>
          </p:cNvPr>
          <p:cNvSpPr txBox="1">
            <a:spLocks/>
          </p:cNvSpPr>
          <p:nvPr/>
        </p:nvSpPr>
        <p:spPr>
          <a:xfrm>
            <a:off x="4089399" y="4923858"/>
            <a:ext cx="6671734" cy="126008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3"/>
            <a:r>
              <a:rPr lang="en-AU" sz="1400" noProof="0" dirty="0"/>
              <a:t>Observing in classrooms and having coaching conversations focused on using the techniques in this session</a:t>
            </a:r>
          </a:p>
          <a:p>
            <a:pPr lvl="3"/>
            <a:r>
              <a:rPr lang="en-AU" sz="1400" noProof="0" dirty="0"/>
              <a:t>Setting personalised practice goals</a:t>
            </a:r>
          </a:p>
          <a:p>
            <a:pPr lvl="3"/>
            <a:r>
              <a:rPr lang="en-AU" sz="1400" noProof="0" dirty="0"/>
              <a:t>Supporting you to succeed</a:t>
            </a:r>
          </a:p>
        </p:txBody>
      </p:sp>
      <p:sp>
        <p:nvSpPr>
          <p:cNvPr id="21" name="Oval 20">
            <a:extLst>
              <a:ext uri="{FF2B5EF4-FFF2-40B4-BE49-F238E27FC236}">
                <a16:creationId xmlns:a16="http://schemas.microsoft.com/office/drawing/2014/main" id="{D7D3297A-7F8E-8883-005B-9FF094B4C7A3}"/>
              </a:ext>
              <a:ext uri="{C183D7F6-B498-43B3-948B-1728B52AA6E4}">
                <adec:decorative xmlns:adec="http://schemas.microsoft.com/office/drawing/2017/decorative" val="1"/>
              </a:ext>
            </a:extLst>
          </p:cNvPr>
          <p:cNvSpPr>
            <a:spLocks noChangeAspect="1"/>
          </p:cNvSpPr>
          <p:nvPr/>
        </p:nvSpPr>
        <p:spPr>
          <a:xfrm>
            <a:off x="1140434" y="2161474"/>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3" name="Straight Connector 22">
            <a:extLst>
              <a:ext uri="{FF2B5EF4-FFF2-40B4-BE49-F238E27FC236}">
                <a16:creationId xmlns:a16="http://schemas.microsoft.com/office/drawing/2014/main" id="{6E32F2E2-2D09-45CC-2CA3-61C5B90ED106}"/>
              </a:ext>
              <a:ext uri="{C183D7F6-B498-43B3-948B-1728B52AA6E4}">
                <adec:decorative xmlns:adec="http://schemas.microsoft.com/office/drawing/2017/decorative" val="1"/>
              </a:ext>
            </a:extLst>
          </p:cNvPr>
          <p:cNvCxnSpPr>
            <a:cxnSpLocks/>
          </p:cNvCxnSpPr>
          <p:nvPr/>
        </p:nvCxnSpPr>
        <p:spPr>
          <a:xfrm>
            <a:off x="1012296" y="3344333"/>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25" name="Oval 24">
            <a:extLst>
              <a:ext uri="{FF2B5EF4-FFF2-40B4-BE49-F238E27FC236}">
                <a16:creationId xmlns:a16="http://schemas.microsoft.com/office/drawing/2014/main" id="{80CF184C-B6DF-75A5-7AE5-6BAA79BAFA44}"/>
              </a:ext>
              <a:ext uri="{C183D7F6-B498-43B3-948B-1728B52AA6E4}">
                <adec:decorative xmlns:adec="http://schemas.microsoft.com/office/drawing/2017/decorative" val="1"/>
              </a:ext>
            </a:extLst>
          </p:cNvPr>
          <p:cNvSpPr>
            <a:spLocks noChangeAspect="1"/>
          </p:cNvSpPr>
          <p:nvPr/>
        </p:nvSpPr>
        <p:spPr>
          <a:xfrm>
            <a:off x="1140434" y="3539900"/>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9" name="Straight Connector 28">
            <a:extLst>
              <a:ext uri="{FF2B5EF4-FFF2-40B4-BE49-F238E27FC236}">
                <a16:creationId xmlns:a16="http://schemas.microsoft.com/office/drawing/2014/main" id="{4718F710-0BCB-5FF9-BBDD-47C7FBD61135}"/>
              </a:ext>
              <a:ext uri="{C183D7F6-B498-43B3-948B-1728B52AA6E4}">
                <adec:decorative xmlns:adec="http://schemas.microsoft.com/office/drawing/2017/decorative" val="1"/>
              </a:ext>
            </a:extLst>
          </p:cNvPr>
          <p:cNvCxnSpPr>
            <a:cxnSpLocks/>
          </p:cNvCxnSpPr>
          <p:nvPr/>
        </p:nvCxnSpPr>
        <p:spPr>
          <a:xfrm>
            <a:off x="1012296" y="4707467"/>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30" name="Oval 29">
            <a:extLst>
              <a:ext uri="{FF2B5EF4-FFF2-40B4-BE49-F238E27FC236}">
                <a16:creationId xmlns:a16="http://schemas.microsoft.com/office/drawing/2014/main" id="{B93C0BE1-72B9-AF6F-AACC-04CBA7656F49}"/>
              </a:ext>
              <a:ext uri="{C183D7F6-B498-43B3-948B-1728B52AA6E4}">
                <adec:decorative xmlns:adec="http://schemas.microsoft.com/office/drawing/2017/decorative" val="1"/>
              </a:ext>
            </a:extLst>
          </p:cNvPr>
          <p:cNvSpPr>
            <a:spLocks noChangeAspect="1"/>
          </p:cNvSpPr>
          <p:nvPr/>
        </p:nvSpPr>
        <p:spPr>
          <a:xfrm>
            <a:off x="1140434" y="4903035"/>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4" name="Graphic 3">
            <a:extLst>
              <a:ext uri="{FF2B5EF4-FFF2-40B4-BE49-F238E27FC236}">
                <a16:creationId xmlns:a16="http://schemas.microsoft.com/office/drawing/2014/main" id="{D5BDC0CB-CCFC-2E0C-002B-74CD76949CB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03252" y="2321105"/>
            <a:ext cx="518682" cy="605821"/>
          </a:xfrm>
          <a:prstGeom prst="rect">
            <a:avLst/>
          </a:prstGeom>
        </p:spPr>
      </p:pic>
      <p:pic>
        <p:nvPicPr>
          <p:cNvPr id="6" name="Graphic 5">
            <a:extLst>
              <a:ext uri="{FF2B5EF4-FFF2-40B4-BE49-F238E27FC236}">
                <a16:creationId xmlns:a16="http://schemas.microsoft.com/office/drawing/2014/main" id="{BF084A1D-7848-E330-1194-433D9C8A0E98}"/>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87781" y="3775377"/>
            <a:ext cx="615947" cy="518915"/>
          </a:xfrm>
          <a:prstGeom prst="rect">
            <a:avLst/>
          </a:prstGeom>
        </p:spPr>
      </p:pic>
      <p:pic>
        <p:nvPicPr>
          <p:cNvPr id="9" name="Graphic 8">
            <a:extLst>
              <a:ext uri="{FF2B5EF4-FFF2-40B4-BE49-F238E27FC236}">
                <a16:creationId xmlns:a16="http://schemas.microsoft.com/office/drawing/2014/main" id="{FA0ADE4B-C1F1-AB52-4D52-498D31E5342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9266" y="5156258"/>
            <a:ext cx="596901" cy="455015"/>
          </a:xfrm>
          <a:prstGeom prst="rect">
            <a:avLst/>
          </a:prstGeom>
        </p:spPr>
      </p:pic>
    </p:spTree>
    <p:extLst>
      <p:ext uri="{BB962C8B-B14F-4D97-AF65-F5344CB8AC3E}">
        <p14:creationId xmlns:p14="http://schemas.microsoft.com/office/powerpoint/2010/main" val="5799566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2" name="Title 11">
            <a:extLst>
              <a:ext uri="{FF2B5EF4-FFF2-40B4-BE49-F238E27FC236}">
                <a16:creationId xmlns:a16="http://schemas.microsoft.com/office/drawing/2014/main" id="{09DF7759-A6B9-5747-5228-09580E828EDB}"/>
              </a:ext>
            </a:extLst>
          </p:cNvPr>
          <p:cNvSpPr>
            <a:spLocks noGrp="1"/>
          </p:cNvSpPr>
          <p:nvPr>
            <p:ph type="title"/>
          </p:nvPr>
        </p:nvSpPr>
        <p:spPr/>
        <p:txBody>
          <a:bodyPr/>
          <a:lstStyle/>
          <a:p>
            <a:r>
              <a:rPr lang="en-AU" noProof="0" dirty="0"/>
              <a:t>Next steps continued</a:t>
            </a:r>
          </a:p>
        </p:txBody>
      </p:sp>
      <p:sp>
        <p:nvSpPr>
          <p:cNvPr id="16" name="Rectangle: Top Corners Rounded 15">
            <a:extLst>
              <a:ext uri="{FF2B5EF4-FFF2-40B4-BE49-F238E27FC236}">
                <a16:creationId xmlns:a16="http://schemas.microsoft.com/office/drawing/2014/main" id="{A76DB50D-DF98-2A8A-0BB0-457212CFE8FE}"/>
              </a:ext>
              <a:ext uri="{C183D7F6-B498-43B3-948B-1728B52AA6E4}">
                <adec:decorative xmlns:adec="http://schemas.microsoft.com/office/drawing/2017/decorative" val="1"/>
              </a:ext>
            </a:extLst>
          </p:cNvPr>
          <p:cNvSpPr/>
          <p:nvPr/>
        </p:nvSpPr>
        <p:spPr>
          <a:xfrm rot="5400000">
            <a:off x="3189098" y="2117223"/>
            <a:ext cx="1856956" cy="1966162"/>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0" name="Thumbnail 1" descr="Thumbnail of AERO's Teach Explicitly practice guide.">
            <a:extLst>
              <a:ext uri="{FF2B5EF4-FFF2-40B4-BE49-F238E27FC236}">
                <a16:creationId xmlns:a16="http://schemas.microsoft.com/office/drawing/2014/main" id="{017B304B-D1E6-9B49-9FC7-98824760E90B}"/>
              </a:ext>
              <a:ext uri="{C183D7F6-B498-43B3-948B-1728B52AA6E4}">
                <adec:decorative xmlns:adec="http://schemas.microsoft.com/office/drawing/2017/decorative" val="0"/>
              </a:ext>
            </a:extLst>
          </p:cNvPr>
          <p:cNvPicPr preferRelativeResize="0"/>
          <p:nvPr/>
        </p:nvPicPr>
        <p:blipFill>
          <a:blip r:embed="rId3">
            <a:alphaModFix/>
          </a:blip>
          <a:srcRect/>
          <a:stretch/>
        </p:blipFill>
        <p:spPr>
          <a:xfrm>
            <a:off x="1265323" y="1868904"/>
            <a:ext cx="1966162" cy="2782368"/>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4" name="Picture 3" descr="QR code linking to AERO's Teach Explicitly practice guide.">
            <a:extLst>
              <a:ext uri="{FF2B5EF4-FFF2-40B4-BE49-F238E27FC236}">
                <a16:creationId xmlns:a16="http://schemas.microsoft.com/office/drawing/2014/main" id="{DC936862-073C-BF54-9846-061E23ED0CED}"/>
              </a:ext>
            </a:extLst>
          </p:cNvPr>
          <p:cNvPicPr>
            <a:picLocks noChangeAspect="1"/>
          </p:cNvPicPr>
          <p:nvPr/>
        </p:nvPicPr>
        <p:blipFill>
          <a:blip r:embed="rId4"/>
          <a:srcRect/>
          <a:stretch/>
        </p:blipFill>
        <p:spPr>
          <a:xfrm>
            <a:off x="3285625" y="2243667"/>
            <a:ext cx="1718175" cy="1718175"/>
          </a:xfrm>
          <a:prstGeom prst="rect">
            <a:avLst/>
          </a:prstGeom>
        </p:spPr>
      </p:pic>
      <p:sp>
        <p:nvSpPr>
          <p:cNvPr id="13" name="Text Placeholder 12">
            <a:extLst>
              <a:ext uri="{FF2B5EF4-FFF2-40B4-BE49-F238E27FC236}">
                <a16:creationId xmlns:a16="http://schemas.microsoft.com/office/drawing/2014/main" id="{177C663D-E1C5-832E-2834-53DA1ACDE6D6}"/>
              </a:ext>
            </a:extLst>
          </p:cNvPr>
          <p:cNvSpPr>
            <a:spLocks noGrp="1"/>
          </p:cNvSpPr>
          <p:nvPr>
            <p:ph type="body" sz="quarter" idx="13"/>
          </p:nvPr>
        </p:nvSpPr>
        <p:spPr>
          <a:xfrm>
            <a:off x="1266791" y="4837929"/>
            <a:ext cx="3235359" cy="1316258"/>
          </a:xfrm>
        </p:spPr>
        <p:txBody>
          <a:bodyPr/>
          <a:lstStyle/>
          <a:p>
            <a:pPr lvl="1"/>
            <a:r>
              <a:rPr lang="en-AU" noProof="0" dirty="0"/>
              <a:t>Practice guide</a:t>
            </a:r>
          </a:p>
          <a:p>
            <a:r>
              <a:rPr lang="en-AU" noProof="0" dirty="0"/>
              <a:t>See the </a:t>
            </a:r>
            <a:r>
              <a:rPr lang="en-AU" noProof="0" dirty="0">
                <a:hlinkClick r:id="rId5"/>
              </a:rPr>
              <a:t>Teach Explicitly</a:t>
            </a:r>
            <a:r>
              <a:rPr lang="en-AU" noProof="0" dirty="0"/>
              <a:t> practice guide for further reading on teaching explicitly. </a:t>
            </a:r>
          </a:p>
        </p:txBody>
      </p:sp>
      <p:sp>
        <p:nvSpPr>
          <p:cNvPr id="3" name="Rectangle: Top Corners Rounded 2">
            <a:extLst>
              <a:ext uri="{FF2B5EF4-FFF2-40B4-BE49-F238E27FC236}">
                <a16:creationId xmlns:a16="http://schemas.microsoft.com/office/drawing/2014/main" id="{EB4942D1-5546-4C75-CBB0-3FFDEB021DBB}"/>
              </a:ext>
              <a:ext uri="{C183D7F6-B498-43B3-948B-1728B52AA6E4}">
                <adec:decorative xmlns:adec="http://schemas.microsoft.com/office/drawing/2017/decorative" val="1"/>
              </a:ext>
            </a:extLst>
          </p:cNvPr>
          <p:cNvSpPr/>
          <p:nvPr/>
        </p:nvSpPr>
        <p:spPr>
          <a:xfrm rot="5400000">
            <a:off x="8709118" y="2085140"/>
            <a:ext cx="1856956" cy="2030328"/>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9" name="Thumbnail 2" descr="Thumbnail of AERO's Teach Explicitly modelling and coaching checklist.">
            <a:extLst>
              <a:ext uri="{FF2B5EF4-FFF2-40B4-BE49-F238E27FC236}">
                <a16:creationId xmlns:a16="http://schemas.microsoft.com/office/drawing/2014/main" id="{3A2C779A-3810-B07A-B3C7-82C1E46F9A38}"/>
              </a:ext>
              <a:ext uri="{C183D7F6-B498-43B3-948B-1728B52AA6E4}">
                <adec:decorative xmlns:adec="http://schemas.microsoft.com/office/drawing/2017/decorative" val="0"/>
              </a:ext>
            </a:extLst>
          </p:cNvPr>
          <p:cNvPicPr preferRelativeResize="0"/>
          <p:nvPr/>
        </p:nvPicPr>
        <p:blipFill>
          <a:blip r:embed="rId6">
            <a:alphaModFix/>
          </a:blip>
          <a:srcRect/>
          <a:stretch/>
        </p:blipFill>
        <p:spPr>
          <a:xfrm>
            <a:off x="6748769" y="1869504"/>
            <a:ext cx="1966161" cy="2781166"/>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7" name="Picture 6" descr="QR code linking to AERO's Teach Explicitly modelling and coaching checklist.">
            <a:extLst>
              <a:ext uri="{FF2B5EF4-FFF2-40B4-BE49-F238E27FC236}">
                <a16:creationId xmlns:a16="http://schemas.microsoft.com/office/drawing/2014/main" id="{4BD29626-E668-F41C-8536-504F1FC95FF4}"/>
              </a:ext>
            </a:extLst>
          </p:cNvPr>
          <p:cNvPicPr>
            <a:picLocks noChangeAspect="1"/>
          </p:cNvPicPr>
          <p:nvPr/>
        </p:nvPicPr>
        <p:blipFill>
          <a:blip r:embed="rId7"/>
          <a:srcRect/>
          <a:stretch/>
        </p:blipFill>
        <p:spPr>
          <a:xfrm>
            <a:off x="8851880" y="2296160"/>
            <a:ext cx="1657773" cy="1657773"/>
          </a:xfrm>
          <a:prstGeom prst="rect">
            <a:avLst/>
          </a:prstGeom>
        </p:spPr>
      </p:pic>
      <p:sp>
        <p:nvSpPr>
          <p:cNvPr id="14" name="Text Placeholder 12">
            <a:extLst>
              <a:ext uri="{FF2B5EF4-FFF2-40B4-BE49-F238E27FC236}">
                <a16:creationId xmlns:a16="http://schemas.microsoft.com/office/drawing/2014/main" id="{A7ED215B-41DE-ED19-BFC9-1DD4FF43B7A7}"/>
              </a:ext>
            </a:extLst>
          </p:cNvPr>
          <p:cNvSpPr txBox="1">
            <a:spLocks/>
          </p:cNvSpPr>
          <p:nvPr/>
        </p:nvSpPr>
        <p:spPr>
          <a:xfrm>
            <a:off x="6753259" y="4837929"/>
            <a:ext cx="4438650" cy="131625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 and coaching checklist</a:t>
            </a:r>
          </a:p>
          <a:p>
            <a:r>
              <a:rPr lang="en-AU" noProof="0" dirty="0"/>
              <a:t>Use the </a:t>
            </a:r>
            <a:r>
              <a:rPr lang="en-AU" noProof="0" dirty="0">
                <a:hlinkClick r:id="rId8"/>
              </a:rPr>
              <a:t>modelling and coaching checklist</a:t>
            </a:r>
            <a:r>
              <a:rPr lang="en-AU" noProof="0" dirty="0"/>
              <a:t> for teaching explicitly to document observations and feedback during modelling and coaching. </a:t>
            </a:r>
          </a:p>
        </p:txBody>
      </p:sp>
    </p:spTree>
    <p:extLst>
      <p:ext uri="{BB962C8B-B14F-4D97-AF65-F5344CB8AC3E}">
        <p14:creationId xmlns:p14="http://schemas.microsoft.com/office/powerpoint/2010/main" val="4598748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school implementation teams.&#10;&#10;AERO acknowledges this resource was made possible by the joint funding it receives from Commonwealth, state and territory governments.&#10;&#10;CC BY 4.0, except for photographs, the organisation’s logo, branding and trademarks, and content or material provided by third parties, where CC BY 4.0 permissions have not been granted. Published September 2026.">
            <a:extLst>
              <a:ext uri="{FF2B5EF4-FFF2-40B4-BE49-F238E27FC236}">
                <a16:creationId xmlns:a16="http://schemas.microsoft.com/office/drawing/2014/main" id="{19CB9856-2920-244C-64E1-1ACEB6FC9831}"/>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1924572157"/>
      </p:ext>
    </p:extLst>
  </p:cSld>
  <p:clrMapOvr>
    <a:masterClrMapping/>
  </p:clrMapOvr>
</p:sld>
</file>

<file path=ppt/theme/theme1.xml><?xml version="1.0" encoding="utf-8"?>
<a:theme xmlns:a="http://schemas.openxmlformats.org/drawingml/2006/main" name="1_AERO_Advanced">
  <a:themeElements>
    <a:clrScheme name="AERO">
      <a:dk1>
        <a:srgbClr val="000000"/>
      </a:dk1>
      <a:lt1>
        <a:srgbClr val="FFFFFF"/>
      </a:lt1>
      <a:dk2>
        <a:srgbClr val="00305E"/>
      </a:dk2>
      <a:lt2>
        <a:srgbClr val="FFFFFF"/>
      </a:lt2>
      <a:accent1>
        <a:srgbClr val="01838F"/>
      </a:accent1>
      <a:accent2>
        <a:srgbClr val="C15627"/>
      </a:accent2>
      <a:accent3>
        <a:srgbClr val="68318B"/>
      </a:accent3>
      <a:accent4>
        <a:srgbClr val="A31F60"/>
      </a:accent4>
      <a:accent5>
        <a:srgbClr val="F2EAE0"/>
      </a:accent5>
      <a:accent6>
        <a:srgbClr val="DDF1F0"/>
      </a:accent6>
      <a:hlink>
        <a:srgbClr val="01838F"/>
      </a:hlink>
      <a:folHlink>
        <a:srgbClr val="01838F"/>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noAutofit/>
      </a:bodyPr>
      <a:lstStyle>
        <a:defPPr algn="l">
          <a:lnSpc>
            <a:spcPct val="120000"/>
          </a:lnSpc>
          <a:spcBef>
            <a:spcPts val="600"/>
          </a:spcBef>
          <a:defRPr sz="1600" noProof="0" dirty="0" smtClean="0"/>
        </a:defPPr>
      </a:lstStyle>
    </a:txDef>
  </a:objectDefaults>
  <a:extraClrSchemeLst/>
  <a:extLst>
    <a:ext uri="{05A4C25C-085E-4340-85A3-A5531E510DB2}">
      <thm15:themeFamily xmlns:thm15="http://schemas.microsoft.com/office/thememl/2012/main" name="implementation-module-teach-explicitly-final-aa" id="{D02FB678-7108-4633-80A6-EF10E749C72E}" vid="{7138E1A2-E942-4442-ACD7-0C41AE35574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34C7F6B-BE34-438B-8304-9EA6E71F96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1FE15A8-C994-4C4E-AB8A-853CA478F2D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8513</Words>
  <Application>Microsoft Office PowerPoint</Application>
  <PresentationFormat>Widescreen</PresentationFormat>
  <Paragraphs>650</Paragraphs>
  <Slides>36</Slides>
  <Notes>36</Notes>
  <HiddenSlides>0</HiddenSlides>
  <MMClips>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Montserrat SemiBold</vt:lpstr>
      <vt:lpstr>Wingdings</vt:lpstr>
      <vt:lpstr>Cambria Math</vt:lpstr>
      <vt:lpstr>Montserrat</vt:lpstr>
      <vt:lpstr>Arial</vt:lpstr>
      <vt:lpstr>1_AERO_Advanced</vt:lpstr>
      <vt:lpstr>Background information for school implementation teams</vt:lpstr>
      <vt:lpstr>Background information for school implementation teams</vt:lpstr>
      <vt:lpstr>Background information for school implementation teams</vt:lpstr>
      <vt:lpstr>Teach explicitly</vt:lpstr>
      <vt:lpstr>Acknowledgement of Country</vt:lpstr>
      <vt:lpstr>Session objectives</vt:lpstr>
      <vt:lpstr>What fully explaining, demonstrating  and modelling mean</vt:lpstr>
      <vt:lpstr>What it is </vt:lpstr>
      <vt:lpstr>Why teach explicitly</vt:lpstr>
      <vt:lpstr>Linking teaching explicitly with how students learn</vt:lpstr>
      <vt:lpstr>Discuss</vt:lpstr>
      <vt:lpstr>Fully explain what students need to learn</vt:lpstr>
      <vt:lpstr>Explaining new learning clearly and concisely involves …</vt:lpstr>
      <vt:lpstr>Example of explaining new learning</vt:lpstr>
      <vt:lpstr>In the classroom</vt:lpstr>
      <vt:lpstr>Discuss</vt:lpstr>
      <vt:lpstr>Using an appropriate pace involves … </vt:lpstr>
      <vt:lpstr>Example of using an appropriate pace</vt:lpstr>
      <vt:lpstr>In the classroom</vt:lpstr>
      <vt:lpstr>Discuss</vt:lpstr>
      <vt:lpstr>Demonstrate and model what students need to learn</vt:lpstr>
      <vt:lpstr>Demonstrating and thinking aloud involves …   </vt:lpstr>
      <vt:lpstr>Example of demonstrating and thinking aloud</vt:lpstr>
      <vt:lpstr>In the classroom</vt:lpstr>
      <vt:lpstr>Rehearse</vt:lpstr>
      <vt:lpstr>Rehearse</vt:lpstr>
      <vt:lpstr>Modelling using worked examples involves …</vt:lpstr>
      <vt:lpstr>Using a worked example</vt:lpstr>
      <vt:lpstr>Using a worked example</vt:lpstr>
      <vt:lpstr>In the classroom</vt:lpstr>
      <vt:lpstr>Providing examples and non-examples involves …</vt:lpstr>
      <vt:lpstr>Using examples and non-examples</vt:lpstr>
      <vt:lpstr>Session objectives</vt:lpstr>
      <vt:lpstr>Next steps in our professional learning cycle</vt:lpstr>
      <vt:lpstr>Next steps continued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2026-08-21T04:08:02Z</dcterms:created>
  <dcterms:modified xsi:type="dcterms:W3CDTF">2026-09-14T02:16:28Z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