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embedTrueTypeFonts="1" autoCompressPictures="0">
  <p:sldMasterIdLst>
    <p:sldMasterId id="2147484126" r:id="rId3"/>
  </p:sldMasterIdLst>
  <p:notesMasterIdLst>
    <p:notesMasterId r:id="rId39"/>
  </p:notesMasterIdLst>
  <p:handoutMasterIdLst>
    <p:handoutMasterId r:id="rId40"/>
  </p:handoutMasterIdLst>
  <p:sldIdLst>
    <p:sldId id="3768" r:id="rId4"/>
    <p:sldId id="3740" r:id="rId5"/>
    <p:sldId id="3796" r:id="rId6"/>
    <p:sldId id="3777" r:id="rId7"/>
    <p:sldId id="3778" r:id="rId8"/>
    <p:sldId id="3779" r:id="rId9"/>
    <p:sldId id="3751" r:id="rId10"/>
    <p:sldId id="3780" r:id="rId11"/>
    <p:sldId id="3558" r:id="rId12"/>
    <p:sldId id="3750" r:id="rId13"/>
    <p:sldId id="3545" r:id="rId14"/>
    <p:sldId id="3582" r:id="rId15"/>
    <p:sldId id="3803" r:id="rId16"/>
    <p:sldId id="3685" r:id="rId17"/>
    <p:sldId id="3807" r:id="rId18"/>
    <p:sldId id="3642" r:id="rId19"/>
    <p:sldId id="3643" r:id="rId20"/>
    <p:sldId id="3782" r:id="rId21"/>
    <p:sldId id="3804" r:id="rId22"/>
    <p:sldId id="3733" r:id="rId23"/>
    <p:sldId id="3753" r:id="rId24"/>
    <p:sldId id="3754" r:id="rId25"/>
    <p:sldId id="3635" r:id="rId26"/>
    <p:sldId id="3805" r:id="rId27"/>
    <p:sldId id="3797" r:id="rId28"/>
    <p:sldId id="3735" r:id="rId29"/>
    <p:sldId id="3736" r:id="rId30"/>
    <p:sldId id="3806" r:id="rId31"/>
    <p:sldId id="3755" r:id="rId32"/>
    <p:sldId id="298" r:id="rId33"/>
    <p:sldId id="3636" r:id="rId34"/>
    <p:sldId id="3786" r:id="rId35"/>
    <p:sldId id="3756" r:id="rId36"/>
    <p:sldId id="3749" r:id="rId37"/>
    <p:sldId id="1791" r:id="rId38"/>
  </p:sldIdLst>
  <p:sldSz cx="12192000" cy="6858000"/>
  <p:notesSz cx="7010400" cy="9296400"/>
  <p:embeddedFontLst>
    <p:embeddedFont>
      <p:font typeface="Montserrat" panose="00000500000000000000" pitchFamily="2" charset="0"/>
      <p:regular r:id="rId41"/>
      <p:bold r:id="rId42"/>
      <p:italic r:id="rId43"/>
      <p:boldItalic r:id="rId44"/>
    </p:embeddedFont>
    <p:embeddedFont>
      <p:font typeface="Montserrat SemiBold" panose="00000700000000000000" pitchFamily="2" charset="0"/>
      <p:bold r:id="rId45"/>
      <p:boldItalic r:id="rId4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Background information" id="{65757C05-16BB-408F-B911-2AB8855FD5E8}">
          <p14:sldIdLst>
            <p14:sldId id="3768"/>
            <p14:sldId id="3740"/>
            <p14:sldId id="3796"/>
          </p14:sldIdLst>
        </p14:section>
        <p14:section name="Introduction" id="{0C5A4BE4-F7B2-42B0-BAE2-38B46B04A79E}">
          <p14:sldIdLst>
            <p14:sldId id="3777"/>
            <p14:sldId id="3778"/>
            <p14:sldId id="3779"/>
            <p14:sldId id="3751"/>
            <p14:sldId id="3780"/>
            <p14:sldId id="3558"/>
            <p14:sldId id="3750"/>
            <p14:sldId id="3545"/>
          </p14:sldIdLst>
        </p14:section>
        <p14:section name="Objective 1" id="{6AA0788F-BF8B-4EF0-8F54-177A6804D5A2}">
          <p14:sldIdLst>
            <p14:sldId id="3582"/>
            <p14:sldId id="3803"/>
            <p14:sldId id="3685"/>
            <p14:sldId id="3807"/>
            <p14:sldId id="3642"/>
            <p14:sldId id="3643"/>
          </p14:sldIdLst>
        </p14:section>
        <p14:section name="Objective 2" id="{6AE0DAAE-8F47-48F8-8AFD-A3547261B17B}">
          <p14:sldIdLst>
            <p14:sldId id="3782"/>
            <p14:sldId id="3804"/>
            <p14:sldId id="3733"/>
            <p14:sldId id="3753"/>
            <p14:sldId id="3754"/>
            <p14:sldId id="3635"/>
            <p14:sldId id="3805"/>
            <p14:sldId id="3797"/>
            <p14:sldId id="3735"/>
            <p14:sldId id="3736"/>
            <p14:sldId id="3806"/>
            <p14:sldId id="3755"/>
            <p14:sldId id="298"/>
            <p14:sldId id="3636"/>
          </p14:sldIdLst>
        </p14:section>
        <p14:section name="Wrapping up" id="{6989AADD-1004-4FC5-82D8-7066275B1B1B}">
          <p14:sldIdLst>
            <p14:sldId id="3786"/>
            <p14:sldId id="3756"/>
            <p14:sldId id="3749"/>
            <p14:sldId id="1791"/>
          </p14:sldIdLst>
        </p14:section>
      </p14:sectionLst>
    </p:ext>
    <p:ext uri="{EFAFB233-063F-42B5-8137-9DF3F51BA10A}">
      <p15:sldGuideLst xmlns:p15="http://schemas.microsoft.com/office/powerpoint/2012/main">
        <p15:guide id="1" orient="horz" pos="754" userDrawn="1">
          <p15:clr>
            <a:srgbClr val="A4A3A4"/>
          </p15:clr>
        </p15:guide>
        <p15:guide id="2" pos="7197" userDrawn="1">
          <p15:clr>
            <a:srgbClr val="A4A3A4"/>
          </p15:clr>
        </p15:guide>
        <p15:guide id="3" orient="horz" pos="3974" userDrawn="1">
          <p15:clr>
            <a:srgbClr val="A4A3A4"/>
          </p15:clr>
        </p15:guide>
        <p15:guide id="4" pos="438" userDrawn="1">
          <p15:clr>
            <a:srgbClr val="A4A3A4"/>
          </p15:clr>
        </p15:guide>
        <p15:guide id="6" orient="horz" pos="1117" userDrawn="1">
          <p15:clr>
            <a:srgbClr val="A4A3A4"/>
          </p15:clr>
        </p15:guide>
        <p15:guide id="7" orient="horz" pos="2999" userDrawn="1">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D6E8"/>
    <a:srgbClr val="01838F"/>
    <a:srgbClr val="00305E"/>
    <a:srgbClr val="FDB73E"/>
    <a:srgbClr val="E7EDEE"/>
    <a:srgbClr val="CBD9DB"/>
    <a:srgbClr val="FEFAEF"/>
    <a:srgbClr val="FFFFE5"/>
    <a:srgbClr val="3667B2"/>
    <a:srgbClr val="AC49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C70D0B-3492-4946-8B9A-7969F0463DD8}" v="4" dt="2026-09-14T03:45:36.5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958" autoAdjust="0"/>
  </p:normalViewPr>
  <p:slideViewPr>
    <p:cSldViewPr snapToGrid="0">
      <p:cViewPr>
        <p:scale>
          <a:sx n="75" d="100"/>
          <a:sy n="75" d="100"/>
        </p:scale>
        <p:origin x="936" y="624"/>
      </p:cViewPr>
      <p:guideLst>
        <p:guide orient="horz" pos="754"/>
        <p:guide pos="7197"/>
        <p:guide orient="horz" pos="3974"/>
        <p:guide pos="438"/>
        <p:guide orient="horz" pos="1117"/>
        <p:guide orient="horz" pos="2999"/>
      </p:guideLst>
    </p:cSldViewPr>
  </p:slideViewPr>
  <p:notesTextViewPr>
    <p:cViewPr>
      <p:scale>
        <a:sx n="1" d="1"/>
        <a:sy n="1" d="1"/>
      </p:scale>
      <p:origin x="0" y="0"/>
    </p:cViewPr>
  </p:notesTextViewPr>
  <p:notesViewPr>
    <p:cSldViewPr snapToGrid="0">
      <p:cViewPr>
        <p:scale>
          <a:sx n="1" d="2"/>
          <a:sy n="1" d="2"/>
        </p:scale>
        <p:origin x="3988" y="163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2.fntdata"/><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handoutMaster" Target="handoutMasters/handoutMaster1.xml"/><Relationship Id="rId45" Type="http://schemas.openxmlformats.org/officeDocument/2006/relationships/font" Target="fonts/font5.fntdata"/><Relationship Id="rId53" Type="http://schemas.microsoft.com/office/2018/10/relationships/authors" Target="author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4.fntdata"/><Relationship Id="rId52"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3.fntdata"/><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6.fntdata"/><Relationship Id="rId20" Type="http://schemas.openxmlformats.org/officeDocument/2006/relationships/slide" Target="slides/slide17.xml"/><Relationship Id="rId41" Type="http://schemas.openxmlformats.org/officeDocument/2006/relationships/font" Target="fonts/font1.fntdata"/><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latin typeface="Montserrat" pitchFamily="2" charset="77"/>
            </a:endParaRPr>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7D4DFA9-38CF-7D4C-9EB4-7A6A0A01A9C5}" type="datetimeFigureOut">
              <a:rPr lang="en-US" smtClean="0">
                <a:latin typeface="Montserrat" pitchFamily="2" charset="77"/>
              </a:rPr>
              <a:t>9/14/2026</a:t>
            </a:fld>
            <a:endParaRPr lang="en-US">
              <a:latin typeface="Montserrat" pitchFamily="2" charset="77"/>
            </a:endParaRPr>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latin typeface="Montserrat" pitchFamily="2" charset="77"/>
            </a:endParaRPr>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408C5D27-E275-914C-B9A8-807C55B0069F}" type="slidenum">
              <a:rPr lang="en-US" smtClean="0">
                <a:latin typeface="Montserrat" pitchFamily="2" charset="77"/>
              </a:rPr>
              <a:t>‹#›</a:t>
            </a:fld>
            <a:endParaRPr lang="en-US">
              <a:latin typeface="Montserrat" pitchFamily="2" charset="77"/>
            </a:endParaRPr>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17550" y="692150"/>
            <a:ext cx="5575300" cy="3136900"/>
          </a:xfrm>
          <a:prstGeom prst="rect">
            <a:avLst/>
          </a:prstGeom>
          <a:noFill/>
          <a:ln w="12700">
            <a:solidFill>
              <a:prstClr val="black"/>
            </a:solidFill>
          </a:ln>
        </p:spPr>
        <p:txBody>
          <a:bodyPr vert="horz" lIns="93177" tIns="46589" rIns="93177" bIns="46589" rtlCol="0" anchor="ctr"/>
          <a:lstStyle/>
          <a:p>
            <a:endParaRPr lang="en-AU" noProof="0" dirty="0"/>
          </a:p>
        </p:txBody>
      </p:sp>
      <p:sp>
        <p:nvSpPr>
          <p:cNvPr id="5" name="Notes Placeholder 4"/>
          <p:cNvSpPr>
            <a:spLocks noGrp="1"/>
          </p:cNvSpPr>
          <p:nvPr>
            <p:ph type="body" sz="quarter" idx="3"/>
          </p:nvPr>
        </p:nvSpPr>
        <p:spPr>
          <a:xfrm>
            <a:off x="701040" y="4003992"/>
            <a:ext cx="5608320" cy="5216208"/>
          </a:xfrm>
          <a:prstGeom prst="rect">
            <a:avLst/>
          </a:prstGeom>
        </p:spPr>
        <p:txBody>
          <a:bodyPr vert="horz" lIns="93177" tIns="46589" rIns="93177" bIns="46589" rtlCol="0">
            <a:normAutofit/>
          </a:body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
        <p:nvSpPr>
          <p:cNvPr id="7" name="Slide Number Placeholder 6"/>
          <p:cNvSpPr>
            <a:spLocks noGrp="1"/>
          </p:cNvSpPr>
          <p:nvPr>
            <p:ph type="sldNum" sz="quarter" idx="5"/>
          </p:nvPr>
        </p:nvSpPr>
        <p:spPr>
          <a:xfrm>
            <a:off x="6527800" y="8829967"/>
            <a:ext cx="480978" cy="466433"/>
          </a:xfrm>
          <a:prstGeom prst="rect">
            <a:avLst/>
          </a:prstGeom>
        </p:spPr>
        <p:txBody>
          <a:bodyPr vert="horz" lIns="93177" tIns="46589" rIns="93177" bIns="46589" rtlCol="0" anchor="b"/>
          <a:lstStyle>
            <a:lvl1pPr algn="r">
              <a:defRPr sz="800" b="0" i="0">
                <a:latin typeface="Montserrat" pitchFamily="2" charset="77"/>
              </a:defRPr>
            </a:lvl1pPr>
          </a:lstStyle>
          <a:p>
            <a:fld id="{B36E7EC0-9BE3-5541-9D76-7DE32A6C9D42}" type="slidenum">
              <a:rPr lang="en-AU" noProof="0" smtClean="0"/>
              <a:pPr/>
              <a:t>‹#›</a:t>
            </a:fld>
            <a:endParaRPr lang="en-AU" sz="800" noProof="0" dirty="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100" b="0" i="0" kern="1200">
        <a:solidFill>
          <a:schemeClr val="tx1"/>
        </a:solidFill>
        <a:latin typeface="Montserrat" panose="00000500000000000000" pitchFamily="2" charset="0"/>
        <a:ea typeface="+mn-ea"/>
        <a:cs typeface="+mn-cs"/>
      </a:defRPr>
    </a:lvl1pPr>
    <a:lvl2pPr marL="171450" indent="-171450">
      <a:buFont typeface="Arial" panose="020B0604020202020204" pitchFamily="34" charset="0"/>
      <a:buChar char="•"/>
      <a:defRPr sz="1100">
        <a:latin typeface="Montserrat" panose="00000500000000000000" pitchFamily="2" charset="0"/>
      </a:defRPr>
    </a:lvl2pPr>
    <a:lvl3pPr marL="360000" indent="-180000">
      <a:buFont typeface="Montserrat" panose="00000500000000000000" pitchFamily="2" charset="0"/>
      <a:buChar char="–"/>
      <a:defRPr sz="1100">
        <a:latin typeface="Montserrat" panose="00000500000000000000" pitchFamily="2" charset="0"/>
      </a:defRPr>
    </a:lvl3pPr>
    <a:lvl4pPr marL="576000" indent="-180000">
      <a:buFont typeface="Montserrat" panose="00000500000000000000" pitchFamily="2" charset="0"/>
      <a:buChar char="›"/>
      <a:defRPr sz="1100">
        <a:latin typeface="Montserrat" panose="00000500000000000000" pitchFamily="2" charset="0"/>
      </a:defRPr>
    </a:lvl4pPr>
    <a:lvl5pPr marL="228600" indent="-228600">
      <a:buFont typeface="+mj-lt"/>
      <a:buAutoNum type="arabicPeriod"/>
      <a:defRPr sz="1100">
        <a:latin typeface="Montserrat" panose="00000500000000000000" pitchFamily="2" charset="0"/>
      </a:defRPr>
    </a:lvl5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6F4EF-FACC-13D4-67DE-85A7169B037E}"/>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7A980B3-84A1-5D3B-0BF6-4367860A6EB3}"/>
              </a:ext>
            </a:extLst>
          </p:cNvPr>
          <p:cNvSpPr>
            <a:spLocks noGrp="1"/>
          </p:cNvSpPr>
          <p:nvPr>
            <p:ph type="sldNum" sz="quarter" idx="5"/>
          </p:nvPr>
        </p:nvSpPr>
        <p:spPr/>
        <p:txBody>
          <a:bodyPr/>
          <a:lstStyle/>
          <a:p>
            <a:pPr lvl="0"/>
            <a:fld id="{B36E7EC0-9BE3-5541-9D76-7DE32A6C9D42}" type="slidenum">
              <a:rPr lang="en-US" noProof="0"/>
              <a:pPr lvl="0"/>
              <a:t>1</a:t>
            </a:fld>
            <a:endParaRPr lang="en-US" noProof="0"/>
          </a:p>
        </p:txBody>
      </p:sp>
      <p:sp>
        <p:nvSpPr>
          <p:cNvPr id="8" name="Slide Image Placeholder 7">
            <a:extLst>
              <a:ext uri="{FF2B5EF4-FFF2-40B4-BE49-F238E27FC236}">
                <a16:creationId xmlns:a16="http://schemas.microsoft.com/office/drawing/2014/main" id="{EC62E057-DDBE-B1F7-851A-0F148FBF3923}"/>
              </a:ext>
            </a:extLst>
          </p:cNvPr>
          <p:cNvSpPr>
            <a:spLocks noGrp="1" noRot="1" noChangeAspect="1"/>
          </p:cNvSpPr>
          <p:nvPr>
            <p:ph type="sldImg"/>
          </p:nvPr>
        </p:nvSpPr>
        <p:spPr/>
      </p:sp>
      <p:sp>
        <p:nvSpPr>
          <p:cNvPr id="9" name="Notes Placeholder 8">
            <a:extLst>
              <a:ext uri="{FF2B5EF4-FFF2-40B4-BE49-F238E27FC236}">
                <a16:creationId xmlns:a16="http://schemas.microsoft.com/office/drawing/2014/main" id="{3D12BDF7-2AD8-EA3E-3782-4F415D48806D}"/>
              </a:ext>
            </a:extLst>
          </p:cNvPr>
          <p:cNvSpPr>
            <a:spLocks noGrp="1"/>
          </p:cNvSpPr>
          <p:nvPr>
            <p:ph type="body" idx="1"/>
          </p:nvPr>
        </p:nvSpPr>
        <p:spPr/>
        <p:txBody>
          <a:bodyPr/>
          <a:lstStyle/>
          <a:p>
            <a:endParaRPr lang="en-AU" dirty="0"/>
          </a:p>
        </p:txBody>
      </p:sp>
    </p:spTree>
    <p:extLst>
      <p:ext uri="{BB962C8B-B14F-4D97-AF65-F5344CB8AC3E}">
        <p14:creationId xmlns:p14="http://schemas.microsoft.com/office/powerpoint/2010/main" val="3725048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dirty="0"/>
              <a:t>Note on intended participants: </a:t>
            </a:r>
            <a:r>
              <a:rPr lang="en-AU" dirty="0"/>
              <a:t>Not all staff will necessarily complete this module in the same session (e.g., coaches or smaller ‘pilot’ teaching teams may complete it before other staff). </a:t>
            </a:r>
          </a:p>
          <a:p>
            <a:endParaRPr lang="en-AU" noProof="0" dirty="0"/>
          </a:p>
          <a:p>
            <a:r>
              <a:rPr lang="en-AU" b="1" noProof="0" dirty="0">
                <a:latin typeface="Montserrat"/>
              </a:rPr>
              <a:t>Note on set-up: </a:t>
            </a:r>
            <a:r>
              <a:rPr lang="en-AU" dirty="0">
                <a:latin typeface="Montserrat"/>
              </a:rPr>
              <a:t>You may also choose to provide staff with </a:t>
            </a:r>
            <a:r>
              <a:rPr lang="en-AU" b="1" dirty="0">
                <a:latin typeface="Montserrat"/>
              </a:rPr>
              <a:t>pre- or post-reading</a:t>
            </a:r>
            <a:r>
              <a:rPr lang="en-AU" dirty="0">
                <a:latin typeface="Montserrat"/>
              </a:rPr>
              <a:t> (see ‘Further information’ on the next slide).</a:t>
            </a:r>
          </a:p>
        </p:txBody>
      </p:sp>
      <p:sp>
        <p:nvSpPr>
          <p:cNvPr id="6" name="Slide Number Placeholder 5"/>
          <p:cNvSpPr>
            <a:spLocks noGrp="1"/>
          </p:cNvSpPr>
          <p:nvPr>
            <p:ph type="sldNum" sz="quarter" idx="5"/>
          </p:nvPr>
        </p:nvSpPr>
        <p:spPr/>
        <p:txBody>
          <a:bodyPr/>
          <a:lstStyle/>
          <a:p>
            <a:pPr lvl="0"/>
            <a:fld id="{B36E7EC0-9BE3-5541-9D76-7DE32A6C9D42}" type="slidenum">
              <a:rPr lang="en-US" noProof="0"/>
              <a:pPr lvl="0"/>
              <a:t>2</a:t>
            </a:fld>
            <a:endParaRPr lang="en-US" noProof="0"/>
          </a:p>
        </p:txBody>
      </p:sp>
      <p:sp>
        <p:nvSpPr>
          <p:cNvPr id="9" name="Slide Image Placeholder 8">
            <a:extLst>
              <a:ext uri="{FF2B5EF4-FFF2-40B4-BE49-F238E27FC236}">
                <a16:creationId xmlns:a16="http://schemas.microsoft.com/office/drawing/2014/main" id="{39336BFA-34A3-53CC-0538-89C01A1C1C09}"/>
              </a:ext>
            </a:extLst>
          </p:cNvPr>
          <p:cNvSpPr>
            <a:spLocks noGrp="1" noRot="1" noChangeAspect="1"/>
          </p:cNvSpPr>
          <p:nvPr>
            <p:ph type="sldImg"/>
          </p:nvPr>
        </p:nvSpPr>
        <p:spPr/>
      </p:sp>
    </p:spTree>
    <p:extLst>
      <p:ext uri="{BB962C8B-B14F-4D97-AF65-F5344CB8AC3E}">
        <p14:creationId xmlns:p14="http://schemas.microsoft.com/office/powerpoint/2010/main" val="19031457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D5352-356A-2852-5682-A6D742E94F85}"/>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AB09CD9-A083-D232-20AE-DC5AD925C10F}"/>
              </a:ext>
            </a:extLst>
          </p:cNvPr>
          <p:cNvSpPr>
            <a:spLocks noGrp="1"/>
          </p:cNvSpPr>
          <p:nvPr>
            <p:ph type="body" idx="1"/>
          </p:nvPr>
        </p:nvSpPr>
        <p:spPr/>
        <p:txBody>
          <a:bodyPr/>
          <a:lstStyle/>
          <a:p>
            <a:r>
              <a:rPr lang="en-AU" b="1" noProof="0"/>
              <a:t>Video content note: </a:t>
            </a:r>
            <a:r>
              <a:rPr lang="en-AU"/>
              <a:t>To play videos:</a:t>
            </a:r>
            <a:endParaRPr lang="en-US"/>
          </a:p>
          <a:p>
            <a:pPr lvl="1"/>
            <a:r>
              <a:rPr lang="en-AU"/>
              <a:t>Ensure you’re connected to the internet (even </a:t>
            </a:r>
            <a:r>
              <a:rPr lang="en-AU" noProof="0"/>
              <a:t>if </a:t>
            </a:r>
            <a:r>
              <a:rPr lang="en-AU"/>
              <a:t>you've </a:t>
            </a:r>
            <a:r>
              <a:rPr lang="en-AU" noProof="0"/>
              <a:t>downloaded the </a:t>
            </a:r>
            <a:r>
              <a:rPr lang="en-AU"/>
              <a:t>slide deck).</a:t>
            </a:r>
          </a:p>
          <a:p>
            <a:pPr lvl="1"/>
            <a:r>
              <a:rPr lang="en-AU"/>
              <a:t>Enable </a:t>
            </a:r>
            <a:r>
              <a:rPr lang="en-AU" noProof="0"/>
              <a:t>the </a:t>
            </a:r>
            <a:r>
              <a:rPr lang="en-AU"/>
              <a:t>content if prompted</a:t>
            </a:r>
            <a:r>
              <a:rPr lang="en-AU" noProof="0"/>
              <a:t>.</a:t>
            </a:r>
            <a:endParaRPr lang="en-US" noProof="0"/>
          </a:p>
          <a:p>
            <a:pPr lvl="1"/>
            <a:r>
              <a:rPr lang="en-AU">
                <a:latin typeface="Montserrat"/>
              </a:rPr>
              <a:t>Pause </a:t>
            </a:r>
            <a:r>
              <a:rPr lang="en-AU" noProof="0">
                <a:latin typeface="Montserrat"/>
              </a:rPr>
              <a:t>the </a:t>
            </a:r>
            <a:r>
              <a:rPr lang="en-AU">
                <a:latin typeface="Montserrat"/>
              </a:rPr>
              <a:t>slideshow </a:t>
            </a:r>
            <a:r>
              <a:rPr lang="en-AU" noProof="0">
                <a:latin typeface="Montserrat"/>
              </a:rPr>
              <a:t>or hover your mouse over </a:t>
            </a:r>
            <a:r>
              <a:rPr lang="en-AU">
                <a:latin typeface="Montserrat"/>
              </a:rPr>
              <a:t>a </a:t>
            </a:r>
            <a:r>
              <a:rPr lang="en-AU" noProof="0">
                <a:latin typeface="Montserrat"/>
              </a:rPr>
              <a:t>video and </a:t>
            </a:r>
            <a:r>
              <a:rPr lang="en-AU">
                <a:latin typeface="Montserrat"/>
              </a:rPr>
              <a:t>select </a:t>
            </a:r>
            <a:r>
              <a:rPr lang="en-AU" noProof="0">
                <a:latin typeface="Montserrat"/>
              </a:rPr>
              <a:t>play.</a:t>
            </a:r>
            <a:endParaRPr lang="en-AU">
              <a:latin typeface="Montserrat"/>
            </a:endParaRPr>
          </a:p>
        </p:txBody>
      </p:sp>
      <p:sp>
        <p:nvSpPr>
          <p:cNvPr id="6" name="Slide Number Placeholder 5">
            <a:extLst>
              <a:ext uri="{FF2B5EF4-FFF2-40B4-BE49-F238E27FC236}">
                <a16:creationId xmlns:a16="http://schemas.microsoft.com/office/drawing/2014/main" id="{81C047BC-4DCF-291F-F21A-A71E38E013E8}"/>
              </a:ext>
            </a:extLst>
          </p:cNvPr>
          <p:cNvSpPr>
            <a:spLocks noGrp="1"/>
          </p:cNvSpPr>
          <p:nvPr>
            <p:ph type="sldNum" sz="quarter" idx="5"/>
          </p:nvPr>
        </p:nvSpPr>
        <p:spPr/>
        <p:txBody>
          <a:bodyPr/>
          <a:lstStyle/>
          <a:p>
            <a:pPr lvl="0"/>
            <a:fld id="{B36E7EC0-9BE3-5541-9D76-7DE32A6C9D42}" type="slidenum">
              <a:rPr lang="en-US" noProof="0"/>
              <a:pPr lvl="0"/>
              <a:t>3</a:t>
            </a:fld>
            <a:endParaRPr lang="en-US" noProof="0"/>
          </a:p>
        </p:txBody>
      </p:sp>
      <p:sp>
        <p:nvSpPr>
          <p:cNvPr id="9" name="Slide Image Placeholder 8">
            <a:extLst>
              <a:ext uri="{FF2B5EF4-FFF2-40B4-BE49-F238E27FC236}">
                <a16:creationId xmlns:a16="http://schemas.microsoft.com/office/drawing/2014/main" id="{71BB452B-D970-3437-548D-E0D386DEC9C9}"/>
              </a:ext>
            </a:extLst>
          </p:cNvPr>
          <p:cNvSpPr>
            <a:spLocks noGrp="1" noRot="1" noChangeAspect="1"/>
          </p:cNvSpPr>
          <p:nvPr>
            <p:ph type="sldImg"/>
          </p:nvPr>
        </p:nvSpPr>
        <p:spPr/>
      </p:sp>
    </p:spTree>
    <p:extLst>
      <p:ext uri="{BB962C8B-B14F-4D97-AF65-F5344CB8AC3E}">
        <p14:creationId xmlns:p14="http://schemas.microsoft.com/office/powerpoint/2010/main" val="1877739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3F1B2-92D5-C282-1528-CE858D19548F}"/>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D21E3E8-B1FC-141B-816C-8B37BEC09CE6}"/>
              </a:ext>
            </a:extLst>
          </p:cNvPr>
          <p:cNvSpPr>
            <a:spLocks noGrp="1"/>
          </p:cNvSpPr>
          <p:nvPr>
            <p:ph type="body" idx="1"/>
          </p:nvPr>
        </p:nvSpPr>
        <p:spPr/>
        <p:txBody>
          <a:bodyPr/>
          <a:lstStyle/>
          <a:p>
            <a:pPr lvl="0"/>
            <a:r>
              <a:rPr lang="en-US" b="1" i="1"/>
              <a:t>Editing note: </a:t>
            </a:r>
            <a:r>
              <a:rPr lang="en-US" i="1"/>
              <a:t>You may wish to edit this slide by adding your school’s logo. </a:t>
            </a:r>
          </a:p>
          <a:p>
            <a:pPr lvl="0"/>
            <a:endParaRPr lang="en-US"/>
          </a:p>
          <a:p>
            <a:r>
              <a:rPr lang="en-US" b="1"/>
              <a:t>Speaking note: </a:t>
            </a:r>
            <a:r>
              <a:rPr lang="en-US" noProof="0"/>
              <a:t>Welcome to your session on scaffolding practice – </a:t>
            </a:r>
            <a:r>
              <a:rPr lang="en-US"/>
              <a:t>a teaching practice that’s part of explicit instruction</a:t>
            </a:r>
            <a:r>
              <a:rPr lang="en-US" noProof="0"/>
              <a:t>. This practice is closely linked to the practice of monitoring progress</a:t>
            </a:r>
            <a:r>
              <a:rPr lang="en-US"/>
              <a:t>, which is a focus in Module 5.</a:t>
            </a:r>
            <a:r>
              <a:rPr lang="en-US" noProof="0"/>
              <a:t> This is because </a:t>
            </a:r>
            <a:r>
              <a:rPr lang="en-US" b="1" noProof="0"/>
              <a:t>scaffolding</a:t>
            </a:r>
            <a:r>
              <a:rPr lang="en-US" noProof="0"/>
              <a:t> must be responsive to student needs, and teacher responsiveness is achieved by </a:t>
            </a:r>
            <a:r>
              <a:rPr lang="en-US" b="1" noProof="0"/>
              <a:t>monitoring progress</a:t>
            </a:r>
            <a:r>
              <a:rPr lang="en-US" noProof="0"/>
              <a:t>. When a teacher monitors student progress through checks for understanding, they can make decisions about </a:t>
            </a:r>
            <a:r>
              <a:rPr lang="en-US" b="1" noProof="0"/>
              <a:t>how</a:t>
            </a:r>
            <a:r>
              <a:rPr lang="en-US" noProof="0"/>
              <a:t> and </a:t>
            </a:r>
            <a:r>
              <a:rPr lang="en-US" b="1" noProof="0"/>
              <a:t>when</a:t>
            </a:r>
            <a:r>
              <a:rPr lang="en-US" noProof="0"/>
              <a:t> to implement the scaffolds that have been planned prior to the lesson.</a:t>
            </a:r>
            <a:endParaRPr lang="en-US"/>
          </a:p>
        </p:txBody>
      </p:sp>
      <p:sp>
        <p:nvSpPr>
          <p:cNvPr id="6" name="Slide Number Placeholder 5">
            <a:extLst>
              <a:ext uri="{FF2B5EF4-FFF2-40B4-BE49-F238E27FC236}">
                <a16:creationId xmlns:a16="http://schemas.microsoft.com/office/drawing/2014/main" id="{8CD79F3D-8D5E-EC62-B3F9-B96204323E62}"/>
              </a:ext>
            </a:extLst>
          </p:cNvPr>
          <p:cNvSpPr>
            <a:spLocks noGrp="1"/>
          </p:cNvSpPr>
          <p:nvPr>
            <p:ph type="sldNum" sz="quarter" idx="5"/>
          </p:nvPr>
        </p:nvSpPr>
        <p:spPr/>
        <p:txBody>
          <a:bodyPr/>
          <a:lstStyle/>
          <a:p>
            <a:pPr lvl="0"/>
            <a:fld id="{B36E7EC0-9BE3-5541-9D76-7DE32A6C9D42}" type="slidenum">
              <a:rPr lang="en-US" noProof="0" smtClean="0"/>
              <a:pPr lvl="0"/>
              <a:t>4</a:t>
            </a:fld>
            <a:endParaRPr lang="en-US" noProof="0"/>
          </a:p>
        </p:txBody>
      </p:sp>
      <p:sp>
        <p:nvSpPr>
          <p:cNvPr id="8" name="Slide Image Placeholder 7">
            <a:extLst>
              <a:ext uri="{FF2B5EF4-FFF2-40B4-BE49-F238E27FC236}">
                <a16:creationId xmlns:a16="http://schemas.microsoft.com/office/drawing/2014/main" id="{E503A06D-D88F-6ADA-3865-7254718655BA}"/>
              </a:ext>
            </a:extLst>
          </p:cNvPr>
          <p:cNvSpPr>
            <a:spLocks noGrp="1" noRot="1" noChangeAspect="1"/>
          </p:cNvSpPr>
          <p:nvPr>
            <p:ph type="sldImg"/>
          </p:nvPr>
        </p:nvSpPr>
        <p:spPr/>
      </p:sp>
    </p:spTree>
    <p:extLst>
      <p:ext uri="{BB962C8B-B14F-4D97-AF65-F5344CB8AC3E}">
        <p14:creationId xmlns:p14="http://schemas.microsoft.com/office/powerpoint/2010/main" val="1403207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b="1" i="1"/>
              <a:t>Editing note: </a:t>
            </a:r>
            <a:r>
              <a:rPr lang="en-AU" i="1"/>
              <a:t>​Add your school’s Acknowledgement of Country to this slide. Remove highlighting when actioned.</a:t>
            </a:r>
            <a:endParaRPr lang="en-US" i="1"/>
          </a:p>
        </p:txBody>
      </p:sp>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5</a:t>
            </a:fld>
            <a:endParaRPr lang="en-US" noProof="0"/>
          </a:p>
        </p:txBody>
      </p:sp>
      <p:sp>
        <p:nvSpPr>
          <p:cNvPr id="9" name="Slide Image Placeholder 8">
            <a:extLst>
              <a:ext uri="{FF2B5EF4-FFF2-40B4-BE49-F238E27FC236}">
                <a16:creationId xmlns:a16="http://schemas.microsoft.com/office/drawing/2014/main" id="{D1D5A549-3D22-9D69-A7E8-63FDE82BD2A7}"/>
              </a:ext>
            </a:extLst>
          </p:cNvPr>
          <p:cNvSpPr>
            <a:spLocks noGrp="1" noRot="1" noChangeAspect="1"/>
          </p:cNvSpPr>
          <p:nvPr>
            <p:ph type="sldImg"/>
          </p:nvPr>
        </p:nvSpPr>
        <p:spPr/>
      </p:sp>
    </p:spTree>
    <p:extLst>
      <p:ext uri="{BB962C8B-B14F-4D97-AF65-F5344CB8AC3E}">
        <p14:creationId xmlns:p14="http://schemas.microsoft.com/office/powerpoint/2010/main" val="38648271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F0CA4-1277-FB5F-6201-DA385598780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3DD9BEE-1040-06B4-BE57-F46E83D425BC}"/>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pPr lvl="0"/>
            <a:endParaRPr lang="en-US"/>
          </a:p>
          <a:p>
            <a:pPr lvl="0"/>
            <a:r>
              <a:rPr lang="en-US" b="1"/>
              <a:t>Speaking notes: </a:t>
            </a:r>
            <a:r>
              <a:rPr lang="en-AU"/>
              <a:t>In this session, we’ll focus on ways to</a:t>
            </a:r>
            <a:r>
              <a:rPr lang="en-US"/>
              <a:t>:</a:t>
            </a:r>
          </a:p>
          <a:p>
            <a:pPr lvl="4"/>
            <a:r>
              <a:rPr lang="en-US"/>
              <a:t>plan and design scaffolds to help students acquire, </a:t>
            </a:r>
            <a:r>
              <a:rPr lang="en-US" err="1"/>
              <a:t>practise</a:t>
            </a:r>
            <a:r>
              <a:rPr lang="en-US"/>
              <a:t> and apply learning</a:t>
            </a:r>
          </a:p>
          <a:p>
            <a:pPr lvl="4"/>
            <a:r>
              <a:rPr lang="en-US"/>
              <a:t>determine the need for scaffolding. </a:t>
            </a:r>
          </a:p>
          <a:p>
            <a:pPr lvl="0"/>
            <a:endParaRPr lang="en-US"/>
          </a:p>
          <a:p>
            <a:pPr lvl="0"/>
            <a:r>
              <a:rPr lang="en-US"/>
              <a:t>Before looking at these 2 session objectives, let’s establish a common understanding of what scaffolding practice is …</a:t>
            </a:r>
            <a:endParaRPr lang="en-AU"/>
          </a:p>
        </p:txBody>
      </p:sp>
      <p:sp>
        <p:nvSpPr>
          <p:cNvPr id="6" name="Slide Number Placeholder 5">
            <a:extLst>
              <a:ext uri="{FF2B5EF4-FFF2-40B4-BE49-F238E27FC236}">
                <a16:creationId xmlns:a16="http://schemas.microsoft.com/office/drawing/2014/main" id="{D17CC7A8-4148-1C14-5778-30FD7952AF03}"/>
              </a:ext>
            </a:extLst>
          </p:cNvPr>
          <p:cNvSpPr>
            <a:spLocks noGrp="1"/>
          </p:cNvSpPr>
          <p:nvPr>
            <p:ph type="sldNum" sz="quarter" idx="5"/>
          </p:nvPr>
        </p:nvSpPr>
        <p:spPr/>
        <p:txBody>
          <a:bodyPr/>
          <a:lstStyle/>
          <a:p>
            <a:pPr lvl="0"/>
            <a:fld id="{B36E7EC0-9BE3-5541-9D76-7DE32A6C9D42}" type="slidenum">
              <a:rPr lang="en-US" noProof="0"/>
              <a:pPr lvl="0"/>
              <a:t>6</a:t>
            </a:fld>
            <a:endParaRPr lang="en-US" noProof="0"/>
          </a:p>
        </p:txBody>
      </p:sp>
      <p:sp>
        <p:nvSpPr>
          <p:cNvPr id="9" name="Slide Image Placeholder 8">
            <a:extLst>
              <a:ext uri="{FF2B5EF4-FFF2-40B4-BE49-F238E27FC236}">
                <a16:creationId xmlns:a16="http://schemas.microsoft.com/office/drawing/2014/main" id="{3684A290-2C35-109B-7A9A-E4458D3EC57B}"/>
              </a:ext>
            </a:extLst>
          </p:cNvPr>
          <p:cNvSpPr>
            <a:spLocks noGrp="1" noRot="1" noChangeAspect="1"/>
          </p:cNvSpPr>
          <p:nvPr>
            <p:ph type="sldImg"/>
          </p:nvPr>
        </p:nvSpPr>
        <p:spPr/>
      </p:sp>
    </p:spTree>
    <p:extLst>
      <p:ext uri="{BB962C8B-B14F-4D97-AF65-F5344CB8AC3E}">
        <p14:creationId xmlns:p14="http://schemas.microsoft.com/office/powerpoint/2010/main" val="2737630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8D04A-FBF9-AD66-23DD-0B4359A07B4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2F44192-0EF9-B387-1AB2-C485D1B32CB7}"/>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US"/>
          </a:p>
          <a:p>
            <a:r>
              <a:rPr lang="en-US" b="1"/>
              <a:t>Speaking notes: </a:t>
            </a:r>
            <a:r>
              <a:rPr lang="en-US"/>
              <a:t>Let’s look at what we mean by scaffolding practice.</a:t>
            </a:r>
          </a:p>
          <a:p>
            <a:endParaRPr lang="en-US"/>
          </a:p>
          <a:p>
            <a:r>
              <a:rPr lang="en-US" b="1"/>
              <a:t>Scaffolding practice </a:t>
            </a:r>
            <a:r>
              <a:rPr lang="en-US"/>
              <a:t>is the process of providing support (through physical resources or verbal support) to students so they can successfully meet learning objectives.</a:t>
            </a:r>
          </a:p>
        </p:txBody>
      </p:sp>
      <p:sp>
        <p:nvSpPr>
          <p:cNvPr id="6" name="Slide Number Placeholder 5">
            <a:extLst>
              <a:ext uri="{FF2B5EF4-FFF2-40B4-BE49-F238E27FC236}">
                <a16:creationId xmlns:a16="http://schemas.microsoft.com/office/drawing/2014/main" id="{E099EE5C-96D4-5212-A9CF-A590CC0A81BD}"/>
              </a:ext>
            </a:extLst>
          </p:cNvPr>
          <p:cNvSpPr>
            <a:spLocks noGrp="1"/>
          </p:cNvSpPr>
          <p:nvPr>
            <p:ph type="sldNum" sz="quarter" idx="5"/>
          </p:nvPr>
        </p:nvSpPr>
        <p:spPr/>
        <p:txBody>
          <a:bodyPr/>
          <a:lstStyle/>
          <a:p>
            <a:pPr lvl="0"/>
            <a:fld id="{B36E7EC0-9BE3-5541-9D76-7DE32A6C9D42}" type="slidenum">
              <a:rPr lang="en-US" noProof="0" smtClean="0"/>
              <a:pPr lvl="0"/>
              <a:t>7</a:t>
            </a:fld>
            <a:endParaRPr lang="en-US" noProof="0"/>
          </a:p>
        </p:txBody>
      </p:sp>
      <p:sp>
        <p:nvSpPr>
          <p:cNvPr id="9" name="Slide Image Placeholder 8">
            <a:extLst>
              <a:ext uri="{FF2B5EF4-FFF2-40B4-BE49-F238E27FC236}">
                <a16:creationId xmlns:a16="http://schemas.microsoft.com/office/drawing/2014/main" id="{C01C9A1E-6DB3-4167-6F4D-C8CC5C3670C6}"/>
              </a:ext>
            </a:extLst>
          </p:cNvPr>
          <p:cNvSpPr>
            <a:spLocks noGrp="1" noRot="1" noChangeAspect="1"/>
          </p:cNvSpPr>
          <p:nvPr>
            <p:ph type="sldImg"/>
          </p:nvPr>
        </p:nvSpPr>
        <p:spPr/>
      </p:sp>
    </p:spTree>
    <p:extLst>
      <p:ext uri="{BB962C8B-B14F-4D97-AF65-F5344CB8AC3E}">
        <p14:creationId xmlns:p14="http://schemas.microsoft.com/office/powerpoint/2010/main" val="1931697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7333C-124E-DA21-F815-41619A2304B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6BD9426-2629-ACD7-56B6-1D1DAD03BF30}"/>
              </a:ext>
            </a:extLst>
          </p:cNvPr>
          <p:cNvSpPr>
            <a:spLocks noGrp="1"/>
          </p:cNvSpPr>
          <p:nvPr>
            <p:ph type="body" idx="1"/>
          </p:nvPr>
        </p:nvSpPr>
        <p:spPr/>
        <p:txBody>
          <a:bodyPr/>
          <a:lstStyle/>
          <a:p>
            <a:pPr lvl="0"/>
            <a:r>
              <a:rPr lang="en-US" b="1" i="1"/>
              <a:t>Editing notes: </a:t>
            </a:r>
          </a:p>
          <a:p>
            <a:pPr lvl="1"/>
            <a:r>
              <a:rPr lang="en-US" i="1"/>
              <a:t>The content on this slide is essential information on the practice – please do not edit this slide.</a:t>
            </a:r>
          </a:p>
          <a:p>
            <a:pPr lvl="1"/>
            <a:r>
              <a:rPr lang="en-US" i="1"/>
              <a:t>This slide includes animations.</a:t>
            </a:r>
          </a:p>
          <a:p>
            <a:endParaRPr lang="en-AU"/>
          </a:p>
          <a:p>
            <a:pPr lvl="0"/>
            <a:r>
              <a:rPr lang="en-US" b="1"/>
              <a:t>Speaking notes: </a:t>
            </a:r>
            <a:r>
              <a:rPr lang="en-AU"/>
              <a:t>This slide shows what scaffolding practice may look like in a classroom, and how it can be misapplied. </a:t>
            </a:r>
          </a:p>
          <a:p>
            <a:endParaRPr lang="en-US"/>
          </a:p>
          <a:p>
            <a:r>
              <a:rPr lang="en-US"/>
              <a:t>Key aspects of scaffolding include: </a:t>
            </a:r>
          </a:p>
          <a:p>
            <a:pPr lvl="1">
              <a:buFont typeface="Wingdings" panose="05000000000000000000" pitchFamily="2" charset="2"/>
              <a:buChar char="ü"/>
            </a:pPr>
            <a:r>
              <a:rPr lang="en-US"/>
              <a:t>providing support to bridge gaps between students’ current abilities and learning objectives to ensure student success</a:t>
            </a:r>
          </a:p>
          <a:p>
            <a:pPr lvl="1">
              <a:buFont typeface="Wingdings" panose="05000000000000000000" pitchFamily="2" charset="2"/>
              <a:buChar char="ü"/>
            </a:pPr>
            <a:r>
              <a:rPr lang="en-US"/>
              <a:t>planning a range of support before instruction, and responding to student needs that emerge during instruction</a:t>
            </a:r>
          </a:p>
          <a:p>
            <a:pPr lvl="1">
              <a:buFont typeface="Wingdings" panose="05000000000000000000" pitchFamily="2" charset="2"/>
              <a:buChar char="ü"/>
            </a:pPr>
            <a:r>
              <a:rPr lang="en-US"/>
              <a:t>building student capacity for independence by gradually fading scaffolds over time</a:t>
            </a:r>
          </a:p>
          <a:p>
            <a:pPr lvl="1">
              <a:buFont typeface="Wingdings" panose="05000000000000000000" pitchFamily="2" charset="2"/>
              <a:buChar char="ü"/>
            </a:pPr>
            <a:r>
              <a:rPr lang="en-US"/>
              <a:t>sustaining scaffolds for as long as needed to ensure that all students can achieve learning objectives.</a:t>
            </a:r>
            <a:endParaRPr lang="en-AU"/>
          </a:p>
          <a:p>
            <a:endParaRPr lang="en-US"/>
          </a:p>
          <a:p>
            <a:r>
              <a:rPr lang="en-US" i="1"/>
              <a:t>[CLICK]</a:t>
            </a:r>
          </a:p>
          <a:p>
            <a:pPr lvl="0"/>
            <a:r>
              <a:rPr lang="en-US"/>
              <a:t>Misconceptions about scaffolding can develop. This practice </a:t>
            </a:r>
            <a:r>
              <a:rPr lang="en-US" b="1" u="sng"/>
              <a:t>is not</a:t>
            </a:r>
            <a:r>
              <a:rPr lang="en-US"/>
              <a:t>: </a:t>
            </a:r>
          </a:p>
          <a:p>
            <a:pPr lvl="1">
              <a:buFont typeface="Wingdings" panose="05000000000000000000" pitchFamily="2" charset="2"/>
              <a:buChar char="û"/>
            </a:pPr>
            <a:r>
              <a:rPr lang="en-US"/>
              <a:t>help only for students who are struggling</a:t>
            </a:r>
          </a:p>
          <a:p>
            <a:pPr lvl="1">
              <a:buFont typeface="Wingdings" panose="05000000000000000000" pitchFamily="2" charset="2"/>
              <a:buChar char="û"/>
            </a:pPr>
            <a:r>
              <a:rPr lang="en-US"/>
              <a:t>creating a dependence on you as their teacher</a:t>
            </a:r>
          </a:p>
          <a:p>
            <a:pPr lvl="1">
              <a:buFont typeface="Wingdings" panose="05000000000000000000" pitchFamily="2" charset="2"/>
              <a:buChar char="û"/>
            </a:pPr>
            <a:r>
              <a:rPr lang="en-US"/>
              <a:t>discouraging persistence</a:t>
            </a:r>
          </a:p>
          <a:p>
            <a:pPr lvl="1">
              <a:buFont typeface="Wingdings" panose="05000000000000000000" pitchFamily="2" charset="2"/>
              <a:buChar char="û"/>
            </a:pPr>
            <a:r>
              <a:rPr lang="en-US"/>
              <a:t>providing students with so much information and guidance that it adds to their cognitive load or inhibits thinking</a:t>
            </a:r>
          </a:p>
          <a:p>
            <a:pPr lvl="1">
              <a:buFont typeface="Wingdings" panose="05000000000000000000" pitchFamily="2" charset="2"/>
              <a:buChar char="û"/>
            </a:pPr>
            <a:r>
              <a:rPr lang="en-US"/>
              <a:t>overuse of worksheets, note takers and sentence frames that have students fill in blanks without building understanding.</a:t>
            </a:r>
          </a:p>
        </p:txBody>
      </p:sp>
      <p:sp>
        <p:nvSpPr>
          <p:cNvPr id="4" name="Slide Number Placeholder 3">
            <a:extLst>
              <a:ext uri="{FF2B5EF4-FFF2-40B4-BE49-F238E27FC236}">
                <a16:creationId xmlns:a16="http://schemas.microsoft.com/office/drawing/2014/main" id="{C9134C74-E3E3-4CF3-A3AF-905ED2E44AA8}"/>
              </a:ext>
            </a:extLst>
          </p:cNvPr>
          <p:cNvSpPr>
            <a:spLocks noGrp="1"/>
          </p:cNvSpPr>
          <p:nvPr>
            <p:ph type="sldNum" sz="quarter" idx="5"/>
          </p:nvPr>
        </p:nvSpPr>
        <p:spPr/>
        <p:txBody>
          <a:bodyPr/>
          <a:lstStyle/>
          <a:p>
            <a:pPr lvl="0"/>
            <a:fld id="{2BDD27CC-2F06-4733-BE85-A46C18D7C230}" type="slidenum">
              <a:rPr lang="en-AU" noProof="0" smtClean="0"/>
              <a:pPr lvl="0"/>
              <a:t>8</a:t>
            </a:fld>
            <a:endParaRPr lang="en-AU" noProof="0"/>
          </a:p>
        </p:txBody>
      </p:sp>
      <p:sp>
        <p:nvSpPr>
          <p:cNvPr id="8" name="Slide Image Placeholder 7">
            <a:extLst>
              <a:ext uri="{FF2B5EF4-FFF2-40B4-BE49-F238E27FC236}">
                <a16:creationId xmlns:a16="http://schemas.microsoft.com/office/drawing/2014/main" id="{65651BE7-6C00-CE26-4F8E-45BA6A223886}"/>
              </a:ext>
            </a:extLst>
          </p:cNvPr>
          <p:cNvSpPr>
            <a:spLocks noGrp="1" noRot="1" noChangeAspect="1"/>
          </p:cNvSpPr>
          <p:nvPr>
            <p:ph type="sldImg"/>
          </p:nvPr>
        </p:nvSpPr>
        <p:spPr/>
      </p:sp>
    </p:spTree>
    <p:extLst>
      <p:ext uri="{BB962C8B-B14F-4D97-AF65-F5344CB8AC3E}">
        <p14:creationId xmlns:p14="http://schemas.microsoft.com/office/powerpoint/2010/main" val="3152680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AU"/>
          </a:p>
          <a:p>
            <a:pPr lvl="0"/>
            <a:r>
              <a:rPr lang="en-AU" b="1"/>
              <a:t>Speaking notes: </a:t>
            </a:r>
            <a:r>
              <a:rPr lang="en-US"/>
              <a:t>So why focus on scaffolding practice? Here are a few reasons:</a:t>
            </a:r>
          </a:p>
          <a:p>
            <a:pPr lvl="1"/>
            <a:r>
              <a:rPr lang="en-US"/>
              <a:t>Fully explaining and scaffolding is </a:t>
            </a:r>
            <a:r>
              <a:rPr lang="en-US" b="1"/>
              <a:t>more effective </a:t>
            </a:r>
            <a:r>
              <a:rPr lang="en-US"/>
              <a:t>for learning new information than having students solve problems on their own.</a:t>
            </a:r>
          </a:p>
          <a:p>
            <a:pPr lvl="1"/>
            <a:r>
              <a:rPr lang="en-US"/>
              <a:t>Scaffolding reduces unnecessary </a:t>
            </a:r>
            <a:r>
              <a:rPr lang="en-US" b="1"/>
              <a:t>cognitive load</a:t>
            </a:r>
            <a:r>
              <a:rPr lang="en-US"/>
              <a:t>, helping to keep learners focused, motivated and engaged in learning. Cognitive overload can happen when students are required to complete new tasks or identify new learning by themselves, without prior instruction, guidance or scaffolding. </a:t>
            </a:r>
            <a:r>
              <a:rPr lang="en-AU"/>
              <a:t>Carefully designed scaffolds like step-by-step guidance or visual aids – gradually removed – reduce mental effort and frustration. These scaffolds keep students focused, motivated and engaged.</a:t>
            </a:r>
            <a:endParaRPr lang="en-US"/>
          </a:p>
          <a:p>
            <a:pPr lvl="1"/>
            <a:r>
              <a:rPr lang="en-US"/>
              <a:t>Scaffolds can be reduced or replaced with </a:t>
            </a:r>
            <a:r>
              <a:rPr lang="en-US" b="1"/>
              <a:t>independent problem-solving </a:t>
            </a:r>
            <a:r>
              <a:rPr lang="en-US"/>
              <a:t>and decision-making as students become more expert in that area of learning. </a:t>
            </a:r>
          </a:p>
        </p:txBody>
      </p:sp>
      <p:sp>
        <p:nvSpPr>
          <p:cNvPr id="6" name="Slide Number Placeholder 5"/>
          <p:cNvSpPr>
            <a:spLocks noGrp="1"/>
          </p:cNvSpPr>
          <p:nvPr>
            <p:ph type="sldNum" sz="quarter" idx="5"/>
          </p:nvPr>
        </p:nvSpPr>
        <p:spPr/>
        <p:txBody>
          <a:bodyPr/>
          <a:lstStyle/>
          <a:p>
            <a:fld id="{B36E7EC0-9BE3-5541-9D76-7DE32A6C9D42}" type="slidenum">
              <a:rPr lang="en-US" smtClean="0"/>
              <a:pPr/>
              <a:t>9</a:t>
            </a:fld>
            <a:endParaRPr lang="en-US"/>
          </a:p>
        </p:txBody>
      </p:sp>
      <p:sp>
        <p:nvSpPr>
          <p:cNvPr id="10" name="Slide Image Placeholder 9">
            <a:extLst>
              <a:ext uri="{FF2B5EF4-FFF2-40B4-BE49-F238E27FC236}">
                <a16:creationId xmlns:a16="http://schemas.microsoft.com/office/drawing/2014/main" id="{E46FA2DB-B4AF-AD02-CD06-B1DA17D18C81}"/>
              </a:ext>
            </a:extLst>
          </p:cNvPr>
          <p:cNvSpPr>
            <a:spLocks noGrp="1" noRot="1" noChangeAspect="1"/>
          </p:cNvSpPr>
          <p:nvPr>
            <p:ph type="sldImg"/>
          </p:nvPr>
        </p:nvSpPr>
        <p:spPr/>
      </p:sp>
    </p:spTree>
    <p:extLst>
      <p:ext uri="{BB962C8B-B14F-4D97-AF65-F5344CB8AC3E}">
        <p14:creationId xmlns:p14="http://schemas.microsoft.com/office/powerpoint/2010/main" val="18563550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EF8BA-BF97-1C01-8726-B61FC76AD25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8BD7A902-9696-679C-6BEA-9EE2A970BCA3}"/>
              </a:ext>
            </a:extLst>
          </p:cNvPr>
          <p:cNvSpPr>
            <a:spLocks noGrp="1"/>
          </p:cNvSpPr>
          <p:nvPr>
            <p:ph type="body" idx="1"/>
          </p:nvPr>
        </p:nvSpPr>
        <p:spPr/>
        <p:txBody>
          <a:bodyPr/>
          <a:lstStyle/>
          <a:p>
            <a:pPr lvl="0"/>
            <a:r>
              <a:rPr lang="en-US" b="1" i="1"/>
              <a:t>Editing notes: </a:t>
            </a:r>
          </a:p>
          <a:p>
            <a:pPr lvl="1"/>
            <a:r>
              <a:rPr lang="en-US" i="1" noProof="0"/>
              <a:t>The purpose of this slide is to provide </a:t>
            </a:r>
            <a:r>
              <a:rPr lang="en-US" i="1"/>
              <a:t>an overview of how the practice is positioned within the broader context</a:t>
            </a:r>
            <a:r>
              <a:rPr lang="en-US" i="1" noProof="0"/>
              <a:t>. </a:t>
            </a:r>
          </a:p>
          <a:p>
            <a:pPr lvl="1"/>
            <a:r>
              <a:rPr lang="en-US" i="1" noProof="0"/>
              <a:t>We recommend replacing AERO’s learning and teaching model with </a:t>
            </a:r>
            <a:r>
              <a:rPr lang="en-US" b="1" i="1" noProof="0"/>
              <a:t>your system or sector’s equivalent model</a:t>
            </a:r>
            <a:r>
              <a:rPr lang="en-US" i="1" noProof="0"/>
              <a:t> where applicable </a:t>
            </a:r>
            <a:r>
              <a:rPr lang="en-US" i="1"/>
              <a:t>(e.g., the Victorian Teaching and Learning Model 2.0 or the New South Wales Teaching and Learning Cycle). </a:t>
            </a:r>
          </a:p>
          <a:p>
            <a:endParaRPr lang="en-US"/>
          </a:p>
          <a:p>
            <a:pPr lvl="0"/>
            <a:r>
              <a:rPr lang="en-US" b="1"/>
              <a:t>Speaking notes: </a:t>
            </a:r>
            <a:r>
              <a:rPr lang="en-US" i="1"/>
              <a:t>(Replace these notes with information about your system or sector’s model where appropriate.)</a:t>
            </a:r>
          </a:p>
          <a:p>
            <a:pPr lvl="0"/>
            <a:r>
              <a:rPr lang="en-US"/>
              <a:t>AERO’s model of learning and teaching </a:t>
            </a:r>
            <a:r>
              <a:rPr lang="en-US" err="1"/>
              <a:t>summarises</a:t>
            </a:r>
            <a:r>
              <a:rPr lang="en-US"/>
              <a:t> rigorous and relevant evidence about </a:t>
            </a:r>
            <a:r>
              <a:rPr lang="en-US" b="1"/>
              <a:t>how students learn </a:t>
            </a:r>
            <a:r>
              <a:rPr lang="en-US"/>
              <a:t>with evidence about the </a:t>
            </a:r>
            <a:r>
              <a:rPr lang="en-US" b="1"/>
              <a:t>most effective teaching practices</a:t>
            </a:r>
            <a:r>
              <a:rPr lang="en-US"/>
              <a:t>. </a:t>
            </a:r>
          </a:p>
          <a:p>
            <a:endParaRPr lang="en-US"/>
          </a:p>
          <a:p>
            <a:r>
              <a:rPr lang="en-US" b="1" i="1"/>
              <a:t>Draw attention to the circled parts of the diagram:</a:t>
            </a:r>
          </a:p>
          <a:p>
            <a:r>
              <a:rPr lang="en-US"/>
              <a:t>As you can see, in AERO’s model, scaffolding practice is part of the instruction phase of teaching. It helps you to:</a:t>
            </a:r>
          </a:p>
          <a:p>
            <a:pPr lvl="1"/>
            <a:r>
              <a:rPr lang="en-US"/>
              <a:t>respond to students’ needs</a:t>
            </a:r>
          </a:p>
          <a:p>
            <a:pPr lvl="1"/>
            <a:r>
              <a:rPr lang="en-US"/>
              <a:t>encourage active recall and retention</a:t>
            </a:r>
          </a:p>
          <a:p>
            <a:pPr lvl="1"/>
            <a:r>
              <a:rPr lang="en-US"/>
              <a:t>manage the cognitive load of learning. </a:t>
            </a:r>
          </a:p>
        </p:txBody>
      </p:sp>
      <p:sp>
        <p:nvSpPr>
          <p:cNvPr id="6" name="Slide Number Placeholder 5">
            <a:extLst>
              <a:ext uri="{FF2B5EF4-FFF2-40B4-BE49-F238E27FC236}">
                <a16:creationId xmlns:a16="http://schemas.microsoft.com/office/drawing/2014/main" id="{6EDE8CC6-4305-A721-F6C4-79DB423CE543}"/>
              </a:ext>
            </a:extLst>
          </p:cNvPr>
          <p:cNvSpPr>
            <a:spLocks noGrp="1"/>
          </p:cNvSpPr>
          <p:nvPr>
            <p:ph type="sldNum" sz="quarter" idx="5"/>
          </p:nvPr>
        </p:nvSpPr>
        <p:spPr/>
        <p:txBody>
          <a:bodyPr/>
          <a:lstStyle/>
          <a:p>
            <a:fld id="{B36E7EC0-9BE3-5541-9D76-7DE32A6C9D42}" type="slidenum">
              <a:rPr lang="en-US" smtClean="0"/>
              <a:pPr/>
              <a:t>10</a:t>
            </a:fld>
            <a:endParaRPr lang="en-US"/>
          </a:p>
        </p:txBody>
      </p:sp>
      <p:sp>
        <p:nvSpPr>
          <p:cNvPr id="10" name="Slide Image Placeholder 9">
            <a:extLst>
              <a:ext uri="{FF2B5EF4-FFF2-40B4-BE49-F238E27FC236}">
                <a16:creationId xmlns:a16="http://schemas.microsoft.com/office/drawing/2014/main" id="{5F5CDFA7-EF6E-4932-BCCC-441A91DD97EA}"/>
              </a:ext>
            </a:extLst>
          </p:cNvPr>
          <p:cNvSpPr>
            <a:spLocks noGrp="1" noRot="1" noChangeAspect="1"/>
          </p:cNvSpPr>
          <p:nvPr>
            <p:ph type="sldImg"/>
          </p:nvPr>
        </p:nvSpPr>
        <p:spPr/>
      </p:sp>
    </p:spTree>
    <p:extLst>
      <p:ext uri="{BB962C8B-B14F-4D97-AF65-F5344CB8AC3E}">
        <p14:creationId xmlns:p14="http://schemas.microsoft.com/office/powerpoint/2010/main" val="34595439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a:t>Editing note: </a:t>
            </a:r>
            <a:r>
              <a:rPr lang="en-US" i="1"/>
              <a:t>An example discussion activity is provided here. </a:t>
            </a:r>
            <a:r>
              <a:rPr lang="en-AU" i="1"/>
              <a:t>Please add further questions if needed for your context</a:t>
            </a:r>
            <a:r>
              <a:rPr lang="en-US" i="1"/>
              <a:t>.</a:t>
            </a:r>
          </a:p>
          <a:p>
            <a:endParaRPr lang="en-AU"/>
          </a:p>
          <a:p>
            <a:pPr lvl="0"/>
            <a:r>
              <a:rPr lang="en-US" b="1"/>
              <a:t>Speaking note (following the discussion): </a:t>
            </a:r>
            <a:r>
              <a:rPr lang="en-US"/>
              <a:t>Now, let’s consider how to use a range of scaffolds to guide and monitor </a:t>
            </a:r>
            <a:r>
              <a:rPr lang="en-US" err="1"/>
              <a:t>practise</a:t>
            </a:r>
            <a:r>
              <a:rPr lang="en-US"/>
              <a:t> and application of learning …</a:t>
            </a:r>
          </a:p>
        </p:txBody>
      </p:sp>
      <p:sp>
        <p:nvSpPr>
          <p:cNvPr id="6" name="Slide Number Placeholder 5"/>
          <p:cNvSpPr>
            <a:spLocks noGrp="1"/>
          </p:cNvSpPr>
          <p:nvPr>
            <p:ph type="sldNum" sz="quarter" idx="5"/>
          </p:nvPr>
        </p:nvSpPr>
        <p:spPr/>
        <p:txBody>
          <a:bodyPr/>
          <a:lstStyle/>
          <a:p>
            <a:fld id="{B36E7EC0-9BE3-5541-9D76-7DE32A6C9D42}" type="slidenum">
              <a:rPr lang="en-US" smtClean="0"/>
              <a:pPr/>
              <a:t>11</a:t>
            </a:fld>
            <a:endParaRPr lang="en-US"/>
          </a:p>
        </p:txBody>
      </p:sp>
      <p:sp>
        <p:nvSpPr>
          <p:cNvPr id="9" name="Slide Image Placeholder 8">
            <a:extLst>
              <a:ext uri="{FF2B5EF4-FFF2-40B4-BE49-F238E27FC236}">
                <a16:creationId xmlns:a16="http://schemas.microsoft.com/office/drawing/2014/main" id="{79966B79-DF9D-A8B7-C554-E4840DE1369E}"/>
              </a:ext>
            </a:extLst>
          </p:cNvPr>
          <p:cNvSpPr>
            <a:spLocks noGrp="1" noRot="1" noChangeAspect="1"/>
          </p:cNvSpPr>
          <p:nvPr>
            <p:ph type="sldImg"/>
          </p:nvPr>
        </p:nvSpPr>
        <p:spPr/>
      </p:sp>
    </p:spTree>
    <p:extLst>
      <p:ext uri="{BB962C8B-B14F-4D97-AF65-F5344CB8AC3E}">
        <p14:creationId xmlns:p14="http://schemas.microsoft.com/office/powerpoint/2010/main" val="1446346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2D2A7-C0C5-0DF4-504A-33D120D08B6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E656C4F-71D5-6FDB-36C2-25C59EB132F7}"/>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pPr lvl="0"/>
            <a:endParaRPr lang="en-US"/>
          </a:p>
          <a:p>
            <a:pPr lvl="0"/>
            <a:r>
              <a:rPr lang="en-US" b="1">
                <a:latin typeface="Montserrat"/>
              </a:rPr>
              <a:t>Speaking note: </a:t>
            </a:r>
            <a:r>
              <a:rPr lang="en-US">
                <a:latin typeface="Montserrat"/>
              </a:rPr>
              <a:t>Now that we’ve gone through why it’s valuable to use scaffolds, let’s move to our first objective. Scaffolds are particularly relevant as students consolidate, </a:t>
            </a:r>
            <a:r>
              <a:rPr lang="en-US" err="1">
                <a:latin typeface="Montserrat"/>
              </a:rPr>
              <a:t>practise</a:t>
            </a:r>
            <a:r>
              <a:rPr lang="en-US">
                <a:latin typeface="Montserrat"/>
              </a:rPr>
              <a:t> and apply their learning </a:t>
            </a:r>
            <a:r>
              <a:rPr lang="en-US" b="1">
                <a:latin typeface="Montserrat"/>
              </a:rPr>
              <a:t>in new ways</a:t>
            </a:r>
            <a:r>
              <a:rPr lang="en-US">
                <a:latin typeface="Montserrat"/>
              </a:rPr>
              <a:t>. In Module 3 – Teach Explicitly – we focused on modelling and explaining new learning, including by using scaffolds such as worked examples. In this session, we’ll focus on students using a </a:t>
            </a:r>
            <a:r>
              <a:rPr lang="en-US" b="1">
                <a:latin typeface="Montserrat"/>
              </a:rPr>
              <a:t>range</a:t>
            </a:r>
            <a:r>
              <a:rPr lang="en-US">
                <a:latin typeface="Montserrat"/>
              </a:rPr>
              <a:t> of scaffolds to </a:t>
            </a:r>
            <a:r>
              <a:rPr lang="en-US" err="1">
                <a:latin typeface="Montserrat"/>
              </a:rPr>
              <a:t>practise</a:t>
            </a:r>
            <a:r>
              <a:rPr lang="en-US">
                <a:latin typeface="Montserrat"/>
              </a:rPr>
              <a:t> and apply learning.</a:t>
            </a:r>
          </a:p>
        </p:txBody>
      </p:sp>
      <p:sp>
        <p:nvSpPr>
          <p:cNvPr id="6" name="Slide Number Placeholder 5">
            <a:extLst>
              <a:ext uri="{FF2B5EF4-FFF2-40B4-BE49-F238E27FC236}">
                <a16:creationId xmlns:a16="http://schemas.microsoft.com/office/drawing/2014/main" id="{9FF083AE-F738-0AE7-CCA1-135F9C0EB899}"/>
              </a:ext>
            </a:extLst>
          </p:cNvPr>
          <p:cNvSpPr>
            <a:spLocks noGrp="1"/>
          </p:cNvSpPr>
          <p:nvPr>
            <p:ph type="sldNum" sz="quarter" idx="5"/>
          </p:nvPr>
        </p:nvSpPr>
        <p:spPr/>
        <p:txBody>
          <a:bodyPr/>
          <a:lstStyle/>
          <a:p>
            <a:pPr lvl="0"/>
            <a:fld id="{B36E7EC0-9BE3-5541-9D76-7DE32A6C9D42}" type="slidenum">
              <a:rPr lang="en-US" noProof="0" smtClean="0"/>
              <a:pPr lvl="0"/>
              <a:t>12</a:t>
            </a:fld>
            <a:endParaRPr lang="en-US" noProof="0"/>
          </a:p>
        </p:txBody>
      </p:sp>
      <p:sp>
        <p:nvSpPr>
          <p:cNvPr id="8" name="Slide Image Placeholder 7">
            <a:extLst>
              <a:ext uri="{FF2B5EF4-FFF2-40B4-BE49-F238E27FC236}">
                <a16:creationId xmlns:a16="http://schemas.microsoft.com/office/drawing/2014/main" id="{A87B07E7-D30F-F058-9902-F8133FB8C294}"/>
              </a:ext>
            </a:extLst>
          </p:cNvPr>
          <p:cNvSpPr>
            <a:spLocks noGrp="1" noRot="1" noChangeAspect="1"/>
          </p:cNvSpPr>
          <p:nvPr>
            <p:ph type="sldImg"/>
          </p:nvPr>
        </p:nvSpPr>
        <p:spPr/>
      </p:sp>
    </p:spTree>
    <p:extLst>
      <p:ext uri="{BB962C8B-B14F-4D97-AF65-F5344CB8AC3E}">
        <p14:creationId xmlns:p14="http://schemas.microsoft.com/office/powerpoint/2010/main" val="23922308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A8D60-3357-B34E-5DCD-FFA4E7B20B54}"/>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856AD7B2-015A-B5C7-0BA1-9C2D450292D9}"/>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AU"/>
          </a:p>
          <a:p>
            <a:r>
              <a:rPr lang="en-AU" b="1"/>
              <a:t>Speaking notes: </a:t>
            </a:r>
            <a:r>
              <a:rPr lang="en-US"/>
              <a:t>Let’s start with what we mean by ‘using a range of scaffolds to guide and monitor </a:t>
            </a:r>
            <a:r>
              <a:rPr lang="en-US" err="1"/>
              <a:t>practise</a:t>
            </a:r>
            <a:r>
              <a:rPr lang="en-US"/>
              <a:t> and application of learning’. </a:t>
            </a:r>
          </a:p>
          <a:p>
            <a:endParaRPr lang="en-US"/>
          </a:p>
          <a:p>
            <a:r>
              <a:rPr lang="en-US"/>
              <a:t>Guiding and monitoring students helps them to </a:t>
            </a:r>
            <a:r>
              <a:rPr lang="en-US" b="1"/>
              <a:t>consolidate, </a:t>
            </a:r>
            <a:r>
              <a:rPr lang="en-US" b="1" err="1"/>
              <a:t>practise</a:t>
            </a:r>
            <a:r>
              <a:rPr lang="en-US" b="1"/>
              <a:t> and apply</a:t>
            </a:r>
            <a:r>
              <a:rPr lang="en-US"/>
              <a:t> learning. </a:t>
            </a:r>
          </a:p>
          <a:p>
            <a:endParaRPr lang="en-US"/>
          </a:p>
          <a:p>
            <a:r>
              <a:rPr lang="en-US"/>
              <a:t>Scaffolds can take different forms, and we’ll look at a </a:t>
            </a:r>
            <a:r>
              <a:rPr lang="en-US" b="1"/>
              <a:t>variety</a:t>
            </a:r>
            <a:r>
              <a:rPr lang="en-US"/>
              <a:t> of examples on subsequent slides. </a:t>
            </a:r>
            <a:endParaRPr lang="en-AU"/>
          </a:p>
          <a:p>
            <a:endParaRPr lang="en-US"/>
          </a:p>
          <a:p>
            <a:pPr lvl="0"/>
            <a:r>
              <a:rPr lang="en-US" b="1" i="1"/>
              <a:t>Optional: </a:t>
            </a:r>
            <a:r>
              <a:rPr lang="en-US" i="1"/>
              <a:t>Allow staff time to read the slide, without talking to it.</a:t>
            </a:r>
          </a:p>
        </p:txBody>
      </p:sp>
      <p:sp>
        <p:nvSpPr>
          <p:cNvPr id="6" name="Slide Number Placeholder 5">
            <a:extLst>
              <a:ext uri="{FF2B5EF4-FFF2-40B4-BE49-F238E27FC236}">
                <a16:creationId xmlns:a16="http://schemas.microsoft.com/office/drawing/2014/main" id="{F45FD9A9-2ACD-C4D8-9192-2435EAD79AF8}"/>
              </a:ext>
            </a:extLst>
          </p:cNvPr>
          <p:cNvSpPr>
            <a:spLocks noGrp="1"/>
          </p:cNvSpPr>
          <p:nvPr>
            <p:ph type="sldNum" sz="quarter" idx="5"/>
          </p:nvPr>
        </p:nvSpPr>
        <p:spPr/>
        <p:txBody>
          <a:bodyPr/>
          <a:lstStyle/>
          <a:p>
            <a:pPr lvl="0"/>
            <a:fld id="{B36E7EC0-9BE3-5541-9D76-7DE32A6C9D42}" type="slidenum">
              <a:rPr lang="en-US" noProof="0" smtClean="0"/>
              <a:pPr lvl="0"/>
              <a:t>13</a:t>
            </a:fld>
            <a:endParaRPr lang="en-US" noProof="0"/>
          </a:p>
        </p:txBody>
      </p:sp>
      <p:sp>
        <p:nvSpPr>
          <p:cNvPr id="8" name="Slide Image Placeholder 7">
            <a:extLst>
              <a:ext uri="{FF2B5EF4-FFF2-40B4-BE49-F238E27FC236}">
                <a16:creationId xmlns:a16="http://schemas.microsoft.com/office/drawing/2014/main" id="{23AEC83B-CFA5-045C-E716-03A216DFA6FE}"/>
              </a:ext>
            </a:extLst>
          </p:cNvPr>
          <p:cNvSpPr>
            <a:spLocks noGrp="1" noRot="1" noChangeAspect="1"/>
          </p:cNvSpPr>
          <p:nvPr>
            <p:ph type="sldImg"/>
          </p:nvPr>
        </p:nvSpPr>
        <p:spPr/>
      </p:sp>
    </p:spTree>
    <p:extLst>
      <p:ext uri="{BB962C8B-B14F-4D97-AF65-F5344CB8AC3E}">
        <p14:creationId xmlns:p14="http://schemas.microsoft.com/office/powerpoint/2010/main" val="33493229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310F5-02A7-05C5-4212-8A0BC474BD0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F09D7003-6B55-C898-257F-2471A2EB95DE}"/>
              </a:ext>
            </a:extLst>
          </p:cNvPr>
          <p:cNvSpPr>
            <a:spLocks noGrp="1"/>
          </p:cNvSpPr>
          <p:nvPr>
            <p:ph type="body" idx="1"/>
          </p:nvPr>
        </p:nvSpPr>
        <p:spPr/>
        <p:txBody>
          <a:bodyPr>
            <a:normAutofit fontScale="85000" lnSpcReduction="10000"/>
          </a:bodyPr>
          <a:lstStyle/>
          <a:p>
            <a:pPr lvl="0"/>
            <a:r>
              <a:rPr lang="en-US" b="1" dirty="0"/>
              <a:t>Editing notes: </a:t>
            </a:r>
          </a:p>
          <a:p>
            <a:pPr lvl="1"/>
            <a:r>
              <a:rPr lang="en-US" i="1" dirty="0"/>
              <a:t>The content on this slide is essential information on the practice – please do not edit this slide.</a:t>
            </a:r>
          </a:p>
          <a:p>
            <a:pPr lvl="1"/>
            <a:r>
              <a:rPr lang="en-US" i="1" dirty="0"/>
              <a:t>Choose whether you want to provide more worked examples from your school setting of the scaffolding techniques included on these lists. </a:t>
            </a:r>
          </a:p>
          <a:p>
            <a:pPr lvl="0"/>
            <a:endParaRPr lang="en-US" dirty="0"/>
          </a:p>
          <a:p>
            <a:pPr lvl="0"/>
            <a:r>
              <a:rPr lang="en-US" b="1" dirty="0"/>
              <a:t>Speaking notes: </a:t>
            </a:r>
            <a:r>
              <a:rPr lang="en-US" dirty="0"/>
              <a:t>Scaffolds help to chunk content for students to be successful in their learning. </a:t>
            </a:r>
            <a:r>
              <a:rPr lang="en-US"/>
              <a:t>There’s </a:t>
            </a:r>
            <a:r>
              <a:rPr lang="en-US" dirty="0"/>
              <a:t>a range of scaffolds that teachers can use to help guide student learning. </a:t>
            </a:r>
            <a:r>
              <a:rPr lang="en-US" noProof="0" dirty="0"/>
              <a:t>Different scaffolds serve different purposes, depending on the learning goal and task. Planning scaffolds in advance will help you have the most appropriate scaffolds ready when needed. </a:t>
            </a:r>
          </a:p>
          <a:p>
            <a:pPr lvl="0"/>
            <a:endParaRPr lang="en-US" dirty="0"/>
          </a:p>
          <a:p>
            <a:pPr lvl="0"/>
            <a:r>
              <a:rPr lang="en-US" dirty="0"/>
              <a:t>Examples of scaffolds include: </a:t>
            </a:r>
          </a:p>
          <a:p>
            <a:pPr lvl="1"/>
            <a:r>
              <a:rPr lang="en-AU" b="1" dirty="0"/>
              <a:t>memory aids (mnemonics)</a:t>
            </a:r>
            <a:r>
              <a:rPr lang="en-AU" dirty="0"/>
              <a:t>, which assist students to remember content through: </a:t>
            </a:r>
          </a:p>
          <a:p>
            <a:pPr marL="359410" lvl="2" indent="-179705"/>
            <a:r>
              <a:rPr lang="en-AU" i="1" dirty="0">
                <a:latin typeface="Montserrat"/>
              </a:rPr>
              <a:t>acronyms</a:t>
            </a:r>
            <a:r>
              <a:rPr lang="en-AU" dirty="0">
                <a:latin typeface="Montserrat"/>
              </a:rPr>
              <a:t> (e.g., TEEL [t</a:t>
            </a:r>
            <a:r>
              <a:rPr lang="en-US" dirty="0" err="1">
                <a:latin typeface="Montserrat"/>
              </a:rPr>
              <a:t>opic</a:t>
            </a:r>
            <a:r>
              <a:rPr lang="en-US" dirty="0">
                <a:latin typeface="Montserrat"/>
              </a:rPr>
              <a:t> sentence, evidence, explanation, link</a:t>
            </a:r>
            <a:r>
              <a:rPr lang="en-AU" dirty="0">
                <a:latin typeface="Montserrat"/>
              </a:rPr>
              <a:t>]) for recalling key </a:t>
            </a:r>
            <a:r>
              <a:rPr lang="en-AU" i="1" dirty="0">
                <a:latin typeface="Montserrat"/>
              </a:rPr>
              <a:t>sequences</a:t>
            </a:r>
          </a:p>
          <a:p>
            <a:pPr marL="359410" lvl="2" indent="-179705"/>
            <a:r>
              <a:rPr lang="en-AU" i="1" dirty="0"/>
              <a:t>songs/rhymes </a:t>
            </a:r>
            <a:r>
              <a:rPr lang="en-AU" dirty="0"/>
              <a:t>for improving recall through rhythm</a:t>
            </a:r>
          </a:p>
          <a:p>
            <a:pPr marL="359410" lvl="2" indent="-179705"/>
            <a:r>
              <a:rPr lang="en-AU" i="1" dirty="0"/>
              <a:t>embedded mnemonics </a:t>
            </a:r>
            <a:r>
              <a:rPr lang="en-AU" dirty="0"/>
              <a:t>in the teaching of phonics (i.e., memory supports built directly into how a sound and spelling correspondence is taught, so students learn the sound and the aid together rather than separately)</a:t>
            </a:r>
          </a:p>
          <a:p>
            <a:pPr lvl="1"/>
            <a:r>
              <a:rPr lang="en-AU" b="1" dirty="0"/>
              <a:t>Talk for Writing</a:t>
            </a:r>
            <a:r>
              <a:rPr lang="en-AU" dirty="0"/>
              <a:t>, which progresses students from oral storytelling to visual mapping, then to independent writing, gradually removing supports</a:t>
            </a:r>
          </a:p>
          <a:p>
            <a:pPr lvl="1"/>
            <a:r>
              <a:rPr lang="en-AU" b="1" dirty="0"/>
              <a:t>questions</a:t>
            </a:r>
            <a:r>
              <a:rPr lang="en-AU" dirty="0"/>
              <a:t>, which support retrieval, consolidation and extension of understanding</a:t>
            </a:r>
          </a:p>
          <a:p>
            <a:pPr lvl="1"/>
            <a:r>
              <a:rPr lang="en-AU" b="1" dirty="0"/>
              <a:t>guided notes</a:t>
            </a:r>
            <a:r>
              <a:rPr lang="en-AU" dirty="0"/>
              <a:t>, which involve providing pre-prepared summary notes with prompts for students to complete</a:t>
            </a:r>
          </a:p>
          <a:p>
            <a:pPr lvl="1"/>
            <a:r>
              <a:rPr lang="en-AU" b="1" dirty="0"/>
              <a:t>discussion frameworks</a:t>
            </a:r>
            <a:r>
              <a:rPr lang="en-AU" dirty="0"/>
              <a:t>, which provide structured supports (e.g., sentence frames) to organise spoken responses</a:t>
            </a:r>
          </a:p>
          <a:p>
            <a:pPr lvl="1"/>
            <a:r>
              <a:rPr lang="en-AU" b="1" dirty="0"/>
              <a:t>procedural prompts</a:t>
            </a:r>
            <a:r>
              <a:rPr lang="en-AU" dirty="0"/>
              <a:t>, which give step-by-step guidance for completing tasks or solving problems</a:t>
            </a:r>
          </a:p>
          <a:p>
            <a:pPr lvl="1"/>
            <a:r>
              <a:rPr lang="en-AU" b="1" dirty="0"/>
              <a:t>hinge questions</a:t>
            </a:r>
            <a:r>
              <a:rPr lang="en-AU" dirty="0"/>
              <a:t>, which use strategic questioning to check understanding at key points through whole-class responses</a:t>
            </a:r>
          </a:p>
          <a:p>
            <a:pPr lvl="1"/>
            <a:r>
              <a:rPr lang="en-AU" b="1" dirty="0"/>
              <a:t>worked examples</a:t>
            </a:r>
            <a:r>
              <a:rPr lang="en-AU" dirty="0"/>
              <a:t>, which explicitly model each step of new learning</a:t>
            </a:r>
          </a:p>
          <a:p>
            <a:pPr lvl="1"/>
            <a:r>
              <a:rPr lang="en-AU" b="1" dirty="0"/>
              <a:t>example problem pairs</a:t>
            </a:r>
            <a:r>
              <a:rPr lang="en-AU" dirty="0"/>
              <a:t>, which model a problem, then provide a similar task for students</a:t>
            </a:r>
          </a:p>
          <a:p>
            <a:pPr lvl="1"/>
            <a:r>
              <a:rPr lang="en-AU" b="1" dirty="0"/>
              <a:t>annotated work samples</a:t>
            </a:r>
            <a:r>
              <a:rPr lang="en-AU" dirty="0"/>
              <a:t>, which provide high-quality examples with annotations demonstrating the success criteria</a:t>
            </a:r>
          </a:p>
          <a:p>
            <a:pPr lvl="1"/>
            <a:r>
              <a:rPr lang="en-AU" b="1" dirty="0"/>
              <a:t>concept maps</a:t>
            </a:r>
            <a:r>
              <a:rPr lang="en-AU" dirty="0"/>
              <a:t>, which provide visual representations of relationships between key ideas</a:t>
            </a:r>
          </a:p>
          <a:p>
            <a:pPr lvl="1"/>
            <a:r>
              <a:rPr lang="en-AU" b="1" dirty="0"/>
              <a:t>writing templates</a:t>
            </a:r>
            <a:r>
              <a:rPr lang="en-AU" dirty="0"/>
              <a:t>, which support student writing through templates that are:</a:t>
            </a:r>
          </a:p>
          <a:p>
            <a:pPr marL="359410" lvl="2" indent="-179705"/>
            <a:r>
              <a:rPr lang="en-AU" i="1" dirty="0"/>
              <a:t>visual</a:t>
            </a:r>
            <a:r>
              <a:rPr lang="en-AU" dirty="0"/>
              <a:t> (e.g., graphic organisers)</a:t>
            </a:r>
          </a:p>
          <a:p>
            <a:pPr marL="359410" lvl="2" indent="-179705"/>
            <a:r>
              <a:rPr lang="en-AU" i="1" dirty="0"/>
              <a:t>verbal</a:t>
            </a:r>
            <a:r>
              <a:rPr lang="en-AU" dirty="0"/>
              <a:t> (e.g., discussion/questioning)</a:t>
            </a:r>
          </a:p>
          <a:p>
            <a:pPr marL="359410" lvl="2" indent="-179705"/>
            <a:r>
              <a:rPr lang="en-AU" i="1" dirty="0"/>
              <a:t>written</a:t>
            </a:r>
            <a:r>
              <a:rPr lang="en-AU" dirty="0"/>
              <a:t> (e.g., sentence starters, outlines)</a:t>
            </a:r>
          </a:p>
          <a:p>
            <a:pPr lvl="1"/>
            <a:r>
              <a:rPr lang="en-AU" b="1" dirty="0">
                <a:latin typeface="Montserrat"/>
              </a:rPr>
              <a:t>process worksheets</a:t>
            </a:r>
            <a:r>
              <a:rPr lang="en-AU" dirty="0">
                <a:latin typeface="Montserrat"/>
              </a:rPr>
              <a:t>, which provide step-by-step guides that support students to complete tasks.</a:t>
            </a:r>
          </a:p>
        </p:txBody>
      </p:sp>
      <p:sp>
        <p:nvSpPr>
          <p:cNvPr id="4" name="Slide Number Placeholder 3">
            <a:extLst>
              <a:ext uri="{FF2B5EF4-FFF2-40B4-BE49-F238E27FC236}">
                <a16:creationId xmlns:a16="http://schemas.microsoft.com/office/drawing/2014/main" id="{A183E98F-A190-5844-2F24-5133780F156D}"/>
              </a:ext>
            </a:extLst>
          </p:cNvPr>
          <p:cNvSpPr>
            <a:spLocks noGrp="1"/>
          </p:cNvSpPr>
          <p:nvPr>
            <p:ph type="sldNum" sz="quarter" idx="5"/>
          </p:nvPr>
        </p:nvSpPr>
        <p:spPr/>
        <p:txBody>
          <a:bodyPr/>
          <a:lstStyle/>
          <a:p>
            <a:fld id="{2BDD27CC-2F06-4733-BE85-A46C18D7C230}" type="slidenum">
              <a:rPr lang="en-US" smtClean="0"/>
              <a:t>14</a:t>
            </a:fld>
            <a:endParaRPr lang="en-US"/>
          </a:p>
        </p:txBody>
      </p:sp>
      <p:sp>
        <p:nvSpPr>
          <p:cNvPr id="8" name="Slide Image Placeholder 7">
            <a:extLst>
              <a:ext uri="{FF2B5EF4-FFF2-40B4-BE49-F238E27FC236}">
                <a16:creationId xmlns:a16="http://schemas.microsoft.com/office/drawing/2014/main" id="{0B988648-F6A9-FC83-9760-C8C26CA6A0AA}"/>
              </a:ext>
            </a:extLst>
          </p:cNvPr>
          <p:cNvSpPr>
            <a:spLocks noGrp="1" noRot="1" noChangeAspect="1"/>
          </p:cNvSpPr>
          <p:nvPr>
            <p:ph type="sldImg"/>
          </p:nvPr>
        </p:nvSpPr>
        <p:spPr/>
      </p:sp>
    </p:spTree>
    <p:extLst>
      <p:ext uri="{BB962C8B-B14F-4D97-AF65-F5344CB8AC3E}">
        <p14:creationId xmlns:p14="http://schemas.microsoft.com/office/powerpoint/2010/main" val="35543803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B1C4B-9C32-048C-3CF0-739055AC2750}"/>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0E3961D5-477D-8515-67E2-FF07FB710F7C}"/>
              </a:ext>
            </a:extLst>
          </p:cNvPr>
          <p:cNvSpPr>
            <a:spLocks noGrp="1"/>
          </p:cNvSpPr>
          <p:nvPr>
            <p:ph type="body" idx="1"/>
          </p:nvPr>
        </p:nvSpPr>
        <p:spPr/>
        <p:txBody>
          <a:bodyPr/>
          <a:lstStyle/>
          <a:p>
            <a:pPr lvl="0"/>
            <a:r>
              <a:rPr lang="en-US" b="1" i="1"/>
              <a:t>Editing notes: </a:t>
            </a:r>
          </a:p>
          <a:p>
            <a:pPr lvl="1"/>
            <a:r>
              <a:rPr lang="en-US" i="1"/>
              <a:t>The content on this slide is essential information on the practice – please do not edit this slide.</a:t>
            </a:r>
          </a:p>
          <a:p>
            <a:pPr lvl="1"/>
            <a:r>
              <a:rPr lang="en-US" i="1"/>
              <a:t>Choose whether you want to provide more worked examples from your school setting of the scaffolding techniques included on these lists. </a:t>
            </a:r>
          </a:p>
          <a:p>
            <a:endParaRPr lang="en-US"/>
          </a:p>
          <a:p>
            <a:pPr lvl="0"/>
            <a:r>
              <a:rPr lang="en-US" b="1"/>
              <a:t>Speaking notes: </a:t>
            </a:r>
            <a:r>
              <a:rPr lang="en-US"/>
              <a:t>Scaffolds may be planned or contingent. </a:t>
            </a:r>
          </a:p>
          <a:p>
            <a:pPr lvl="0"/>
            <a:endParaRPr lang="en-US"/>
          </a:p>
          <a:p>
            <a:pPr lvl="0"/>
            <a:r>
              <a:rPr lang="en-US"/>
              <a:t>Planned scaffolds are typically built into lesson plans according to expected student needs. They are more likely to include things like worked examples, annotated work samples and writing scaffolds. </a:t>
            </a:r>
          </a:p>
          <a:p>
            <a:pPr lvl="0"/>
            <a:endParaRPr lang="en-US"/>
          </a:p>
          <a:p>
            <a:pPr lvl="0"/>
            <a:r>
              <a:rPr lang="en-US">
                <a:latin typeface="Montserrat"/>
              </a:rPr>
              <a:t>Contingent scaffolds respond to student needs you identify during a lesson. They are more likely to include things like varying question types to extend or scaffold thinking or </a:t>
            </a:r>
            <a:r>
              <a:rPr lang="en-US" err="1">
                <a:latin typeface="Montserrat"/>
              </a:rPr>
              <a:t>remodelling</a:t>
            </a:r>
            <a:r>
              <a:rPr lang="en-US">
                <a:latin typeface="Montserrat"/>
              </a:rPr>
              <a:t> procedures. Making decisions about contingent scaffolds requires you to monitor learning during the lesson, which we’ll discuss more in the upcoming slides.</a:t>
            </a:r>
          </a:p>
        </p:txBody>
      </p:sp>
      <p:sp>
        <p:nvSpPr>
          <p:cNvPr id="4" name="Slide Number Placeholder 3">
            <a:extLst>
              <a:ext uri="{FF2B5EF4-FFF2-40B4-BE49-F238E27FC236}">
                <a16:creationId xmlns:a16="http://schemas.microsoft.com/office/drawing/2014/main" id="{A5C61E71-4331-4827-9DE1-236658FD9A3E}"/>
              </a:ext>
            </a:extLst>
          </p:cNvPr>
          <p:cNvSpPr>
            <a:spLocks noGrp="1"/>
          </p:cNvSpPr>
          <p:nvPr>
            <p:ph type="sldNum" sz="quarter" idx="5"/>
          </p:nvPr>
        </p:nvSpPr>
        <p:spPr/>
        <p:txBody>
          <a:bodyPr/>
          <a:lstStyle/>
          <a:p>
            <a:pPr lvl="0"/>
            <a:fld id="{2BDD27CC-2F06-4733-BE85-A46C18D7C230}" type="slidenum">
              <a:rPr lang="en-AU" noProof="0" smtClean="0"/>
              <a:pPr lvl="0"/>
              <a:t>15</a:t>
            </a:fld>
            <a:endParaRPr lang="en-AU" noProof="0"/>
          </a:p>
        </p:txBody>
      </p:sp>
      <p:sp>
        <p:nvSpPr>
          <p:cNvPr id="7" name="Slide Image Placeholder 6">
            <a:extLst>
              <a:ext uri="{FF2B5EF4-FFF2-40B4-BE49-F238E27FC236}">
                <a16:creationId xmlns:a16="http://schemas.microsoft.com/office/drawing/2014/main" id="{D4523B14-8B7B-859B-BEB6-3AC369A38DF4}"/>
              </a:ext>
            </a:extLst>
          </p:cNvPr>
          <p:cNvSpPr>
            <a:spLocks noGrp="1" noRot="1" noChangeAspect="1"/>
          </p:cNvSpPr>
          <p:nvPr>
            <p:ph type="sldImg"/>
          </p:nvPr>
        </p:nvSpPr>
        <p:spPr/>
      </p:sp>
    </p:spTree>
    <p:extLst>
      <p:ext uri="{BB962C8B-B14F-4D97-AF65-F5344CB8AC3E}">
        <p14:creationId xmlns:p14="http://schemas.microsoft.com/office/powerpoint/2010/main" val="41205846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4C9E7-4DCE-3594-5AC5-2378AB67FDCB}"/>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A2788818-1A54-567D-226D-A6B519FD4660}"/>
              </a:ext>
            </a:extLst>
          </p:cNvPr>
          <p:cNvSpPr>
            <a:spLocks noGrp="1"/>
          </p:cNvSpPr>
          <p:nvPr>
            <p:ph type="body" idx="1"/>
          </p:nvPr>
        </p:nvSpPr>
        <p:spPr/>
        <p:txBody>
          <a:bodyPr>
            <a:normAutofit lnSpcReduction="10000"/>
          </a:bodyPr>
          <a:lstStyle/>
          <a:p>
            <a:pPr lvl="0"/>
            <a:r>
              <a:rPr lang="en-US" b="1" i="1"/>
              <a:t>Editing notes: </a:t>
            </a:r>
          </a:p>
          <a:p>
            <a:pPr lvl="1"/>
            <a:r>
              <a:rPr lang="en-US" i="1"/>
              <a:t>This slide features 2 secondary school examples which will also be valuable for primary schools. </a:t>
            </a:r>
          </a:p>
          <a:p>
            <a:pPr lvl="1"/>
            <a:r>
              <a:rPr lang="en-US" i="1"/>
              <a:t>The content on this slide is essential information on the practice – please do not edit this slide.</a:t>
            </a:r>
          </a:p>
          <a:p>
            <a:pPr lvl="0"/>
            <a:endParaRPr lang="en-US"/>
          </a:p>
          <a:p>
            <a:pPr lvl="0"/>
            <a:r>
              <a:rPr lang="en-US" b="1"/>
              <a:t>Speaking notes: </a:t>
            </a:r>
            <a:r>
              <a:rPr lang="en-US"/>
              <a:t>In these clips, teachers describe how to use scaffolds to help students practice new learning. While we watch the video(s), note the key points covered.</a:t>
            </a:r>
          </a:p>
          <a:p>
            <a:endParaRPr lang="en-US" i="1"/>
          </a:p>
          <a:p>
            <a:r>
              <a:rPr lang="en-US" i="1"/>
              <a:t>Play the video clip(s). </a:t>
            </a:r>
          </a:p>
          <a:p>
            <a:r>
              <a:rPr lang="en-US" b="1" i="1"/>
              <a:t>Optional: </a:t>
            </a:r>
            <a:r>
              <a:rPr lang="en-US" i="1"/>
              <a:t>Ask staff to share the main points covered in the video(s).</a:t>
            </a:r>
          </a:p>
          <a:p>
            <a:endParaRPr lang="en-US"/>
          </a:p>
          <a:p>
            <a:r>
              <a:rPr lang="en-US" b="1"/>
              <a:t>Optional speaking notes in response to ’breaking down complex texts’ video: </a:t>
            </a:r>
            <a:r>
              <a:rPr lang="en-US"/>
              <a:t>The teacher spoke about and demonstrated some key aspects of the technique. Let’s recap what they were:</a:t>
            </a:r>
          </a:p>
          <a:p>
            <a:pPr lvl="4"/>
            <a:r>
              <a:rPr lang="en-US"/>
              <a:t>using examples, underlining key words and paraphrasing to break down complex texts related to the lesson content</a:t>
            </a:r>
          </a:p>
          <a:p>
            <a:pPr lvl="4"/>
            <a:r>
              <a:rPr lang="en-US"/>
              <a:t>making connections between the text and a visual, diagram or example</a:t>
            </a:r>
          </a:p>
          <a:p>
            <a:pPr lvl="4"/>
            <a:r>
              <a:rPr lang="en-US"/>
              <a:t>assisting students to deeply understand the meaning behind a large body of text</a:t>
            </a:r>
          </a:p>
          <a:p>
            <a:pPr lvl="4"/>
            <a:r>
              <a:rPr lang="en-US"/>
              <a:t>demonstrating how to annotate work samples and use a concept map to explain key concepts. </a:t>
            </a:r>
          </a:p>
          <a:p>
            <a:endParaRPr lang="en-US"/>
          </a:p>
          <a:p>
            <a:pPr lvl="0"/>
            <a:r>
              <a:rPr lang="en-US" b="1"/>
              <a:t>Optional speaking notes in response to ’using appropriate scaffolds’ video: </a:t>
            </a:r>
            <a:r>
              <a:rPr lang="en-US"/>
              <a:t>The teacher demonstrates a brief example of how to use guide student learning using multiple scaffolds. The key scaffolds used were:</a:t>
            </a:r>
          </a:p>
          <a:p>
            <a:pPr lvl="4"/>
            <a:r>
              <a:rPr lang="en-US"/>
              <a:t>procedural prompts to help students learn each step for the rule of regular –er verbs in French</a:t>
            </a:r>
          </a:p>
          <a:p>
            <a:pPr lvl="4"/>
            <a:r>
              <a:rPr lang="en-US">
                <a:latin typeface="Montserrat"/>
              </a:rPr>
              <a:t>using a rhythmic song to help students remember which verb endings will match which pronouns in French.</a:t>
            </a:r>
          </a:p>
        </p:txBody>
      </p:sp>
      <p:sp>
        <p:nvSpPr>
          <p:cNvPr id="6" name="Slide Number Placeholder 5">
            <a:extLst>
              <a:ext uri="{FF2B5EF4-FFF2-40B4-BE49-F238E27FC236}">
                <a16:creationId xmlns:a16="http://schemas.microsoft.com/office/drawing/2014/main" id="{46174E75-2795-A481-8C04-ED8ED333A4C2}"/>
              </a:ext>
            </a:extLst>
          </p:cNvPr>
          <p:cNvSpPr>
            <a:spLocks noGrp="1"/>
          </p:cNvSpPr>
          <p:nvPr>
            <p:ph type="sldNum" sz="quarter" idx="5"/>
          </p:nvPr>
        </p:nvSpPr>
        <p:spPr/>
        <p:txBody>
          <a:bodyPr/>
          <a:lstStyle/>
          <a:p>
            <a:pPr lvl="0"/>
            <a:fld id="{B36E7EC0-9BE3-5541-9D76-7DE32A6C9D42}" type="slidenum">
              <a:rPr lang="en-US" noProof="0" smtClean="0"/>
              <a:pPr lvl="0"/>
              <a:t>16</a:t>
            </a:fld>
            <a:endParaRPr lang="en-US" noProof="0"/>
          </a:p>
        </p:txBody>
      </p:sp>
      <p:sp>
        <p:nvSpPr>
          <p:cNvPr id="10" name="Slide Image Placeholder 9">
            <a:extLst>
              <a:ext uri="{FF2B5EF4-FFF2-40B4-BE49-F238E27FC236}">
                <a16:creationId xmlns:a16="http://schemas.microsoft.com/office/drawing/2014/main" id="{4695F1BB-CF9A-D0FA-489B-E3BB8E8CC425}"/>
              </a:ext>
            </a:extLst>
          </p:cNvPr>
          <p:cNvSpPr>
            <a:spLocks noGrp="1" noRot="1" noChangeAspect="1"/>
          </p:cNvSpPr>
          <p:nvPr>
            <p:ph type="sldImg"/>
          </p:nvPr>
        </p:nvSpPr>
        <p:spPr/>
      </p:sp>
    </p:spTree>
    <p:extLst>
      <p:ext uri="{BB962C8B-B14F-4D97-AF65-F5344CB8AC3E}">
        <p14:creationId xmlns:p14="http://schemas.microsoft.com/office/powerpoint/2010/main" val="17623998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99A4C-708E-FE83-CCA1-923E94D63BD7}"/>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2C8C3C2-4D3F-33A0-6951-220F7E5E091A}"/>
              </a:ext>
            </a:extLst>
          </p:cNvPr>
          <p:cNvSpPr>
            <a:spLocks noGrp="1"/>
          </p:cNvSpPr>
          <p:nvPr>
            <p:ph type="body" idx="1"/>
          </p:nvPr>
        </p:nvSpPr>
        <p:spPr/>
        <p:txBody>
          <a:bodyPr/>
          <a:lstStyle/>
          <a:p>
            <a:pPr lvl="0"/>
            <a:r>
              <a:rPr lang="en-US" b="1" i="1"/>
              <a:t>Editing note: </a:t>
            </a:r>
          </a:p>
          <a:p>
            <a:pPr marL="171450" lvl="0" indent="-171450">
              <a:buFont typeface="Arial" panose="020B0604020202020204" pitchFamily="34" charset="0"/>
              <a:buChar char="•"/>
            </a:pPr>
            <a:r>
              <a:rPr lang="en-US" i="1"/>
              <a:t>An example discussion activity is provided here. </a:t>
            </a:r>
            <a:r>
              <a:rPr lang="en-AU" i="1"/>
              <a:t>Please add further questions if needed for your context</a:t>
            </a:r>
            <a:r>
              <a:rPr lang="en-US" i="1"/>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1" u="none" strike="noStrike" kern="1200">
                <a:solidFill>
                  <a:schemeClr val="tx1"/>
                </a:solidFill>
                <a:effectLst/>
                <a:latin typeface="Montserrat" panose="00000500000000000000" pitchFamily="2" charset="0"/>
                <a:ea typeface="+mn-ea"/>
                <a:cs typeface="+mn-cs"/>
              </a:rPr>
              <a:t>Definitions are included in these speaking notes if participants require further explanation.</a:t>
            </a:r>
            <a:r>
              <a:rPr lang="en-US" sz="1100" b="0" i="0" kern="1200">
                <a:solidFill>
                  <a:schemeClr val="tx1"/>
                </a:solidFill>
                <a:effectLst/>
                <a:latin typeface="Montserrat" panose="00000500000000000000" pitchFamily="2" charset="0"/>
                <a:ea typeface="+mn-ea"/>
                <a:cs typeface="+mn-cs"/>
              </a:rPr>
              <a:t>​</a:t>
            </a:r>
            <a:endParaRPr lang="en-US" i="1"/>
          </a:p>
          <a:p>
            <a:pPr lvl="0"/>
            <a:endParaRPr lang="en-US"/>
          </a:p>
          <a:p>
            <a:pPr lvl="0"/>
            <a:r>
              <a:rPr lang="en-US" b="1"/>
              <a:t>Speaking notes (following the discussion): </a:t>
            </a:r>
            <a:r>
              <a:rPr lang="en-US"/>
              <a:t>Now, let’s consider how to determine the need for scaffolds …</a:t>
            </a:r>
          </a:p>
          <a:p>
            <a:pPr lvl="0"/>
            <a:endParaRPr lang="en-US"/>
          </a:p>
          <a:p>
            <a:pPr lvl="0"/>
            <a:r>
              <a:rPr lang="en-AU" b="1" u="sng"/>
              <a:t>Definition if required</a:t>
            </a:r>
            <a:r>
              <a:rPr lang="en-US" b="1" u="sng" noProof="0"/>
              <a:t>:</a:t>
            </a:r>
          </a:p>
          <a:p>
            <a:pPr lvl="0"/>
            <a:r>
              <a:rPr lang="en-US" b="1"/>
              <a:t>Guided practice </a:t>
            </a:r>
            <a:r>
              <a:rPr lang="en-US"/>
              <a:t>is sometimes known as the ‘we do’ component of a lesson. It’s the phase where you provide scaffolded support to students as they begin practising a new skill or acquiring new knowledge. Guided practice involves providing prompts and scaffolds, frequently checking for understanding and providing clarification as needed. During guided practice, the focus is on gradually releasing students to </a:t>
            </a:r>
            <a:r>
              <a:rPr lang="en-US" err="1"/>
              <a:t>practise</a:t>
            </a:r>
            <a:r>
              <a:rPr lang="en-US"/>
              <a:t> independently.</a:t>
            </a:r>
          </a:p>
        </p:txBody>
      </p:sp>
      <p:sp>
        <p:nvSpPr>
          <p:cNvPr id="6" name="Slide Number Placeholder 5">
            <a:extLst>
              <a:ext uri="{FF2B5EF4-FFF2-40B4-BE49-F238E27FC236}">
                <a16:creationId xmlns:a16="http://schemas.microsoft.com/office/drawing/2014/main" id="{43378C33-3C38-7929-B145-D3ADAF330899}"/>
              </a:ext>
            </a:extLst>
          </p:cNvPr>
          <p:cNvSpPr>
            <a:spLocks noGrp="1"/>
          </p:cNvSpPr>
          <p:nvPr>
            <p:ph type="sldNum" sz="quarter" idx="5"/>
          </p:nvPr>
        </p:nvSpPr>
        <p:spPr/>
        <p:txBody>
          <a:bodyPr/>
          <a:lstStyle/>
          <a:p>
            <a:pPr lvl="0"/>
            <a:fld id="{B36E7EC0-9BE3-5541-9D76-7DE32A6C9D42}" type="slidenum">
              <a:rPr lang="en-US" noProof="0" smtClean="0"/>
              <a:pPr lvl="0"/>
              <a:t>17</a:t>
            </a:fld>
            <a:endParaRPr lang="en-US" noProof="0"/>
          </a:p>
        </p:txBody>
      </p:sp>
      <p:sp>
        <p:nvSpPr>
          <p:cNvPr id="10" name="Slide Image Placeholder 9">
            <a:extLst>
              <a:ext uri="{FF2B5EF4-FFF2-40B4-BE49-F238E27FC236}">
                <a16:creationId xmlns:a16="http://schemas.microsoft.com/office/drawing/2014/main" id="{78DC14FD-83C9-339C-B3D7-5BADBF3BA9C3}"/>
              </a:ext>
            </a:extLst>
          </p:cNvPr>
          <p:cNvSpPr>
            <a:spLocks noGrp="1" noRot="1" noChangeAspect="1"/>
          </p:cNvSpPr>
          <p:nvPr>
            <p:ph type="sldImg"/>
          </p:nvPr>
        </p:nvSpPr>
        <p:spPr/>
      </p:sp>
    </p:spTree>
    <p:extLst>
      <p:ext uri="{BB962C8B-B14F-4D97-AF65-F5344CB8AC3E}">
        <p14:creationId xmlns:p14="http://schemas.microsoft.com/office/powerpoint/2010/main" val="9890132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CC57A-F277-6836-B358-4C91F7D353CD}"/>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5C96A51-BB5B-4B7B-98F6-686161135C8F}"/>
              </a:ext>
            </a:extLst>
          </p:cNvPr>
          <p:cNvSpPr>
            <a:spLocks noGrp="1"/>
          </p:cNvSpPr>
          <p:nvPr>
            <p:ph type="body" idx="1"/>
          </p:nvPr>
        </p:nvSpPr>
        <p:spPr/>
        <p:txBody>
          <a:bodyPr/>
          <a:lstStyle/>
          <a:p>
            <a:pPr lvl="0"/>
            <a:r>
              <a:rPr lang="en-US" b="1" i="1"/>
              <a:t>Editing note: </a:t>
            </a:r>
          </a:p>
          <a:p>
            <a:pPr marL="171450" lvl="0" indent="-171450">
              <a:buFont typeface="Arial" panose="020B0604020202020204" pitchFamily="34" charset="0"/>
              <a:buChar char="•"/>
            </a:pPr>
            <a:r>
              <a:rPr lang="en-US" i="1"/>
              <a:t>The content on this slide is essential information on the practice – please do not edit this slide.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0" i="1" u="none" strike="noStrike" kern="1200">
                <a:solidFill>
                  <a:schemeClr val="tx1"/>
                </a:solidFill>
                <a:effectLst/>
                <a:latin typeface="Montserrat" panose="00000500000000000000" pitchFamily="2" charset="0"/>
                <a:ea typeface="+mn-ea"/>
                <a:cs typeface="+mn-cs"/>
              </a:rPr>
              <a:t>Definitions are included in these speaking notes if participants require further explanation.</a:t>
            </a:r>
            <a:r>
              <a:rPr lang="en-US" sz="1100" b="0" i="0" kern="1200">
                <a:solidFill>
                  <a:schemeClr val="tx1"/>
                </a:solidFill>
                <a:effectLst/>
                <a:latin typeface="Montserrat" panose="00000500000000000000" pitchFamily="2" charset="0"/>
                <a:ea typeface="+mn-ea"/>
                <a:cs typeface="+mn-cs"/>
              </a:rPr>
              <a:t>​</a:t>
            </a:r>
            <a:endParaRPr lang="en-US" i="1"/>
          </a:p>
          <a:p>
            <a:pPr lvl="0"/>
            <a:endParaRPr lang="en-US"/>
          </a:p>
          <a:p>
            <a:pPr lvl="0"/>
            <a:r>
              <a:rPr lang="en-US" b="1"/>
              <a:t>Speaking notes: </a:t>
            </a:r>
            <a:r>
              <a:rPr lang="en-US"/>
              <a:t>Our second objective focuses on determining the need for scaffolding. </a:t>
            </a:r>
            <a:r>
              <a:rPr lang="en-AU"/>
              <a:t>To support students in their learning effectively, you should gradually fade scaffolds as students move from guided to independent practice. Formative assessment will help you decide when to maintain or modify support. </a:t>
            </a:r>
            <a:r>
              <a:rPr lang="en-US"/>
              <a:t>We’ll break this into 3 techniques: </a:t>
            </a:r>
            <a:r>
              <a:rPr lang="en-US" i="1"/>
              <a:t>[read techniques from the slide]</a:t>
            </a:r>
            <a:r>
              <a:rPr lang="en-US"/>
              <a:t>.</a:t>
            </a:r>
          </a:p>
          <a:p>
            <a:pPr lvl="0"/>
            <a:endParaRPr lang="en-US"/>
          </a:p>
          <a:p>
            <a:pPr lvl="0"/>
            <a:r>
              <a:rPr lang="en-AU" b="1" u="sng"/>
              <a:t>Definitions if required</a:t>
            </a:r>
            <a:r>
              <a:rPr lang="en-US" b="1" u="sng" noProof="0"/>
              <a:t>:</a:t>
            </a:r>
          </a:p>
          <a:p>
            <a:pPr lvl="0"/>
            <a:r>
              <a:rPr lang="en-US" b="1"/>
              <a:t>Guided practice </a:t>
            </a:r>
            <a:r>
              <a:rPr lang="en-US"/>
              <a:t>is sometimes known as the ‘we do’ component of a lesson. It’s the phase where you provide scaffolded support to students as they begin practising a new skill or acquiring new knowledge. Guided practice involves providing prompts and scaffolds, frequently checking for understanding and providing clarification as needed. During guided practice, the focus is on gradually releasing students to </a:t>
            </a:r>
            <a:r>
              <a:rPr lang="en-US" err="1"/>
              <a:t>practise</a:t>
            </a:r>
            <a:r>
              <a:rPr lang="en-US"/>
              <a:t> independently. </a:t>
            </a:r>
          </a:p>
          <a:p>
            <a:pPr lvl="0"/>
            <a:endParaRPr lang="en-US" b="1"/>
          </a:p>
          <a:p>
            <a:pPr lvl="0"/>
            <a:r>
              <a:rPr lang="en-US" b="1"/>
              <a:t>Independent practice </a:t>
            </a:r>
            <a:r>
              <a:rPr lang="en-US"/>
              <a:t>is sometimes known as the ‘I do’ component of a lesson. It’s the phase where students apply skills, concepts, knowledge or strategies, with minimal guidance or support, to work towards mastery. In the gradual release of responsibility, independent practice follows modelling (sometimes known as the ‘I do’ or ‘teach explicitly’ phase) and guided practice (the ‘we do’ phase).</a:t>
            </a:r>
          </a:p>
        </p:txBody>
      </p:sp>
      <p:sp>
        <p:nvSpPr>
          <p:cNvPr id="6" name="Slide Number Placeholder 5">
            <a:extLst>
              <a:ext uri="{FF2B5EF4-FFF2-40B4-BE49-F238E27FC236}">
                <a16:creationId xmlns:a16="http://schemas.microsoft.com/office/drawing/2014/main" id="{A1987756-688B-602E-F128-6D3947820400}"/>
              </a:ext>
            </a:extLst>
          </p:cNvPr>
          <p:cNvSpPr>
            <a:spLocks noGrp="1"/>
          </p:cNvSpPr>
          <p:nvPr>
            <p:ph type="sldNum" sz="quarter" idx="5"/>
          </p:nvPr>
        </p:nvSpPr>
        <p:spPr/>
        <p:txBody>
          <a:bodyPr/>
          <a:lstStyle/>
          <a:p>
            <a:pPr lvl="0"/>
            <a:fld id="{B36E7EC0-9BE3-5541-9D76-7DE32A6C9D42}" type="slidenum">
              <a:rPr lang="en-US" noProof="0" smtClean="0"/>
              <a:pPr lvl="0"/>
              <a:t>18</a:t>
            </a:fld>
            <a:endParaRPr lang="en-US" noProof="0"/>
          </a:p>
        </p:txBody>
      </p:sp>
      <p:sp>
        <p:nvSpPr>
          <p:cNvPr id="8" name="Slide Image Placeholder 7">
            <a:extLst>
              <a:ext uri="{FF2B5EF4-FFF2-40B4-BE49-F238E27FC236}">
                <a16:creationId xmlns:a16="http://schemas.microsoft.com/office/drawing/2014/main" id="{611AB29E-A734-0A51-961E-38F835F04A8B}"/>
              </a:ext>
            </a:extLst>
          </p:cNvPr>
          <p:cNvSpPr>
            <a:spLocks noGrp="1" noRot="1" noChangeAspect="1"/>
          </p:cNvSpPr>
          <p:nvPr>
            <p:ph type="sldImg"/>
          </p:nvPr>
        </p:nvSpPr>
        <p:spPr/>
      </p:sp>
    </p:spTree>
    <p:extLst>
      <p:ext uri="{BB962C8B-B14F-4D97-AF65-F5344CB8AC3E}">
        <p14:creationId xmlns:p14="http://schemas.microsoft.com/office/powerpoint/2010/main" val="10892294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7E016-094F-6179-3206-520C6B430637}"/>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C4CFEB0-553C-BF99-07E6-A71B7AF84B0F}"/>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AU"/>
          </a:p>
          <a:p>
            <a:r>
              <a:rPr lang="en-AU" b="1"/>
              <a:t>Speaking notes: </a:t>
            </a:r>
            <a:r>
              <a:rPr lang="en-US"/>
              <a:t>Let’s start with what we mean by ‘m</a:t>
            </a:r>
            <a:r>
              <a:rPr lang="en-AU" err="1"/>
              <a:t>onitoring</a:t>
            </a:r>
            <a:r>
              <a:rPr lang="en-AU"/>
              <a:t> learning to inform use of scaffolds’. </a:t>
            </a:r>
          </a:p>
          <a:p>
            <a:endParaRPr lang="en-AU"/>
          </a:p>
          <a:p>
            <a:r>
              <a:rPr lang="en-US" b="1"/>
              <a:t>Checking for understanding </a:t>
            </a:r>
            <a:r>
              <a:rPr lang="en-US"/>
              <a:t>helps determine what students know and can do. It allows you to </a:t>
            </a:r>
            <a:r>
              <a:rPr lang="en-US" b="1"/>
              <a:t>identify gaps </a:t>
            </a:r>
            <a:r>
              <a:rPr lang="en-US"/>
              <a:t>in students’ learning and inform the </a:t>
            </a:r>
            <a:r>
              <a:rPr lang="en-US" b="1"/>
              <a:t>adjustments</a:t>
            </a:r>
            <a:r>
              <a:rPr lang="en-US"/>
              <a:t> you make. When used effectively, monitoring also supports students to </a:t>
            </a:r>
            <a:r>
              <a:rPr lang="en-US" b="1"/>
              <a:t>actively participate </a:t>
            </a:r>
            <a:r>
              <a:rPr lang="en-US"/>
              <a:t>in the lesson.</a:t>
            </a:r>
            <a:endParaRPr lang="en-AU"/>
          </a:p>
          <a:p>
            <a:endParaRPr lang="en-US"/>
          </a:p>
          <a:p>
            <a:pPr lvl="0"/>
            <a:r>
              <a:rPr lang="en-US" b="1" i="1"/>
              <a:t>Optional: </a:t>
            </a:r>
            <a:r>
              <a:rPr lang="en-US" i="1"/>
              <a:t>Allow staff time to read the slide, without talking to it.</a:t>
            </a:r>
          </a:p>
        </p:txBody>
      </p:sp>
      <p:sp>
        <p:nvSpPr>
          <p:cNvPr id="6" name="Slide Number Placeholder 5">
            <a:extLst>
              <a:ext uri="{FF2B5EF4-FFF2-40B4-BE49-F238E27FC236}">
                <a16:creationId xmlns:a16="http://schemas.microsoft.com/office/drawing/2014/main" id="{6F64B118-8CAF-A325-E0D0-CCBDB87FBEC0}"/>
              </a:ext>
            </a:extLst>
          </p:cNvPr>
          <p:cNvSpPr>
            <a:spLocks noGrp="1"/>
          </p:cNvSpPr>
          <p:nvPr>
            <p:ph type="sldNum" sz="quarter" idx="5"/>
          </p:nvPr>
        </p:nvSpPr>
        <p:spPr/>
        <p:txBody>
          <a:bodyPr/>
          <a:lstStyle/>
          <a:p>
            <a:pPr lvl="0"/>
            <a:fld id="{B36E7EC0-9BE3-5541-9D76-7DE32A6C9D42}" type="slidenum">
              <a:rPr lang="en-US" noProof="0" smtClean="0"/>
              <a:pPr lvl="0"/>
              <a:t>19</a:t>
            </a:fld>
            <a:endParaRPr lang="en-US" noProof="0"/>
          </a:p>
        </p:txBody>
      </p:sp>
      <p:sp>
        <p:nvSpPr>
          <p:cNvPr id="8" name="Slide Image Placeholder 7">
            <a:extLst>
              <a:ext uri="{FF2B5EF4-FFF2-40B4-BE49-F238E27FC236}">
                <a16:creationId xmlns:a16="http://schemas.microsoft.com/office/drawing/2014/main" id="{F419489A-C4B0-6149-7DEC-2154BF441ED4}"/>
              </a:ext>
            </a:extLst>
          </p:cNvPr>
          <p:cNvSpPr>
            <a:spLocks noGrp="1" noRot="1" noChangeAspect="1"/>
          </p:cNvSpPr>
          <p:nvPr>
            <p:ph type="sldImg"/>
          </p:nvPr>
        </p:nvSpPr>
        <p:spPr/>
      </p:sp>
    </p:spTree>
    <p:extLst>
      <p:ext uri="{BB962C8B-B14F-4D97-AF65-F5344CB8AC3E}">
        <p14:creationId xmlns:p14="http://schemas.microsoft.com/office/powerpoint/2010/main" val="38776185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09E43-C7E2-18BF-058F-0B906105E75B}"/>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55DD81A-A0EA-374A-382D-8E3286DCD331}"/>
              </a:ext>
            </a:extLst>
          </p:cNvPr>
          <p:cNvSpPr>
            <a:spLocks noGrp="1"/>
          </p:cNvSpPr>
          <p:nvPr>
            <p:ph type="body" idx="1"/>
          </p:nvPr>
        </p:nvSpPr>
        <p:spPr/>
        <p:txBody>
          <a:bodyPr/>
          <a:lstStyle/>
          <a:p>
            <a:pPr lvl="0"/>
            <a:r>
              <a:rPr lang="en-US" b="1" i="1"/>
              <a:t>Editing notes: </a:t>
            </a:r>
          </a:p>
          <a:p>
            <a:pPr lvl="1"/>
            <a:r>
              <a:rPr lang="en-US" i="1"/>
              <a:t>The content on this slide is essential information on the practice – please do not edit this slide.</a:t>
            </a:r>
          </a:p>
          <a:p>
            <a:pPr lvl="1"/>
            <a:r>
              <a:rPr lang="en-US" i="1"/>
              <a:t>Help-seeking routines are also discussed in Module 1 – Rules and Routines. </a:t>
            </a:r>
          </a:p>
          <a:p>
            <a:endParaRPr lang="en-US"/>
          </a:p>
          <a:p>
            <a:pPr lvl="0"/>
            <a:r>
              <a:rPr lang="en-US" b="1"/>
              <a:t>Speaking notes: </a:t>
            </a:r>
            <a:r>
              <a:rPr lang="en-AU"/>
              <a:t>Using a range of monitoring tools helps you judge how much scaffolding students need to meet a learning objective. </a:t>
            </a:r>
            <a:r>
              <a:rPr lang="en-US"/>
              <a:t>Some scaffolds are better suited to helping students understand, </a:t>
            </a:r>
            <a:r>
              <a:rPr lang="en-US" err="1"/>
              <a:t>practise</a:t>
            </a:r>
            <a:r>
              <a:rPr lang="en-US"/>
              <a:t> and apply learning. Others help quickly gauge </a:t>
            </a:r>
            <a:r>
              <a:rPr lang="en-AU"/>
              <a:t>whether scaffolds should be maintained, adjusted or removed</a:t>
            </a:r>
            <a:r>
              <a:rPr lang="en-US"/>
              <a:t>. We’ll explore more examples of checking-for-understanding routines in other sessions, but key tools to inform the need for scaffolds include: </a:t>
            </a:r>
          </a:p>
          <a:p>
            <a:pPr lvl="1"/>
            <a:endParaRPr lang="en-US"/>
          </a:p>
          <a:p>
            <a:pPr lvl="1"/>
            <a:r>
              <a:rPr lang="en-AU" b="1"/>
              <a:t>Hinge questions </a:t>
            </a:r>
            <a:r>
              <a:rPr lang="en-AU"/>
              <a:t>– pre-planned, concept-focused questions to quickly assess whole-class understanding and inform whether to reteach or proceed. These </a:t>
            </a:r>
            <a:r>
              <a:rPr lang="en-US"/>
              <a:t>could include multiple-choice questions and using mini whiteboard routines.</a:t>
            </a:r>
            <a:endParaRPr lang="en-AU"/>
          </a:p>
          <a:p>
            <a:pPr lvl="1"/>
            <a:r>
              <a:rPr lang="en-AU" b="1"/>
              <a:t>Simple formative assessments </a:t>
            </a:r>
            <a:r>
              <a:rPr lang="en-AU"/>
              <a:t>– quick checks (e.g., quizzes, exit tickets, circulation) to determine whole-class understanding and address individual misconceptions. </a:t>
            </a:r>
          </a:p>
          <a:p>
            <a:pPr lvl="1"/>
            <a:r>
              <a:rPr lang="en-AU" b="1"/>
              <a:t>Help-seeking routines </a:t>
            </a:r>
            <a:r>
              <a:rPr lang="en-AU"/>
              <a:t>– clear, easy-to-monitor routines for students to access support during practice, enabling targeted teacher intervention.</a:t>
            </a:r>
          </a:p>
        </p:txBody>
      </p:sp>
      <p:sp>
        <p:nvSpPr>
          <p:cNvPr id="6" name="Slide Number Placeholder 5">
            <a:extLst>
              <a:ext uri="{FF2B5EF4-FFF2-40B4-BE49-F238E27FC236}">
                <a16:creationId xmlns:a16="http://schemas.microsoft.com/office/drawing/2014/main" id="{BC0A3D46-F229-6635-4E4C-4A4A0F938FA0}"/>
              </a:ext>
            </a:extLst>
          </p:cNvPr>
          <p:cNvSpPr>
            <a:spLocks noGrp="1"/>
          </p:cNvSpPr>
          <p:nvPr>
            <p:ph type="sldNum" sz="quarter" idx="5"/>
          </p:nvPr>
        </p:nvSpPr>
        <p:spPr/>
        <p:txBody>
          <a:bodyPr/>
          <a:lstStyle/>
          <a:p>
            <a:fld id="{B36E7EC0-9BE3-5541-9D76-7DE32A6C9D42}" type="slidenum">
              <a:rPr lang="en-US" smtClean="0"/>
              <a:pPr/>
              <a:t>20</a:t>
            </a:fld>
            <a:endParaRPr lang="en-US"/>
          </a:p>
        </p:txBody>
      </p:sp>
      <p:sp>
        <p:nvSpPr>
          <p:cNvPr id="10" name="Slide Image Placeholder 9">
            <a:extLst>
              <a:ext uri="{FF2B5EF4-FFF2-40B4-BE49-F238E27FC236}">
                <a16:creationId xmlns:a16="http://schemas.microsoft.com/office/drawing/2014/main" id="{486B3B94-AEB2-B856-ED9D-29C73F82F442}"/>
              </a:ext>
            </a:extLst>
          </p:cNvPr>
          <p:cNvSpPr>
            <a:spLocks noGrp="1" noRot="1" noChangeAspect="1"/>
          </p:cNvSpPr>
          <p:nvPr>
            <p:ph type="sldImg"/>
          </p:nvPr>
        </p:nvSpPr>
        <p:spPr/>
      </p:sp>
    </p:spTree>
    <p:extLst>
      <p:ext uri="{BB962C8B-B14F-4D97-AF65-F5344CB8AC3E}">
        <p14:creationId xmlns:p14="http://schemas.microsoft.com/office/powerpoint/2010/main" val="8288973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FCCCE-7D0F-F3D6-9B27-149D3939B572}"/>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BAC184C-6594-64A4-4D07-C1DDA599FD52}"/>
              </a:ext>
            </a:extLst>
          </p:cNvPr>
          <p:cNvSpPr>
            <a:spLocks noGrp="1"/>
          </p:cNvSpPr>
          <p:nvPr>
            <p:ph type="body" idx="1"/>
          </p:nvPr>
        </p:nvSpPr>
        <p:spPr/>
        <p:txBody>
          <a:bodyPr/>
          <a:lstStyle/>
          <a:p>
            <a:r>
              <a:rPr lang="en-US" b="1" i="1"/>
              <a:t>Editing notes: </a:t>
            </a:r>
          </a:p>
          <a:p>
            <a:pPr lvl="1"/>
            <a:r>
              <a:rPr lang="en-US" i="1"/>
              <a:t>Choose whether to keep or delete this example or the one on the next slide according to your context (e.g., a primary school may choose not to use the secondary school example and vice versa).</a:t>
            </a:r>
          </a:p>
          <a:p>
            <a:pPr lvl="1"/>
            <a:r>
              <a:rPr lang="en-US" i="1"/>
              <a:t>This slide contains animations.</a:t>
            </a:r>
          </a:p>
          <a:p>
            <a:pPr lvl="0"/>
            <a:endParaRPr lang="en-US"/>
          </a:p>
          <a:p>
            <a:pPr lvl="0"/>
            <a:r>
              <a:rPr lang="en-US" b="1"/>
              <a:t>Speaking notes: </a:t>
            </a:r>
            <a:r>
              <a:rPr lang="en-US"/>
              <a:t>This is an example of a hinge question for a Year 3 English lesson. </a:t>
            </a:r>
          </a:p>
          <a:p>
            <a:pPr lvl="0"/>
            <a:endParaRPr lang="en-US"/>
          </a:p>
          <a:p>
            <a:pPr lvl="0"/>
            <a:r>
              <a:rPr lang="en-US" i="1"/>
              <a:t>[Read the example </a:t>
            </a:r>
            <a:r>
              <a:rPr lang="en-US" b="1" i="1"/>
              <a:t>or</a:t>
            </a:r>
            <a:r>
              <a:rPr lang="en-US" i="1"/>
              <a:t> model how it could be used in a classroom.]</a:t>
            </a:r>
          </a:p>
          <a:p>
            <a:r>
              <a:rPr lang="en-US" i="1"/>
              <a:t>[CLICK to reveal answer.]</a:t>
            </a:r>
          </a:p>
          <a:p>
            <a:endParaRPr lang="en-US"/>
          </a:p>
          <a:p>
            <a:pPr lvl="0"/>
            <a:r>
              <a:rPr lang="en-US"/>
              <a:t>To ensure this hinge question is effective:</a:t>
            </a:r>
          </a:p>
          <a:p>
            <a:pPr lvl="1"/>
            <a:r>
              <a:rPr lang="en-US"/>
              <a:t>This question is pre-planned.</a:t>
            </a:r>
          </a:p>
          <a:p>
            <a:pPr lvl="1"/>
            <a:r>
              <a:rPr lang="en-US"/>
              <a:t>The question relates to key concepts important for the lesson and learning objective.</a:t>
            </a:r>
          </a:p>
          <a:p>
            <a:pPr lvl="1"/>
            <a:r>
              <a:rPr lang="en-US"/>
              <a:t>The question involves multiple-choice, so all students can quickly respond using the familiar routine of finger voting.</a:t>
            </a:r>
          </a:p>
          <a:p>
            <a:pPr lvl="1"/>
            <a:r>
              <a:rPr lang="en-US"/>
              <a:t>Based on student responses, the teacher could reteach or move on to gradually removing scaffolds.</a:t>
            </a:r>
          </a:p>
        </p:txBody>
      </p:sp>
      <p:sp>
        <p:nvSpPr>
          <p:cNvPr id="6" name="Slide Number Placeholder 5">
            <a:extLst>
              <a:ext uri="{FF2B5EF4-FFF2-40B4-BE49-F238E27FC236}">
                <a16:creationId xmlns:a16="http://schemas.microsoft.com/office/drawing/2014/main" id="{613CD3C6-E3EC-375B-427A-BEDEADEC1611}"/>
              </a:ext>
            </a:extLst>
          </p:cNvPr>
          <p:cNvSpPr>
            <a:spLocks noGrp="1"/>
          </p:cNvSpPr>
          <p:nvPr>
            <p:ph type="sldNum" sz="quarter" idx="5"/>
          </p:nvPr>
        </p:nvSpPr>
        <p:spPr/>
        <p:txBody>
          <a:bodyPr/>
          <a:lstStyle/>
          <a:p>
            <a:fld id="{B36E7EC0-9BE3-5541-9D76-7DE32A6C9D42}" type="slidenum">
              <a:rPr lang="en-US" smtClean="0"/>
              <a:pPr/>
              <a:t>21</a:t>
            </a:fld>
            <a:endParaRPr lang="en-US"/>
          </a:p>
        </p:txBody>
      </p:sp>
      <p:sp>
        <p:nvSpPr>
          <p:cNvPr id="10" name="Slide Image Placeholder 9">
            <a:extLst>
              <a:ext uri="{FF2B5EF4-FFF2-40B4-BE49-F238E27FC236}">
                <a16:creationId xmlns:a16="http://schemas.microsoft.com/office/drawing/2014/main" id="{04AF3190-048C-0773-A3A4-7A5CB283F340}"/>
              </a:ext>
            </a:extLst>
          </p:cNvPr>
          <p:cNvSpPr>
            <a:spLocks noGrp="1" noRot="1" noChangeAspect="1"/>
          </p:cNvSpPr>
          <p:nvPr>
            <p:ph type="sldImg"/>
          </p:nvPr>
        </p:nvSpPr>
        <p:spPr/>
      </p:sp>
    </p:spTree>
    <p:extLst>
      <p:ext uri="{BB962C8B-B14F-4D97-AF65-F5344CB8AC3E}">
        <p14:creationId xmlns:p14="http://schemas.microsoft.com/office/powerpoint/2010/main" val="5102880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B35B8-92AB-4646-5178-0A4BAD92A72C}"/>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390782CD-FAFA-D408-9977-5E1608E26752}"/>
              </a:ext>
            </a:extLst>
          </p:cNvPr>
          <p:cNvSpPr>
            <a:spLocks noGrp="1"/>
          </p:cNvSpPr>
          <p:nvPr>
            <p:ph type="body" idx="1"/>
          </p:nvPr>
        </p:nvSpPr>
        <p:spPr/>
        <p:txBody>
          <a:bodyPr/>
          <a:lstStyle/>
          <a:p>
            <a:r>
              <a:rPr lang="en-US" b="1" i="1"/>
              <a:t>Editing notes: </a:t>
            </a:r>
          </a:p>
          <a:p>
            <a:pPr lvl="1"/>
            <a:r>
              <a:rPr lang="en-US" i="1"/>
              <a:t>Choose whether to keep or delete this example or the one on the previous slide according to your context (e.g., a primary school may choose not to use the secondary school example and vice versa).</a:t>
            </a:r>
          </a:p>
          <a:p>
            <a:pPr lvl="1"/>
            <a:r>
              <a:rPr lang="en-US" i="1"/>
              <a:t>This slide contains animations.</a:t>
            </a:r>
          </a:p>
          <a:p>
            <a:pPr lvl="0"/>
            <a:endParaRPr lang="en-US"/>
          </a:p>
          <a:p>
            <a:pPr lvl="0"/>
            <a:r>
              <a:rPr lang="en-US" b="1"/>
              <a:t>Speaking notes: </a:t>
            </a:r>
            <a:r>
              <a:rPr lang="en-US"/>
              <a:t>This is an example of a hinge question for a Year 7 English lesson. </a:t>
            </a:r>
          </a:p>
          <a:p>
            <a:pPr lvl="0"/>
            <a:endParaRPr lang="en-US"/>
          </a:p>
          <a:p>
            <a:pPr lvl="0"/>
            <a:r>
              <a:rPr lang="en-US" i="1"/>
              <a:t>[Read the example </a:t>
            </a:r>
            <a:r>
              <a:rPr lang="en-US" b="1" i="1"/>
              <a:t>or</a:t>
            </a:r>
            <a:r>
              <a:rPr lang="en-US" i="1"/>
              <a:t> model how it could be used in a classroom.]</a:t>
            </a:r>
          </a:p>
          <a:p>
            <a:r>
              <a:rPr lang="en-US" i="1"/>
              <a:t>[CLICK to reveal answer.]</a:t>
            </a:r>
          </a:p>
          <a:p>
            <a:pPr lvl="0"/>
            <a:endParaRPr lang="en-US"/>
          </a:p>
          <a:p>
            <a:pPr lvl="0"/>
            <a:r>
              <a:rPr lang="en-US"/>
              <a:t>To ensure this hinge question is effective:</a:t>
            </a:r>
          </a:p>
          <a:p>
            <a:pPr lvl="1"/>
            <a:r>
              <a:rPr lang="en-US"/>
              <a:t>This question is pre-planned.</a:t>
            </a:r>
          </a:p>
          <a:p>
            <a:pPr lvl="1"/>
            <a:r>
              <a:rPr lang="en-US"/>
              <a:t>The question relates to key concepts important for the lesson and learning objective.</a:t>
            </a:r>
          </a:p>
          <a:p>
            <a:pPr lvl="1"/>
            <a:r>
              <a:rPr lang="en-US"/>
              <a:t>The question involves multiple-choice, so all students can quickly respond using the familiar routine of finger voting.</a:t>
            </a:r>
          </a:p>
          <a:p>
            <a:pPr lvl="1"/>
            <a:r>
              <a:rPr lang="en-US"/>
              <a:t>Based on responses, the teacher could reteach or move on to gradually removing scaffolds.</a:t>
            </a:r>
          </a:p>
        </p:txBody>
      </p:sp>
      <p:sp>
        <p:nvSpPr>
          <p:cNvPr id="6" name="Slide Number Placeholder 5">
            <a:extLst>
              <a:ext uri="{FF2B5EF4-FFF2-40B4-BE49-F238E27FC236}">
                <a16:creationId xmlns:a16="http://schemas.microsoft.com/office/drawing/2014/main" id="{B2287F48-C94C-9C8C-21B2-62BDFEAFC2DC}"/>
              </a:ext>
            </a:extLst>
          </p:cNvPr>
          <p:cNvSpPr>
            <a:spLocks noGrp="1"/>
          </p:cNvSpPr>
          <p:nvPr>
            <p:ph type="sldNum" sz="quarter" idx="5"/>
          </p:nvPr>
        </p:nvSpPr>
        <p:spPr/>
        <p:txBody>
          <a:bodyPr/>
          <a:lstStyle/>
          <a:p>
            <a:fld id="{B36E7EC0-9BE3-5541-9D76-7DE32A6C9D42}" type="slidenum">
              <a:rPr lang="en-US" smtClean="0"/>
              <a:pPr/>
              <a:t>22</a:t>
            </a:fld>
            <a:endParaRPr lang="en-US"/>
          </a:p>
        </p:txBody>
      </p:sp>
      <p:sp>
        <p:nvSpPr>
          <p:cNvPr id="10" name="Slide Image Placeholder 9">
            <a:extLst>
              <a:ext uri="{FF2B5EF4-FFF2-40B4-BE49-F238E27FC236}">
                <a16:creationId xmlns:a16="http://schemas.microsoft.com/office/drawing/2014/main" id="{EBC882D9-2DE9-2265-3564-7AB993098986}"/>
              </a:ext>
            </a:extLst>
          </p:cNvPr>
          <p:cNvSpPr>
            <a:spLocks noGrp="1" noRot="1" noChangeAspect="1"/>
          </p:cNvSpPr>
          <p:nvPr>
            <p:ph type="sldImg"/>
          </p:nvPr>
        </p:nvSpPr>
        <p:spPr/>
      </p:sp>
    </p:spTree>
    <p:extLst>
      <p:ext uri="{BB962C8B-B14F-4D97-AF65-F5344CB8AC3E}">
        <p14:creationId xmlns:p14="http://schemas.microsoft.com/office/powerpoint/2010/main" val="16791514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7D358-0ED5-2A26-96E9-ED76409B48F4}"/>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0EE6A4F-DBFD-B9F3-806B-2D21A0955B68}"/>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pPr lvl="0"/>
            <a:endParaRPr lang="en-US"/>
          </a:p>
          <a:p>
            <a:pPr lvl="0"/>
            <a:r>
              <a:rPr lang="en-US" b="1"/>
              <a:t>Speaking notes: </a:t>
            </a:r>
            <a:r>
              <a:rPr lang="en-US"/>
              <a:t>In this clip, a teacher describes how to determine the need for scaffolds. While we watch the video, note the key points covered.</a:t>
            </a:r>
          </a:p>
          <a:p>
            <a:endParaRPr lang="en-US"/>
          </a:p>
          <a:p>
            <a:r>
              <a:rPr lang="en-US" i="1"/>
              <a:t>Play the video clip. </a:t>
            </a:r>
          </a:p>
          <a:p>
            <a:r>
              <a:rPr lang="en-US" b="1" i="1"/>
              <a:t>Optional: </a:t>
            </a:r>
            <a:r>
              <a:rPr lang="en-US" i="1"/>
              <a:t>Ask staff to share the main points covered in the video.</a:t>
            </a:r>
          </a:p>
          <a:p>
            <a:endParaRPr lang="en-US"/>
          </a:p>
          <a:p>
            <a:r>
              <a:rPr lang="en-US" b="1"/>
              <a:t>Optional speaking notes in response to video: </a:t>
            </a:r>
            <a:r>
              <a:rPr lang="en-US"/>
              <a:t>The teacher spoke about and demonstrated some key aspects of the technique. Let’s recap what they were:</a:t>
            </a:r>
          </a:p>
          <a:p>
            <a:pPr lvl="4"/>
            <a:r>
              <a:rPr lang="en-US"/>
              <a:t>actively monitoring and circulating around the room to check student responses</a:t>
            </a:r>
          </a:p>
          <a:p>
            <a:pPr lvl="4"/>
            <a:r>
              <a:rPr lang="en-US">
                <a:latin typeface="Montserrat"/>
              </a:rPr>
              <a:t>using a range of checking-for-understanding techniques to determine how students are progressing (e.g., hinge questions, mini whiteboard routines and calling on non-volunteers).</a:t>
            </a:r>
          </a:p>
        </p:txBody>
      </p:sp>
      <p:sp>
        <p:nvSpPr>
          <p:cNvPr id="6" name="Slide Number Placeholder 5">
            <a:extLst>
              <a:ext uri="{FF2B5EF4-FFF2-40B4-BE49-F238E27FC236}">
                <a16:creationId xmlns:a16="http://schemas.microsoft.com/office/drawing/2014/main" id="{174968D9-8544-1D92-9BBD-08CFAD8DA268}"/>
              </a:ext>
            </a:extLst>
          </p:cNvPr>
          <p:cNvSpPr>
            <a:spLocks noGrp="1"/>
          </p:cNvSpPr>
          <p:nvPr>
            <p:ph type="sldNum" sz="quarter" idx="5"/>
          </p:nvPr>
        </p:nvSpPr>
        <p:spPr/>
        <p:txBody>
          <a:bodyPr/>
          <a:lstStyle/>
          <a:p>
            <a:pPr lvl="0"/>
            <a:fld id="{B36E7EC0-9BE3-5541-9D76-7DE32A6C9D42}" type="slidenum">
              <a:rPr lang="en-US" noProof="0" smtClean="0"/>
              <a:pPr lvl="0"/>
              <a:t>23</a:t>
            </a:fld>
            <a:endParaRPr lang="en-US" noProof="0"/>
          </a:p>
        </p:txBody>
      </p:sp>
      <p:sp>
        <p:nvSpPr>
          <p:cNvPr id="9" name="Slide Image Placeholder 8">
            <a:extLst>
              <a:ext uri="{FF2B5EF4-FFF2-40B4-BE49-F238E27FC236}">
                <a16:creationId xmlns:a16="http://schemas.microsoft.com/office/drawing/2014/main" id="{9303B992-46CC-CA6F-3699-CD88A5549956}"/>
              </a:ext>
            </a:extLst>
          </p:cNvPr>
          <p:cNvSpPr>
            <a:spLocks noGrp="1" noRot="1" noChangeAspect="1"/>
          </p:cNvSpPr>
          <p:nvPr>
            <p:ph type="sldImg"/>
          </p:nvPr>
        </p:nvSpPr>
        <p:spPr/>
      </p:sp>
    </p:spTree>
    <p:extLst>
      <p:ext uri="{BB962C8B-B14F-4D97-AF65-F5344CB8AC3E}">
        <p14:creationId xmlns:p14="http://schemas.microsoft.com/office/powerpoint/2010/main" val="31222426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D325C-0C72-5AE2-0484-90D48481C05C}"/>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D3A78AED-2823-D451-46D1-09F870ED4904}"/>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AU"/>
          </a:p>
          <a:p>
            <a:r>
              <a:rPr lang="en-AU" b="1">
                <a:latin typeface="Montserrat"/>
              </a:rPr>
              <a:t>Speaking notes: </a:t>
            </a:r>
            <a:r>
              <a:rPr lang="en-US">
                <a:latin typeface="Montserrat"/>
              </a:rPr>
              <a:t>Let’s start with what we mean by ‘f</a:t>
            </a:r>
            <a:r>
              <a:rPr lang="en-AU" err="1">
                <a:latin typeface="Montserrat"/>
              </a:rPr>
              <a:t>ading</a:t>
            </a:r>
            <a:r>
              <a:rPr lang="en-AU">
                <a:latin typeface="Montserrat"/>
              </a:rPr>
              <a:t> or removing scaffolds’. </a:t>
            </a:r>
          </a:p>
          <a:p>
            <a:endParaRPr lang="en-AU"/>
          </a:p>
          <a:p>
            <a:r>
              <a:rPr lang="en-US"/>
              <a:t>When fading scaffolds, you </a:t>
            </a:r>
            <a:r>
              <a:rPr lang="en-US" b="1"/>
              <a:t>gradually reduce the level of modelling, explanation and demonstration</a:t>
            </a:r>
            <a:r>
              <a:rPr lang="en-US"/>
              <a:t> provided during guided practice. At the same time, you need to </a:t>
            </a:r>
            <a:r>
              <a:rPr lang="en-US" b="1"/>
              <a:t>gradually release </a:t>
            </a:r>
            <a:r>
              <a:rPr lang="en-US"/>
              <a:t>responsibility so students can work with increasing independence.</a:t>
            </a:r>
            <a:endParaRPr lang="en-AU"/>
          </a:p>
          <a:p>
            <a:endParaRPr lang="en-US"/>
          </a:p>
          <a:p>
            <a:pPr lvl="0"/>
            <a:r>
              <a:rPr lang="en-US" b="1" i="1">
                <a:latin typeface="Montserrat"/>
              </a:rPr>
              <a:t>Optional: </a:t>
            </a:r>
            <a:r>
              <a:rPr lang="en-US" i="1">
                <a:latin typeface="Montserrat"/>
              </a:rPr>
              <a:t>Allow staff time to read the slide, without talking to it.</a:t>
            </a:r>
            <a:endParaRPr lang="en-US">
              <a:latin typeface="Montserrat"/>
            </a:endParaRPr>
          </a:p>
        </p:txBody>
      </p:sp>
      <p:sp>
        <p:nvSpPr>
          <p:cNvPr id="6" name="Slide Number Placeholder 5">
            <a:extLst>
              <a:ext uri="{FF2B5EF4-FFF2-40B4-BE49-F238E27FC236}">
                <a16:creationId xmlns:a16="http://schemas.microsoft.com/office/drawing/2014/main" id="{DB512AAD-79C4-9355-BBC6-E5DDAE5CCE49}"/>
              </a:ext>
            </a:extLst>
          </p:cNvPr>
          <p:cNvSpPr>
            <a:spLocks noGrp="1"/>
          </p:cNvSpPr>
          <p:nvPr>
            <p:ph type="sldNum" sz="quarter" idx="5"/>
          </p:nvPr>
        </p:nvSpPr>
        <p:spPr/>
        <p:txBody>
          <a:bodyPr/>
          <a:lstStyle/>
          <a:p>
            <a:pPr lvl="0"/>
            <a:fld id="{B36E7EC0-9BE3-5541-9D76-7DE32A6C9D42}" type="slidenum">
              <a:rPr lang="en-US" noProof="0" smtClean="0"/>
              <a:pPr lvl="0"/>
              <a:t>24</a:t>
            </a:fld>
            <a:endParaRPr lang="en-US" noProof="0"/>
          </a:p>
        </p:txBody>
      </p:sp>
      <p:sp>
        <p:nvSpPr>
          <p:cNvPr id="8" name="Slide Image Placeholder 7">
            <a:extLst>
              <a:ext uri="{FF2B5EF4-FFF2-40B4-BE49-F238E27FC236}">
                <a16:creationId xmlns:a16="http://schemas.microsoft.com/office/drawing/2014/main" id="{A304D5A3-7BAB-70DC-930C-62FBE8E1F1FF}"/>
              </a:ext>
            </a:extLst>
          </p:cNvPr>
          <p:cNvSpPr>
            <a:spLocks noGrp="1" noRot="1" noChangeAspect="1"/>
          </p:cNvSpPr>
          <p:nvPr>
            <p:ph type="sldImg"/>
          </p:nvPr>
        </p:nvSpPr>
        <p:spPr/>
      </p:sp>
    </p:spTree>
    <p:extLst>
      <p:ext uri="{BB962C8B-B14F-4D97-AF65-F5344CB8AC3E}">
        <p14:creationId xmlns:p14="http://schemas.microsoft.com/office/powerpoint/2010/main" val="22124103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B7324-1B4C-3063-F1B2-1C753BB3C1A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C511EA41-122B-EE7D-416D-23B4C2F97209}"/>
              </a:ext>
            </a:extLst>
          </p:cNvPr>
          <p:cNvSpPr>
            <a:spLocks noGrp="1"/>
          </p:cNvSpPr>
          <p:nvPr>
            <p:ph type="body" idx="1"/>
          </p:nvPr>
        </p:nvSpPr>
        <p:spPr/>
        <p:txBody>
          <a:bodyPr/>
          <a:lstStyle/>
          <a:p>
            <a:pPr lvl="0"/>
            <a:r>
              <a:rPr lang="en-US" b="1" i="1"/>
              <a:t>Editing note: </a:t>
            </a:r>
            <a:r>
              <a:rPr lang="en-US" i="1"/>
              <a:t>The content on this slide is essential information on the practice – please only edit this slide if you’d like to add examples of fading scaffolds. </a:t>
            </a:r>
          </a:p>
          <a:p>
            <a:endParaRPr lang="en-US"/>
          </a:p>
          <a:p>
            <a:pPr lvl="0"/>
            <a:r>
              <a:rPr lang="en-US" b="1"/>
              <a:t>Speaking notes: </a:t>
            </a:r>
            <a:r>
              <a:rPr lang="en-US"/>
              <a:t>Noticing when students begin to demonstrate independence helps you decide when to fade scaffolds. </a:t>
            </a:r>
            <a:r>
              <a:rPr lang="en-AU"/>
              <a:t>Scaffolding should support a shift towards independent practice, not create reliance. As students meet success criteria more independently, you can reduce scaffolds to enable a </a:t>
            </a:r>
            <a:r>
              <a:rPr lang="en-AU" b="1"/>
              <a:t>gradual transition </a:t>
            </a:r>
            <a:r>
              <a:rPr lang="en-AU"/>
              <a:t>from fully worked examples to less guided practice, with less modelling and explanation.</a:t>
            </a:r>
            <a:r>
              <a:rPr lang="en-US"/>
              <a:t> The fading of scaffolding often occurs </a:t>
            </a:r>
            <a:r>
              <a:rPr lang="en-US" b="1"/>
              <a:t>across a series of lessons</a:t>
            </a:r>
            <a:r>
              <a:rPr lang="en-US"/>
              <a:t> as students become increasingly confident and independent with a process or concept. </a:t>
            </a:r>
            <a:r>
              <a:rPr lang="en-AU"/>
              <a:t>However, sometimes scaffolds are faded within a </a:t>
            </a:r>
            <a:r>
              <a:rPr lang="en-AU" b="1"/>
              <a:t>single lesson</a:t>
            </a:r>
            <a:r>
              <a:rPr lang="en-AU"/>
              <a:t>. In the context of writing sentences, students may move from teacher modelling, to guided sentence construction, to independent writing with minimal prompts.</a:t>
            </a:r>
          </a:p>
          <a:p>
            <a:pPr lvl="0"/>
            <a:endParaRPr lang="en-US"/>
          </a:p>
          <a:p>
            <a:pPr lvl="0"/>
            <a:r>
              <a:rPr lang="en-US"/>
              <a:t>You can begin to </a:t>
            </a:r>
            <a:r>
              <a:rPr lang="en-US" b="1"/>
              <a:t>fade scaffolds </a:t>
            </a:r>
            <a:r>
              <a:rPr lang="en-US"/>
              <a:t>when you see that students:</a:t>
            </a:r>
          </a:p>
          <a:p>
            <a:pPr lvl="1"/>
            <a:r>
              <a:rPr lang="en-US"/>
              <a:t>can independently explain the steps they’ve followed </a:t>
            </a:r>
          </a:p>
          <a:p>
            <a:pPr lvl="1"/>
            <a:r>
              <a:rPr lang="en-US"/>
              <a:t>require little or no prompting before moving to the next step </a:t>
            </a:r>
          </a:p>
          <a:p>
            <a:pPr lvl="1"/>
            <a:r>
              <a:rPr lang="en-US" err="1">
                <a:latin typeface="Montserrat"/>
              </a:rPr>
              <a:t>recognise</a:t>
            </a:r>
            <a:r>
              <a:rPr lang="en-US">
                <a:latin typeface="Montserrat"/>
              </a:rPr>
              <a:t> mistakes and attempt to fix them </a:t>
            </a:r>
          </a:p>
          <a:p>
            <a:pPr lvl="1"/>
            <a:r>
              <a:rPr lang="en-US"/>
              <a:t>maintain accuracy throughout steps – higher accuracy means it’s more likely students have a deep understanding of the concept and aren’t just mimicking the steps.</a:t>
            </a:r>
          </a:p>
          <a:p>
            <a:pPr lvl="0"/>
            <a:endParaRPr lang="en-US"/>
          </a:p>
          <a:p>
            <a:pPr lvl="0"/>
            <a:r>
              <a:rPr lang="en-US">
                <a:latin typeface="Montserrat"/>
              </a:rPr>
              <a:t>Depending on the learning needs of the individual students in your class and the degree of student independence, you can remove scaffolds after you’ve provided sufficient opportunities to practise.</a:t>
            </a:r>
          </a:p>
        </p:txBody>
      </p:sp>
      <p:sp>
        <p:nvSpPr>
          <p:cNvPr id="6" name="Slide Number Placeholder 5">
            <a:extLst>
              <a:ext uri="{FF2B5EF4-FFF2-40B4-BE49-F238E27FC236}">
                <a16:creationId xmlns:a16="http://schemas.microsoft.com/office/drawing/2014/main" id="{148986BF-BB47-D4B8-754A-9EA6CCCA827A}"/>
              </a:ext>
            </a:extLst>
          </p:cNvPr>
          <p:cNvSpPr>
            <a:spLocks noGrp="1"/>
          </p:cNvSpPr>
          <p:nvPr>
            <p:ph type="sldNum" sz="quarter" idx="5"/>
          </p:nvPr>
        </p:nvSpPr>
        <p:spPr/>
        <p:txBody>
          <a:bodyPr/>
          <a:lstStyle/>
          <a:p>
            <a:fld id="{B36E7EC0-9BE3-5541-9D76-7DE32A6C9D42}" type="slidenum">
              <a:rPr lang="en-US" smtClean="0"/>
              <a:pPr/>
              <a:t>25</a:t>
            </a:fld>
            <a:endParaRPr lang="en-US"/>
          </a:p>
        </p:txBody>
      </p:sp>
      <p:sp>
        <p:nvSpPr>
          <p:cNvPr id="10" name="Slide Image Placeholder 9">
            <a:extLst>
              <a:ext uri="{FF2B5EF4-FFF2-40B4-BE49-F238E27FC236}">
                <a16:creationId xmlns:a16="http://schemas.microsoft.com/office/drawing/2014/main" id="{EA0F5B42-A3F7-2462-33EB-28BCBCEADF33}"/>
              </a:ext>
            </a:extLst>
          </p:cNvPr>
          <p:cNvSpPr>
            <a:spLocks noGrp="1" noRot="1" noChangeAspect="1"/>
          </p:cNvSpPr>
          <p:nvPr>
            <p:ph type="sldImg"/>
          </p:nvPr>
        </p:nvSpPr>
        <p:spPr/>
      </p:sp>
    </p:spTree>
    <p:extLst>
      <p:ext uri="{BB962C8B-B14F-4D97-AF65-F5344CB8AC3E}">
        <p14:creationId xmlns:p14="http://schemas.microsoft.com/office/powerpoint/2010/main" val="25842363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E31D9-AC95-DA6E-DC43-C3447F7A219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FA92FBF-8E62-AD53-9BE9-F20690A62AC3}"/>
              </a:ext>
            </a:extLst>
          </p:cNvPr>
          <p:cNvSpPr>
            <a:spLocks noGrp="1"/>
          </p:cNvSpPr>
          <p:nvPr>
            <p:ph type="body" idx="1"/>
          </p:nvPr>
        </p:nvSpPr>
        <p:spPr/>
        <p:txBody>
          <a:bodyPr>
            <a:normAutofit fontScale="92500" lnSpcReduction="10000"/>
          </a:bodyPr>
          <a:lstStyle/>
          <a:p>
            <a:pPr lvl="0"/>
            <a:r>
              <a:rPr lang="en-US" b="1" i="1" dirty="0"/>
              <a:t>Editing notes: </a:t>
            </a:r>
          </a:p>
          <a:p>
            <a:pPr lvl="1"/>
            <a:r>
              <a:rPr lang="en-US" i="1" dirty="0"/>
              <a:t>The content on this slide is essential information on the practice – please only edit this slide if you’d like to add examples of fading scaffolds. </a:t>
            </a:r>
          </a:p>
          <a:p>
            <a:pPr lvl="1"/>
            <a:r>
              <a:rPr lang="en-US" i="1" dirty="0"/>
              <a:t>This slide contains animations.</a:t>
            </a:r>
          </a:p>
          <a:p>
            <a:endParaRPr lang="en-US" dirty="0"/>
          </a:p>
          <a:p>
            <a:pPr lvl="0"/>
            <a:r>
              <a:rPr lang="en-US" b="1" dirty="0"/>
              <a:t>Speaking notes: </a:t>
            </a:r>
            <a:r>
              <a:rPr lang="en-US" dirty="0"/>
              <a:t>How you fade scaffolding will depend on the type of task being completed. </a:t>
            </a:r>
          </a:p>
          <a:p>
            <a:pPr lvl="0"/>
            <a:endParaRPr lang="en-US" dirty="0"/>
          </a:p>
          <a:p>
            <a:pPr lvl="1"/>
            <a:r>
              <a:rPr lang="en-AU" dirty="0"/>
              <a:t>One option is to fade </a:t>
            </a:r>
            <a:r>
              <a:rPr lang="en-US" dirty="0"/>
              <a:t>fully worked examples, explanations and models to </a:t>
            </a:r>
            <a:r>
              <a:rPr lang="en-US" b="1" dirty="0"/>
              <a:t>partially completed</a:t>
            </a:r>
            <a:r>
              <a:rPr lang="en-US" dirty="0"/>
              <a:t> ones.</a:t>
            </a:r>
          </a:p>
          <a:p>
            <a:pPr lvl="1"/>
            <a:r>
              <a:rPr lang="en-US" dirty="0">
                <a:latin typeface="Montserrat"/>
              </a:rPr>
              <a:t>The example on the slide shows an </a:t>
            </a:r>
            <a:r>
              <a:rPr lang="en-US" b="1" dirty="0">
                <a:latin typeface="Montserrat"/>
              </a:rPr>
              <a:t>annotated sentence </a:t>
            </a:r>
            <a:r>
              <a:rPr lang="en-US" dirty="0">
                <a:latin typeface="Montserrat"/>
              </a:rPr>
              <a:t>used during the guided part of the lesson (‘we do’). After watching the teacher model and explain how to write an example sentence (‘I do’), students write the annotated sentence alongside the teacher. The annotated sentence stays on display and becomes a reference point for students.</a:t>
            </a:r>
            <a:br>
              <a:rPr lang="en-US" dirty="0">
                <a:latin typeface="Montserrat"/>
              </a:rPr>
            </a:br>
            <a:r>
              <a:rPr lang="en-US" i="1" dirty="0">
                <a:latin typeface="Montserrat"/>
              </a:rPr>
              <a:t>[CLICK]</a:t>
            </a:r>
            <a:br>
              <a:rPr lang="en-US" dirty="0">
                <a:latin typeface="Montserrat"/>
              </a:rPr>
            </a:br>
            <a:r>
              <a:rPr lang="en-US" dirty="0">
                <a:latin typeface="Montserrat"/>
              </a:rPr>
              <a:t>Once students have written a guided sentence, the teacher provides a </a:t>
            </a:r>
            <a:r>
              <a:rPr lang="en-US" b="1" dirty="0">
                <a:latin typeface="Montserrat"/>
              </a:rPr>
              <a:t>sentence starter</a:t>
            </a:r>
            <a:r>
              <a:rPr lang="en-US" dirty="0">
                <a:latin typeface="Montserrat"/>
              </a:rPr>
              <a:t>, so students independently build their own sentence. The annotated example has already given students practice in identifying a writing technique and describing its effect.</a:t>
            </a:r>
            <a:br>
              <a:rPr lang="en-US" dirty="0">
                <a:latin typeface="Montserrat"/>
              </a:rPr>
            </a:br>
            <a:endParaRPr lang="en-US" dirty="0">
              <a:latin typeface="Montserrat"/>
            </a:endParaRPr>
          </a:p>
          <a:p>
            <a:pPr lvl="0"/>
            <a:r>
              <a:rPr lang="en-US" i="1" dirty="0"/>
              <a:t>[Provide additional examples as relevant to your context.]</a:t>
            </a:r>
          </a:p>
          <a:p>
            <a:endParaRPr lang="en-US" i="1" dirty="0"/>
          </a:p>
          <a:p>
            <a:r>
              <a:rPr lang="en-US" i="1" dirty="0"/>
              <a:t>[CLICK]</a:t>
            </a:r>
          </a:p>
          <a:p>
            <a:endParaRPr lang="en-US" dirty="0"/>
          </a:p>
          <a:p>
            <a:pPr lvl="1"/>
            <a:r>
              <a:rPr lang="en-US" dirty="0"/>
              <a:t>Another option is to use </a:t>
            </a:r>
            <a:r>
              <a:rPr lang="en-US" b="1" dirty="0"/>
              <a:t>sequencing models</a:t>
            </a:r>
            <a:r>
              <a:rPr lang="en-US" dirty="0"/>
              <a:t>.</a:t>
            </a:r>
          </a:p>
          <a:p>
            <a:pPr lvl="1"/>
            <a:r>
              <a:rPr lang="en-AU" dirty="0"/>
              <a:t>A sequencing model guides students through a clear order of applying learning</a:t>
            </a:r>
            <a:r>
              <a:rPr lang="en-US" dirty="0"/>
              <a:t>. In mathematics, one model that is often used is the concrete, pictorial, abstract model (sometimes referred to as the CPA or CRA model). This model involves students moving through stages of mathematical thinking to build understanding of a given concept. In this example, students are provided with:</a:t>
            </a:r>
          </a:p>
          <a:p>
            <a:pPr marL="359410" lvl="2" indent="-179705"/>
            <a:r>
              <a:rPr lang="en-US" dirty="0"/>
              <a:t>concrete scaffolds (connecting cubes), and then move to</a:t>
            </a:r>
          </a:p>
          <a:p>
            <a:pPr marL="359410" lvl="2" indent="-179705"/>
            <a:r>
              <a:rPr lang="en-US" dirty="0">
                <a:latin typeface="Montserrat"/>
              </a:rPr>
              <a:t>pictorial scaffolds (drawings of </a:t>
            </a:r>
            <a:r>
              <a:rPr lang="en-US" dirty="0" err="1">
                <a:latin typeface="Montserrat"/>
              </a:rPr>
              <a:t>coloured</a:t>
            </a:r>
            <a:r>
              <a:rPr lang="en-US" dirty="0">
                <a:latin typeface="Montserrat"/>
              </a:rPr>
              <a:t> circles), and finally</a:t>
            </a:r>
          </a:p>
          <a:p>
            <a:pPr marL="359410" lvl="2" indent="-179705"/>
            <a:r>
              <a:rPr lang="en-US" dirty="0"/>
              <a:t>an abstract algorithm (the addition algorithm of 5 + 4 = 9).</a:t>
            </a:r>
          </a:p>
          <a:p>
            <a:pPr lvl="1"/>
            <a:endParaRPr lang="en-US" dirty="0"/>
          </a:p>
          <a:p>
            <a:pPr lvl="0"/>
            <a:r>
              <a:rPr lang="en-US" i="1" dirty="0"/>
              <a:t>[Provide additional examples as relevant for your context.]</a:t>
            </a:r>
          </a:p>
        </p:txBody>
      </p:sp>
      <p:sp>
        <p:nvSpPr>
          <p:cNvPr id="6" name="Slide Number Placeholder 5">
            <a:extLst>
              <a:ext uri="{FF2B5EF4-FFF2-40B4-BE49-F238E27FC236}">
                <a16:creationId xmlns:a16="http://schemas.microsoft.com/office/drawing/2014/main" id="{277B9D86-E1B5-5B31-D113-89325127CD04}"/>
              </a:ext>
            </a:extLst>
          </p:cNvPr>
          <p:cNvSpPr>
            <a:spLocks noGrp="1"/>
          </p:cNvSpPr>
          <p:nvPr>
            <p:ph type="sldNum" sz="quarter" idx="5"/>
          </p:nvPr>
        </p:nvSpPr>
        <p:spPr/>
        <p:txBody>
          <a:bodyPr/>
          <a:lstStyle/>
          <a:p>
            <a:fld id="{B36E7EC0-9BE3-5541-9D76-7DE32A6C9D42}" type="slidenum">
              <a:rPr lang="en-US" smtClean="0"/>
              <a:pPr/>
              <a:t>26</a:t>
            </a:fld>
            <a:endParaRPr lang="en-US"/>
          </a:p>
        </p:txBody>
      </p:sp>
      <p:sp>
        <p:nvSpPr>
          <p:cNvPr id="10" name="Slide Image Placeholder 9">
            <a:extLst>
              <a:ext uri="{FF2B5EF4-FFF2-40B4-BE49-F238E27FC236}">
                <a16:creationId xmlns:a16="http://schemas.microsoft.com/office/drawing/2014/main" id="{C3DCCEC0-3A51-03FA-BEED-67A9D5618FD2}"/>
              </a:ext>
            </a:extLst>
          </p:cNvPr>
          <p:cNvSpPr>
            <a:spLocks noGrp="1" noRot="1" noChangeAspect="1"/>
          </p:cNvSpPr>
          <p:nvPr>
            <p:ph type="sldImg"/>
          </p:nvPr>
        </p:nvSpPr>
        <p:spPr/>
      </p:sp>
    </p:spTree>
    <p:extLst>
      <p:ext uri="{BB962C8B-B14F-4D97-AF65-F5344CB8AC3E}">
        <p14:creationId xmlns:p14="http://schemas.microsoft.com/office/powerpoint/2010/main" val="2674036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832C9-1A34-CD7F-D594-1000296FD4AB}"/>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8C667065-292A-98EE-6C91-62D4466A2CFC}"/>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pPr lvl="0"/>
            <a:endParaRPr lang="en-US"/>
          </a:p>
          <a:p>
            <a:pPr lvl="0"/>
            <a:r>
              <a:rPr lang="en-US" b="1"/>
              <a:t>Speaking notes: </a:t>
            </a:r>
            <a:r>
              <a:rPr lang="en-US"/>
              <a:t>In this clip, a teacher describes how to fade scaffolds. While we watch the video, note the key points covered.</a:t>
            </a:r>
          </a:p>
          <a:p>
            <a:endParaRPr lang="en-US"/>
          </a:p>
          <a:p>
            <a:r>
              <a:rPr lang="en-US" i="1"/>
              <a:t>Play the video clip. </a:t>
            </a:r>
          </a:p>
          <a:p>
            <a:r>
              <a:rPr lang="en-US" b="1" i="1"/>
              <a:t>Optional: </a:t>
            </a:r>
            <a:r>
              <a:rPr lang="en-US" i="1"/>
              <a:t>Ask staff to share the main points covered in the video.</a:t>
            </a:r>
          </a:p>
          <a:p>
            <a:endParaRPr lang="en-US"/>
          </a:p>
          <a:p>
            <a:pPr lvl="0"/>
            <a:r>
              <a:rPr lang="en-US" b="1"/>
              <a:t>Optional speaking notes in response to video: </a:t>
            </a:r>
            <a:r>
              <a:rPr lang="en-US"/>
              <a:t>The teacher explains and demonstrates a brief example of how to fade a particular scaffold. The teacher:</a:t>
            </a:r>
          </a:p>
          <a:p>
            <a:pPr lvl="4"/>
            <a:r>
              <a:rPr lang="en-US"/>
              <a:t>used multiple steps for scaffolding, moving from concrete scaffolds to pictorial scaffolds to an abstract algorithm</a:t>
            </a:r>
          </a:p>
          <a:p>
            <a:pPr lvl="4"/>
            <a:r>
              <a:rPr lang="en-US"/>
              <a:t>used demonstration materials that students could also use</a:t>
            </a:r>
          </a:p>
          <a:p>
            <a:pPr lvl="4"/>
            <a:r>
              <a:rPr lang="en-US">
                <a:latin typeface="Montserrat"/>
              </a:rPr>
              <a:t>worked towards students independently using the abstract process or skill (e.g., using the addition algorithm).</a:t>
            </a:r>
          </a:p>
        </p:txBody>
      </p:sp>
      <p:sp>
        <p:nvSpPr>
          <p:cNvPr id="6" name="Slide Number Placeholder 5">
            <a:extLst>
              <a:ext uri="{FF2B5EF4-FFF2-40B4-BE49-F238E27FC236}">
                <a16:creationId xmlns:a16="http://schemas.microsoft.com/office/drawing/2014/main" id="{A6DC1890-8BF7-4BB0-1071-8A398C3EA067}"/>
              </a:ext>
            </a:extLst>
          </p:cNvPr>
          <p:cNvSpPr>
            <a:spLocks noGrp="1"/>
          </p:cNvSpPr>
          <p:nvPr>
            <p:ph type="sldNum" sz="quarter" idx="5"/>
          </p:nvPr>
        </p:nvSpPr>
        <p:spPr/>
        <p:txBody>
          <a:bodyPr/>
          <a:lstStyle/>
          <a:p>
            <a:pPr lvl="0"/>
            <a:fld id="{B36E7EC0-9BE3-5541-9D76-7DE32A6C9D42}" type="slidenum">
              <a:rPr lang="en-US" noProof="0" smtClean="0"/>
              <a:pPr lvl="0"/>
              <a:t>27</a:t>
            </a:fld>
            <a:endParaRPr lang="en-US" noProof="0"/>
          </a:p>
        </p:txBody>
      </p:sp>
      <p:sp>
        <p:nvSpPr>
          <p:cNvPr id="10" name="Slide Image Placeholder 9">
            <a:extLst>
              <a:ext uri="{FF2B5EF4-FFF2-40B4-BE49-F238E27FC236}">
                <a16:creationId xmlns:a16="http://schemas.microsoft.com/office/drawing/2014/main" id="{9B850644-0417-92B8-3124-62EBA1CC455A}"/>
              </a:ext>
            </a:extLst>
          </p:cNvPr>
          <p:cNvSpPr>
            <a:spLocks noGrp="1" noRot="1" noChangeAspect="1"/>
          </p:cNvSpPr>
          <p:nvPr>
            <p:ph type="sldImg"/>
          </p:nvPr>
        </p:nvSpPr>
        <p:spPr/>
      </p:sp>
    </p:spTree>
    <p:extLst>
      <p:ext uri="{BB962C8B-B14F-4D97-AF65-F5344CB8AC3E}">
        <p14:creationId xmlns:p14="http://schemas.microsoft.com/office/powerpoint/2010/main" val="27777201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B9A647-0B6A-4B82-E8AF-D0793D44DFA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B79BFFAA-3194-3B02-F1AD-D74F7C157E87}"/>
              </a:ext>
            </a:extLst>
          </p:cNvPr>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AU"/>
          </a:p>
          <a:p>
            <a:pPr lvl="0"/>
            <a:r>
              <a:rPr lang="en-AU" b="1"/>
              <a:t>Speaking notes: </a:t>
            </a:r>
            <a:r>
              <a:rPr lang="en-US"/>
              <a:t>Let’s start with what we mean by ‘increasing or sustaining scaffolds as a reasonable adjustment’. </a:t>
            </a:r>
          </a:p>
          <a:p>
            <a:pPr lvl="0"/>
            <a:endParaRPr lang="en-US"/>
          </a:p>
          <a:p>
            <a:pPr lvl="0"/>
            <a:r>
              <a:rPr lang="en-AU"/>
              <a:t>At times, we should persist with scaffolding </a:t>
            </a:r>
            <a:r>
              <a:rPr lang="en-AU" b="1"/>
              <a:t>as needed</a:t>
            </a:r>
            <a:r>
              <a:rPr lang="en-AU"/>
              <a:t>, ensuring students receive the support they need to access learning. This enables all students to </a:t>
            </a:r>
            <a:r>
              <a:rPr lang="en-AU" b="1"/>
              <a:t>participate meaningfully </a:t>
            </a:r>
            <a:r>
              <a:rPr lang="en-AU"/>
              <a:t>in a lesson on the same basis as their peers.</a:t>
            </a:r>
          </a:p>
          <a:p>
            <a:endParaRPr lang="en-US"/>
          </a:p>
          <a:p>
            <a:pPr lvl="0"/>
            <a:r>
              <a:rPr lang="en-US" b="1" i="1"/>
              <a:t>Optional: </a:t>
            </a:r>
            <a:r>
              <a:rPr lang="en-US" i="1"/>
              <a:t>Allow staff time to read the slide, without talking to it.</a:t>
            </a:r>
          </a:p>
        </p:txBody>
      </p:sp>
      <p:sp>
        <p:nvSpPr>
          <p:cNvPr id="6" name="Slide Number Placeholder 5">
            <a:extLst>
              <a:ext uri="{FF2B5EF4-FFF2-40B4-BE49-F238E27FC236}">
                <a16:creationId xmlns:a16="http://schemas.microsoft.com/office/drawing/2014/main" id="{28B5F217-8E50-C316-6272-7C943D273DC9}"/>
              </a:ext>
            </a:extLst>
          </p:cNvPr>
          <p:cNvSpPr>
            <a:spLocks noGrp="1"/>
          </p:cNvSpPr>
          <p:nvPr>
            <p:ph type="sldNum" sz="quarter" idx="5"/>
          </p:nvPr>
        </p:nvSpPr>
        <p:spPr/>
        <p:txBody>
          <a:bodyPr/>
          <a:lstStyle/>
          <a:p>
            <a:pPr lvl="0"/>
            <a:fld id="{B36E7EC0-9BE3-5541-9D76-7DE32A6C9D42}" type="slidenum">
              <a:rPr lang="en-US" noProof="0" smtClean="0"/>
              <a:pPr lvl="0"/>
              <a:t>28</a:t>
            </a:fld>
            <a:endParaRPr lang="en-US" noProof="0"/>
          </a:p>
        </p:txBody>
      </p:sp>
      <p:sp>
        <p:nvSpPr>
          <p:cNvPr id="8" name="Slide Image Placeholder 7">
            <a:extLst>
              <a:ext uri="{FF2B5EF4-FFF2-40B4-BE49-F238E27FC236}">
                <a16:creationId xmlns:a16="http://schemas.microsoft.com/office/drawing/2014/main" id="{5873D65C-AD5C-1E1B-363B-84F7E61AD0CF}"/>
              </a:ext>
            </a:extLst>
          </p:cNvPr>
          <p:cNvSpPr>
            <a:spLocks noGrp="1" noRot="1" noChangeAspect="1"/>
          </p:cNvSpPr>
          <p:nvPr>
            <p:ph type="sldImg"/>
          </p:nvPr>
        </p:nvSpPr>
        <p:spPr/>
      </p:sp>
    </p:spTree>
    <p:extLst>
      <p:ext uri="{BB962C8B-B14F-4D97-AF65-F5344CB8AC3E}">
        <p14:creationId xmlns:p14="http://schemas.microsoft.com/office/powerpoint/2010/main" val="39914829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10000"/>
          </a:bodyPr>
          <a:lstStyle/>
          <a:p>
            <a:pPr lvl="0"/>
            <a:r>
              <a:rPr lang="en-US" b="1" i="1"/>
              <a:t>Editing notes: </a:t>
            </a:r>
          </a:p>
          <a:p>
            <a:pPr lvl="1"/>
            <a:r>
              <a:rPr lang="en-US" i="1"/>
              <a:t>The content on this slide is essential information on the practice – please do not edit this slide.</a:t>
            </a:r>
          </a:p>
          <a:p>
            <a:pPr lvl="1"/>
            <a:r>
              <a:rPr lang="en-US" i="1"/>
              <a:t>For definitions of ‘guided practice’ and ‘independent practice’, see the speaking notes for slide 18 of this module. </a:t>
            </a:r>
          </a:p>
          <a:p>
            <a:pPr lvl="1"/>
            <a:r>
              <a:rPr lang="en-US" i="1"/>
              <a:t>This slide contains animations.</a:t>
            </a:r>
          </a:p>
          <a:p>
            <a:endParaRPr lang="en-US"/>
          </a:p>
          <a:p>
            <a:r>
              <a:rPr lang="en-AU" b="1"/>
              <a:t>Speaking notes: </a:t>
            </a:r>
            <a:r>
              <a:rPr lang="en-AU"/>
              <a:t>Using scaffolds as a reasonable adjustment helps ensure equitable access to learning. It’s also a key part of inclusive practice. This technique builds on students’ strengths. It focuses on the appropriate supports students need to achieve the learning goal, rather than taking a deficit view. While the aim is often to gradually fade or remove scaffolds, some students may require ongoing or extended scaffolding (and using scaffolds could be a key strategy on an individual learning plan). </a:t>
            </a:r>
          </a:p>
          <a:p>
            <a:endParaRPr lang="en-AU"/>
          </a:p>
          <a:p>
            <a:r>
              <a:rPr lang="en-AU"/>
              <a:t>The table on this slide has some key questions when increasing or sustaining scaffolds, as well as examples of how a scenario may play out in the classroom. </a:t>
            </a:r>
          </a:p>
          <a:p>
            <a:endParaRPr lang="en-AU"/>
          </a:p>
          <a:p>
            <a:pPr lvl="0"/>
            <a:r>
              <a:rPr lang="en-US"/>
              <a:t>Consider:</a:t>
            </a:r>
          </a:p>
          <a:p>
            <a:pPr lvl="0"/>
            <a:endParaRPr lang="en-US"/>
          </a:p>
          <a:p>
            <a:pPr lvl="1"/>
            <a:r>
              <a:rPr lang="en-US" i="1"/>
              <a:t>[CLICK]</a:t>
            </a:r>
            <a:br>
              <a:rPr lang="en-US"/>
            </a:br>
            <a:r>
              <a:rPr lang="en-US" b="1"/>
              <a:t>What information will be used to decide if/when scaffolds need to be sustained? </a:t>
            </a:r>
            <a:r>
              <a:rPr lang="en-US"/>
              <a:t>For example, if 80% of the class is ready to move to independent practice, you may continue to scaffold the remaining 20% of the class. In the example, work samples and checks for understanding show that 3 students are struggling to write a paragraph without support.</a:t>
            </a:r>
          </a:p>
          <a:p>
            <a:pPr lvl="1"/>
            <a:r>
              <a:rPr lang="en-US" i="1"/>
              <a:t>[CLICK]</a:t>
            </a:r>
            <a:br>
              <a:rPr lang="en-US"/>
            </a:br>
            <a:r>
              <a:rPr lang="en-US" b="1"/>
              <a:t>Will the scaffold need to be ongoing due to specific needs? </a:t>
            </a:r>
            <a:r>
              <a:rPr lang="en-US"/>
              <a:t>In the example, 2 students have underlying language difficulties that impact on sentence-level writing and structuring paragraphs and texts. Another student has missed multiple classes on paragraph-level writing and may need more guided practice. </a:t>
            </a:r>
          </a:p>
          <a:p>
            <a:pPr lvl="1"/>
            <a:r>
              <a:rPr lang="en-US" i="1"/>
              <a:t>[CLICK]</a:t>
            </a:r>
            <a:br>
              <a:rPr lang="en-US"/>
            </a:br>
            <a:r>
              <a:rPr lang="en-US" b="1"/>
              <a:t>Can you still plan to fade the scaffold after extended use? </a:t>
            </a:r>
            <a:r>
              <a:rPr lang="en-US"/>
              <a:t>Some scaffolds may become ongoing adjustments, tailored to student needs. For example, a student with language difficulties that impact on recalling vocabulary may benefit from ongoing access to glossaries and vocabulary lists during writing tasks. It may still be appropriate to plan to fade scaffolds at a pace suited to the student to support mastery. </a:t>
            </a:r>
            <a:br>
              <a:rPr lang="en-US"/>
            </a:br>
            <a:r>
              <a:rPr lang="en-US"/>
              <a:t>In the example, 3 students will be closely monitored and supported with the following scaffolds, which could be faded over time if appropriate: </a:t>
            </a:r>
          </a:p>
          <a:p>
            <a:pPr lvl="2"/>
            <a:r>
              <a:rPr lang="en-US"/>
              <a:t>annotated worked example</a:t>
            </a:r>
          </a:p>
          <a:p>
            <a:pPr lvl="2"/>
            <a:r>
              <a:rPr lang="en-US"/>
              <a:t>paragraph outline template with sentence starters</a:t>
            </a:r>
          </a:p>
          <a:p>
            <a:pPr lvl="2"/>
            <a:r>
              <a:rPr lang="en-US"/>
              <a:t>paragraph outline template with headings only</a:t>
            </a:r>
          </a:p>
          <a:p>
            <a:pPr lvl="2"/>
            <a:r>
              <a:rPr lang="en-US"/>
              <a:t>checklist of a good paragraph.</a:t>
            </a:r>
          </a:p>
        </p:txBody>
      </p:sp>
      <p:sp>
        <p:nvSpPr>
          <p:cNvPr id="6" name="Slide Number Placeholder 5"/>
          <p:cNvSpPr>
            <a:spLocks noGrp="1"/>
          </p:cNvSpPr>
          <p:nvPr>
            <p:ph type="sldNum" sz="quarter" idx="5"/>
          </p:nvPr>
        </p:nvSpPr>
        <p:spPr/>
        <p:txBody>
          <a:bodyPr/>
          <a:lstStyle/>
          <a:p>
            <a:fld id="{B36E7EC0-9BE3-5541-9D76-7DE32A6C9D42}" type="slidenum">
              <a:rPr lang="en-US" smtClean="0"/>
              <a:pPr/>
              <a:t>29</a:t>
            </a:fld>
            <a:endParaRPr lang="en-US"/>
          </a:p>
        </p:txBody>
      </p:sp>
      <p:sp>
        <p:nvSpPr>
          <p:cNvPr id="10" name="Slide Image Placeholder 9">
            <a:extLst>
              <a:ext uri="{FF2B5EF4-FFF2-40B4-BE49-F238E27FC236}">
                <a16:creationId xmlns:a16="http://schemas.microsoft.com/office/drawing/2014/main" id="{4E0D38AD-64AF-DF1C-FAAB-38BC4ADD32FD}"/>
              </a:ext>
            </a:extLst>
          </p:cNvPr>
          <p:cNvSpPr>
            <a:spLocks noGrp="1" noRot="1" noChangeAspect="1"/>
          </p:cNvSpPr>
          <p:nvPr>
            <p:ph type="sldImg"/>
          </p:nvPr>
        </p:nvSpPr>
        <p:spPr/>
      </p:sp>
    </p:spTree>
    <p:extLst>
      <p:ext uri="{BB962C8B-B14F-4D97-AF65-F5344CB8AC3E}">
        <p14:creationId xmlns:p14="http://schemas.microsoft.com/office/powerpoint/2010/main" val="8227201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US" b="1" i="1"/>
              <a:t>Editing note: </a:t>
            </a:r>
            <a:r>
              <a:rPr lang="en-US" i="1"/>
              <a:t>The content on this slide is essential information on the practice – please do not edit this slide.</a:t>
            </a:r>
          </a:p>
          <a:p>
            <a:endParaRPr lang="en-AU"/>
          </a:p>
          <a:p>
            <a:r>
              <a:rPr lang="en-AU" b="1"/>
              <a:t>Speaking notes: </a:t>
            </a:r>
            <a:r>
              <a:rPr lang="en-US"/>
              <a:t>Some students need persistent scaffolding, such as:</a:t>
            </a:r>
          </a:p>
          <a:p>
            <a:pPr lvl="1"/>
            <a:r>
              <a:rPr lang="en-US" b="1"/>
              <a:t>concrete materials </a:t>
            </a:r>
            <a:r>
              <a:rPr lang="en-US"/>
              <a:t>(e.g., physical tools such as blocks, counters and dice)</a:t>
            </a:r>
          </a:p>
          <a:p>
            <a:pPr lvl="1"/>
            <a:r>
              <a:rPr lang="en-US" b="1"/>
              <a:t>assistive technologies </a:t>
            </a:r>
            <a:r>
              <a:rPr lang="en-US"/>
              <a:t>(e.g., speech‑to‑text software, screen readers and adaptive keyboards)</a:t>
            </a:r>
          </a:p>
          <a:p>
            <a:pPr lvl="1"/>
            <a:r>
              <a:rPr lang="en-US" b="1"/>
              <a:t>structured worksheets </a:t>
            </a:r>
            <a:r>
              <a:rPr lang="en-US"/>
              <a:t>(e.g., partially completed examples, cloze activities, modified tasks and </a:t>
            </a:r>
            <a:r>
              <a:rPr lang="en-US" err="1"/>
              <a:t>organisers</a:t>
            </a:r>
            <a:r>
              <a:rPr lang="en-US"/>
              <a:t>, which can be used purposefully to require students to actively engage in their learning)</a:t>
            </a:r>
          </a:p>
          <a:p>
            <a:pPr lvl="1"/>
            <a:r>
              <a:rPr lang="en-US" b="1"/>
              <a:t>lists</a:t>
            </a:r>
            <a:r>
              <a:rPr lang="en-US"/>
              <a:t> (e.g., glossaries, formula lists and symbol lists).</a:t>
            </a:r>
          </a:p>
          <a:p>
            <a:endParaRPr lang="en-US"/>
          </a:p>
          <a:p>
            <a:r>
              <a:rPr lang="en-US"/>
              <a:t>Other scaffolds that represent reasonable adjustments include rephrasing questions during hinge questions or adjusting oral instructions. </a:t>
            </a:r>
            <a:endParaRPr lang="en-AU"/>
          </a:p>
        </p:txBody>
      </p:sp>
      <p:sp>
        <p:nvSpPr>
          <p:cNvPr id="4" name="Slide Number Placeholder 3"/>
          <p:cNvSpPr>
            <a:spLocks noGrp="1"/>
          </p:cNvSpPr>
          <p:nvPr>
            <p:ph type="sldNum" sz="quarter" idx="5"/>
          </p:nvPr>
        </p:nvSpPr>
        <p:spPr/>
        <p:txBody>
          <a:bodyPr/>
          <a:lstStyle/>
          <a:p>
            <a:fld id="{2BDD27CC-2F06-4733-BE85-A46C18D7C230}" type="slidenum">
              <a:rPr lang="en-AU" noProof="0" smtClean="0"/>
              <a:t>30</a:t>
            </a:fld>
            <a:endParaRPr lang="en-AU" noProof="0"/>
          </a:p>
        </p:txBody>
      </p:sp>
      <p:sp>
        <p:nvSpPr>
          <p:cNvPr id="8" name="Slide Image Placeholder 7">
            <a:extLst>
              <a:ext uri="{FF2B5EF4-FFF2-40B4-BE49-F238E27FC236}">
                <a16:creationId xmlns:a16="http://schemas.microsoft.com/office/drawing/2014/main" id="{2132B752-2943-B501-5DB3-85D61646ADE1}"/>
              </a:ext>
            </a:extLst>
          </p:cNvPr>
          <p:cNvSpPr>
            <a:spLocks noGrp="1" noRot="1" noChangeAspect="1"/>
          </p:cNvSpPr>
          <p:nvPr>
            <p:ph type="sldImg"/>
          </p:nvPr>
        </p:nvSpPr>
        <p:spPr/>
      </p:sp>
    </p:spTree>
    <p:extLst>
      <p:ext uri="{BB962C8B-B14F-4D97-AF65-F5344CB8AC3E}">
        <p14:creationId xmlns:p14="http://schemas.microsoft.com/office/powerpoint/2010/main" val="8689398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3762F2-950B-58E3-526B-21D83B0B73D8}"/>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BE32923-631C-30E0-6F5D-EC1CE84B1142}"/>
              </a:ext>
            </a:extLst>
          </p:cNvPr>
          <p:cNvSpPr>
            <a:spLocks noGrp="1"/>
          </p:cNvSpPr>
          <p:nvPr>
            <p:ph type="body" idx="1"/>
          </p:nvPr>
        </p:nvSpPr>
        <p:spPr/>
        <p:txBody>
          <a:bodyPr/>
          <a:lstStyle/>
          <a:p>
            <a:pPr lvl="0"/>
            <a:r>
              <a:rPr lang="en-US" b="1" i="1"/>
              <a:t>Editing note: </a:t>
            </a:r>
            <a:r>
              <a:rPr lang="en-US" i="1"/>
              <a:t>An example discussion activity is provided here. </a:t>
            </a:r>
            <a:r>
              <a:rPr lang="en-AU" i="1"/>
              <a:t>Please add further questions if needed for your context</a:t>
            </a:r>
            <a:r>
              <a:rPr lang="en-US" i="1"/>
              <a:t>. </a:t>
            </a:r>
          </a:p>
          <a:p>
            <a:pPr lvl="0"/>
            <a:endParaRPr lang="en-US"/>
          </a:p>
          <a:p>
            <a:pPr lvl="0"/>
            <a:r>
              <a:rPr lang="en-US" b="1">
                <a:latin typeface="Montserrat"/>
              </a:rPr>
              <a:t>Speaking note (following the discussion): </a:t>
            </a:r>
            <a:r>
              <a:rPr lang="en-US">
                <a:latin typeface="Montserrat"/>
              </a:rPr>
              <a:t>Now, let’s recap what we’ve covered in this session …</a:t>
            </a:r>
          </a:p>
        </p:txBody>
      </p:sp>
      <p:sp>
        <p:nvSpPr>
          <p:cNvPr id="6" name="Slide Number Placeholder 5">
            <a:extLst>
              <a:ext uri="{FF2B5EF4-FFF2-40B4-BE49-F238E27FC236}">
                <a16:creationId xmlns:a16="http://schemas.microsoft.com/office/drawing/2014/main" id="{E71DEC8A-1EE8-FBCD-69D4-86C51141D36A}"/>
              </a:ext>
            </a:extLst>
          </p:cNvPr>
          <p:cNvSpPr>
            <a:spLocks noGrp="1"/>
          </p:cNvSpPr>
          <p:nvPr>
            <p:ph type="sldNum" sz="quarter" idx="5"/>
          </p:nvPr>
        </p:nvSpPr>
        <p:spPr/>
        <p:txBody>
          <a:bodyPr/>
          <a:lstStyle/>
          <a:p>
            <a:pPr lvl="0"/>
            <a:fld id="{B36E7EC0-9BE3-5541-9D76-7DE32A6C9D42}" type="slidenum">
              <a:rPr lang="en-US" noProof="0" smtClean="0"/>
              <a:pPr lvl="0"/>
              <a:t>31</a:t>
            </a:fld>
            <a:endParaRPr lang="en-US" noProof="0"/>
          </a:p>
        </p:txBody>
      </p:sp>
      <p:sp>
        <p:nvSpPr>
          <p:cNvPr id="9" name="Slide Image Placeholder 8">
            <a:extLst>
              <a:ext uri="{FF2B5EF4-FFF2-40B4-BE49-F238E27FC236}">
                <a16:creationId xmlns:a16="http://schemas.microsoft.com/office/drawing/2014/main" id="{C1C87926-F1A0-7288-3321-BBAC278348FD}"/>
              </a:ext>
            </a:extLst>
          </p:cNvPr>
          <p:cNvSpPr>
            <a:spLocks noGrp="1" noRot="1" noChangeAspect="1"/>
          </p:cNvSpPr>
          <p:nvPr>
            <p:ph type="sldImg"/>
          </p:nvPr>
        </p:nvSpPr>
        <p:spPr/>
      </p:sp>
    </p:spTree>
    <p:extLst>
      <p:ext uri="{BB962C8B-B14F-4D97-AF65-F5344CB8AC3E}">
        <p14:creationId xmlns:p14="http://schemas.microsoft.com/office/powerpoint/2010/main" val="12401676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4611FA-E25A-8A54-5451-8FC2BE5BC28C}"/>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D68CCD8C-33C3-4D23-3466-E8B2556B1E9F}"/>
              </a:ext>
            </a:extLst>
          </p:cNvPr>
          <p:cNvSpPr>
            <a:spLocks noGrp="1"/>
          </p:cNvSpPr>
          <p:nvPr>
            <p:ph type="body" idx="1"/>
          </p:nvPr>
        </p:nvSpPr>
        <p:spPr/>
        <p:txBody>
          <a:bodyPr/>
          <a:lstStyle/>
          <a:p>
            <a:r>
              <a:rPr lang="en-AU" i="1"/>
              <a:t>Remind everyone what has been covered in the session.</a:t>
            </a:r>
          </a:p>
        </p:txBody>
      </p:sp>
      <p:sp>
        <p:nvSpPr>
          <p:cNvPr id="6" name="Slide Number Placeholder 5">
            <a:extLst>
              <a:ext uri="{FF2B5EF4-FFF2-40B4-BE49-F238E27FC236}">
                <a16:creationId xmlns:a16="http://schemas.microsoft.com/office/drawing/2014/main" id="{0D787117-48D6-E36B-0B39-8D1D8473F1ED}"/>
              </a:ext>
            </a:extLst>
          </p:cNvPr>
          <p:cNvSpPr>
            <a:spLocks noGrp="1"/>
          </p:cNvSpPr>
          <p:nvPr>
            <p:ph type="sldNum" sz="quarter" idx="5"/>
          </p:nvPr>
        </p:nvSpPr>
        <p:spPr/>
        <p:txBody>
          <a:bodyPr/>
          <a:lstStyle/>
          <a:p>
            <a:pPr lvl="0"/>
            <a:fld id="{B36E7EC0-9BE3-5541-9D76-7DE32A6C9D42}" type="slidenum">
              <a:rPr lang="en-US" noProof="0"/>
              <a:pPr lvl="0"/>
              <a:t>32</a:t>
            </a:fld>
            <a:endParaRPr lang="en-US" noProof="0"/>
          </a:p>
        </p:txBody>
      </p:sp>
      <p:sp>
        <p:nvSpPr>
          <p:cNvPr id="9" name="Slide Image Placeholder 8">
            <a:extLst>
              <a:ext uri="{FF2B5EF4-FFF2-40B4-BE49-F238E27FC236}">
                <a16:creationId xmlns:a16="http://schemas.microsoft.com/office/drawing/2014/main" id="{C7528BC8-29BC-ACD6-2174-563CFB8F51C5}"/>
              </a:ext>
            </a:extLst>
          </p:cNvPr>
          <p:cNvSpPr>
            <a:spLocks noGrp="1" noRot="1" noChangeAspect="1"/>
          </p:cNvSpPr>
          <p:nvPr>
            <p:ph type="sldImg"/>
          </p:nvPr>
        </p:nvSpPr>
        <p:spPr/>
      </p:sp>
    </p:spTree>
    <p:extLst>
      <p:ext uri="{BB962C8B-B14F-4D97-AF65-F5344CB8AC3E}">
        <p14:creationId xmlns:p14="http://schemas.microsoft.com/office/powerpoint/2010/main" val="25209029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b="1"/>
              <a:t>Speaking notes: </a:t>
            </a:r>
            <a:r>
              <a:rPr lang="en-AU"/>
              <a:t>This knowledge-building session is not the end of your professional learning about scaffolding practice. Our next steps are: </a:t>
            </a:r>
            <a:r>
              <a:rPr lang="en-AU" i="1"/>
              <a:t>[read through planning, modelling and coaching descriptions].</a:t>
            </a:r>
          </a:p>
          <a:p>
            <a:endParaRPr lang="en-AU"/>
          </a:p>
          <a:p>
            <a:r>
              <a:rPr lang="en-AU" b="1" i="1"/>
              <a:t>Have a targeted discussion about next steps: </a:t>
            </a:r>
          </a:p>
          <a:p>
            <a:pPr lvl="1"/>
            <a:r>
              <a:rPr lang="en-AU"/>
              <a:t>Are there aspects of the techniques that still aren’t clear?</a:t>
            </a:r>
          </a:p>
          <a:p>
            <a:pPr lvl="1"/>
            <a:r>
              <a:rPr lang="en-AU"/>
              <a:t>Are there specific techniques you’d like to observe in a classroom?</a:t>
            </a:r>
          </a:p>
          <a:p>
            <a:endParaRPr lang="en-AU"/>
          </a:p>
          <a:p>
            <a:r>
              <a:rPr lang="en-AU" i="1"/>
              <a:t>As recommended in the background slides, you could provide staff with print-outs of the relevant modelling and coaching checklist for this module. </a:t>
            </a:r>
            <a:br>
              <a:rPr lang="en-AU" i="1"/>
            </a:br>
            <a:r>
              <a:rPr lang="en-AU" i="1"/>
              <a:t>Refer to the modelling and coaching checklist here to remind teachers of next steps. </a:t>
            </a:r>
          </a:p>
        </p:txBody>
      </p:sp>
      <p:sp>
        <p:nvSpPr>
          <p:cNvPr id="4" name="Slide Number Placeholder 3"/>
          <p:cNvSpPr>
            <a:spLocks noGrp="1"/>
          </p:cNvSpPr>
          <p:nvPr>
            <p:ph type="sldNum" sz="quarter" idx="5"/>
          </p:nvPr>
        </p:nvSpPr>
        <p:spPr/>
        <p:txBody>
          <a:bodyPr/>
          <a:lstStyle/>
          <a:p>
            <a:pPr lvl="0"/>
            <a:fld id="{2BDD27CC-2F06-4733-BE85-A46C18D7C230}" type="slidenum">
              <a:rPr lang="en-AU" noProof="0" smtClean="0"/>
              <a:pPr lvl="0"/>
              <a:t>33</a:t>
            </a:fld>
            <a:endParaRPr lang="en-AU" noProof="0"/>
          </a:p>
        </p:txBody>
      </p:sp>
      <p:sp>
        <p:nvSpPr>
          <p:cNvPr id="7" name="Slide Image Placeholder 6">
            <a:extLst>
              <a:ext uri="{FF2B5EF4-FFF2-40B4-BE49-F238E27FC236}">
                <a16:creationId xmlns:a16="http://schemas.microsoft.com/office/drawing/2014/main" id="{03D6075F-9AAE-43D5-0CF4-AA015D575AEA}"/>
              </a:ext>
            </a:extLst>
          </p:cNvPr>
          <p:cNvSpPr>
            <a:spLocks noGrp="1" noRot="1" noChangeAspect="1"/>
          </p:cNvSpPr>
          <p:nvPr>
            <p:ph type="sldImg"/>
          </p:nvPr>
        </p:nvSpPr>
        <p:spPr/>
      </p:sp>
    </p:spTree>
    <p:extLst>
      <p:ext uri="{BB962C8B-B14F-4D97-AF65-F5344CB8AC3E}">
        <p14:creationId xmlns:p14="http://schemas.microsoft.com/office/powerpoint/2010/main" val="7104667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4"/>
        <p:cNvGrpSpPr/>
        <p:nvPr/>
      </p:nvGrpSpPr>
      <p:grpSpPr>
        <a:xfrm>
          <a:off x="0" y="0"/>
          <a:ext cx="0" cy="0"/>
          <a:chOff x="0" y="0"/>
          <a:chExt cx="0" cy="0"/>
        </a:xfrm>
      </p:grpSpPr>
      <p:sp>
        <p:nvSpPr>
          <p:cNvPr id="1026" name="Google Shape;1026;p35:notes"/>
          <p:cNvSpPr txBox="1">
            <a:spLocks noGrp="1"/>
          </p:cNvSpPr>
          <p:nvPr>
            <p:ph type="body" idx="1"/>
          </p:nvPr>
        </p:nvSpPr>
        <p:spPr/>
        <p:txBody>
          <a:bodyPr/>
          <a:lstStyle/>
          <a:p>
            <a:r>
              <a:rPr lang="en-AU" b="1"/>
              <a:t>Speaking notes: </a:t>
            </a:r>
            <a:r>
              <a:rPr lang="en-AU">
                <a:sym typeface="Montserrat"/>
              </a:rPr>
              <a:t>If you’re interested in reading more about the practice and techniques covered in this module, this practice guide on scaffolding practice provides further reading.</a:t>
            </a:r>
            <a:endParaRPr lang="en-US" noProof="0">
              <a:sym typeface="Montserrat"/>
            </a:endParaRPr>
          </a:p>
          <a:p>
            <a:pPr lvl="0"/>
            <a:endParaRPr lang="en-US" noProof="0">
              <a:sym typeface="Montserrat"/>
            </a:endParaRPr>
          </a:p>
          <a:p>
            <a:pPr lvl="0"/>
            <a:r>
              <a:rPr lang="en-AU"/>
              <a:t>As mentioned on the previous slide, we’ll be following up this knowledge-building session with planning support, modelling and coaching. We have adopted/tailored modelling and coaching checklists, which are tools that allow coaches and teachers to document observations and feedback during modelling and coaching sessions. We can spend some time now looking at this checklist </a:t>
            </a:r>
            <a:r>
              <a:rPr lang="en-AU" b="1" i="1"/>
              <a:t>(Editing note: Time permitting)</a:t>
            </a:r>
            <a:r>
              <a:rPr lang="en-AU"/>
              <a:t>. </a:t>
            </a:r>
            <a:r>
              <a:rPr lang="en-US">
                <a:sym typeface="Montserrat"/>
              </a:rPr>
              <a:t>It contains core techniques for implementing the practices in this professional learning cycle</a:t>
            </a:r>
            <a:r>
              <a:rPr lang="en-US" b="1" i="1">
                <a:sym typeface="Montserrat"/>
              </a:rPr>
              <a:t> </a:t>
            </a:r>
            <a:r>
              <a:rPr lang="en-AU" b="1" i="1"/>
              <a:t>(Editing note: Your school may adopt the checklist in its original form and focus on all techniques or edit the checklist to prioritise the techniques most relevant and important for your context)</a:t>
            </a:r>
            <a:r>
              <a:rPr lang="en-AU"/>
              <a:t>.</a:t>
            </a:r>
          </a:p>
        </p:txBody>
      </p:sp>
      <p:sp>
        <p:nvSpPr>
          <p:cNvPr id="1029" name="Google Shape;1029;p35:notes"/>
          <p:cNvSpPr txBox="1">
            <a:spLocks noGrp="1"/>
          </p:cNvSpPr>
          <p:nvPr>
            <p:ph type="sldNum" idx="12"/>
          </p:nvPr>
        </p:nvSpPr>
        <p:spPr/>
        <p:txBody>
          <a:bodyPr/>
          <a:lstStyle/>
          <a:p>
            <a:pPr lvl="0"/>
            <a:fld id="{00000000-1234-1234-1234-123412341234}" type="slidenum">
              <a:rPr lang="en-AU" noProof="0"/>
              <a:pPr lvl="0"/>
              <a:t>34</a:t>
            </a:fld>
            <a:endParaRPr lang="en-AU" noProof="0"/>
          </a:p>
        </p:txBody>
      </p:sp>
      <p:sp>
        <p:nvSpPr>
          <p:cNvPr id="4" name="Slide Image Placeholder 3">
            <a:extLst>
              <a:ext uri="{FF2B5EF4-FFF2-40B4-BE49-F238E27FC236}">
                <a16:creationId xmlns:a16="http://schemas.microsoft.com/office/drawing/2014/main" id="{916CBE8D-9584-DB02-E7FE-251E851F4434}"/>
              </a:ext>
            </a:extLst>
          </p:cNvPr>
          <p:cNvSpPr>
            <a:spLocks noGrp="1" noRot="1" noChangeAspect="1"/>
          </p:cNvSpPr>
          <p:nvPr>
            <p:ph type="sldImg"/>
          </p:nvPr>
        </p:nvSpPr>
        <p:spPr/>
      </p:sp>
    </p:spTree>
    <p:extLst>
      <p:ext uri="{BB962C8B-B14F-4D97-AF65-F5344CB8AC3E}">
        <p14:creationId xmlns:p14="http://schemas.microsoft.com/office/powerpoint/2010/main" val="13832752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5"/>
          </p:nvPr>
        </p:nvSpPr>
        <p:spPr/>
        <p:txBody>
          <a:bodyPr/>
          <a:lstStyle/>
          <a:p>
            <a:pPr lvl="0"/>
            <a:fld id="{B36E7EC0-9BE3-5541-9D76-7DE32A6C9D42}" type="slidenum">
              <a:rPr lang="en-US" noProof="0" smtClean="0"/>
              <a:pPr lvl="0"/>
              <a:t>35</a:t>
            </a:fld>
            <a:endParaRPr lang="en-US" noProof="0"/>
          </a:p>
        </p:txBody>
      </p:sp>
      <p:sp>
        <p:nvSpPr>
          <p:cNvPr id="8" name="Slide Image Placeholder 7">
            <a:extLst>
              <a:ext uri="{FF2B5EF4-FFF2-40B4-BE49-F238E27FC236}">
                <a16:creationId xmlns:a16="http://schemas.microsoft.com/office/drawing/2014/main" id="{E5DDFFB8-8504-397E-1626-B6C4E7A808CF}"/>
              </a:ext>
            </a:extLst>
          </p:cNvPr>
          <p:cNvSpPr>
            <a:spLocks noGrp="1" noRot="1" noChangeAspect="1"/>
          </p:cNvSpPr>
          <p:nvPr>
            <p:ph type="sldImg"/>
          </p:nvPr>
        </p:nvSpPr>
        <p:spPr/>
      </p:sp>
      <p:sp>
        <p:nvSpPr>
          <p:cNvPr id="9" name="Notes Placeholder 8">
            <a:extLst>
              <a:ext uri="{FF2B5EF4-FFF2-40B4-BE49-F238E27FC236}">
                <a16:creationId xmlns:a16="http://schemas.microsoft.com/office/drawing/2014/main" id="{A307CC16-EF91-07C9-46E3-1C0A0D76752F}"/>
              </a:ext>
            </a:extLst>
          </p:cNvPr>
          <p:cNvSpPr>
            <a:spLocks noGrp="1"/>
          </p:cNvSpPr>
          <p:nvPr>
            <p:ph type="body" idx="1"/>
          </p:nvPr>
        </p:nvSpPr>
        <p:spPr/>
        <p:txBody>
          <a:bodyPr/>
          <a:lstStyle/>
          <a:p>
            <a:endParaRPr lang="en-AU"/>
          </a:p>
        </p:txBody>
      </p:sp>
    </p:spTree>
    <p:extLst>
      <p:ext uri="{BB962C8B-B14F-4D97-AF65-F5344CB8AC3E}">
        <p14:creationId xmlns:p14="http://schemas.microsoft.com/office/powerpoint/2010/main" val="6089852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ackground info">
    <p:bg>
      <p:bgPr>
        <a:solidFill>
          <a:schemeClr val="accent6"/>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E0541CF4-4838-C47A-0B60-B87059FAF124}"/>
              </a:ext>
            </a:extLst>
          </p:cNvPr>
          <p:cNvSpPr>
            <a:spLocks noGrp="1"/>
          </p:cNvSpPr>
          <p:nvPr>
            <p:ph type="title" hasCustomPrompt="1"/>
          </p:nvPr>
        </p:nvSpPr>
        <p:spPr>
          <a:xfrm>
            <a:off x="696000" y="589456"/>
            <a:ext cx="10800000" cy="599501"/>
          </a:xfrm>
          <a:prstGeom prst="roundRect">
            <a:avLst>
              <a:gd name="adj" fmla="val 29930"/>
            </a:avLst>
          </a:prstGeom>
          <a:solidFill>
            <a:schemeClr val="tx2"/>
          </a:solidFill>
        </p:spPr>
        <p:txBody>
          <a:bodyPr lIns="144000" tIns="72000" rIns="144000" bIns="108000">
            <a:noAutofit/>
          </a:bodyPr>
          <a:lstStyle>
            <a:lvl1pPr>
              <a:defRPr sz="2600">
                <a:solidFill>
                  <a:schemeClr val="bg1"/>
                </a:solidFill>
              </a:defRPr>
            </a:lvl1pPr>
          </a:lstStyle>
          <a:p>
            <a:r>
              <a:rPr lang="en-AU" noProof="0" dirty="0"/>
              <a:t>Background information</a:t>
            </a:r>
          </a:p>
        </p:txBody>
      </p:sp>
      <p:sp>
        <p:nvSpPr>
          <p:cNvPr id="11" name="Text Placeholder 6">
            <a:extLst>
              <a:ext uri="{FF2B5EF4-FFF2-40B4-BE49-F238E27FC236}">
                <a16:creationId xmlns:a16="http://schemas.microsoft.com/office/drawing/2014/main" id="{B4D41765-C950-ED1C-400C-BC3D40E7F890}"/>
              </a:ext>
            </a:extLst>
          </p:cNvPr>
          <p:cNvSpPr>
            <a:spLocks noGrp="1"/>
          </p:cNvSpPr>
          <p:nvPr>
            <p:ph type="body" sz="quarter" idx="13"/>
          </p:nvPr>
        </p:nvSpPr>
        <p:spPr>
          <a:xfrm>
            <a:off x="609601" y="1456567"/>
            <a:ext cx="10972800" cy="2106602"/>
          </a:xfrm>
        </p:spPr>
        <p:txBody>
          <a:bodyPr>
            <a:spAutoFit/>
          </a:bodyPr>
          <a:lstStyle>
            <a:lvl1pPr>
              <a:defRPr sz="1400"/>
            </a:lvl1pPr>
            <a:lvl2pPr>
              <a:spcBef>
                <a:spcPts val="1200"/>
              </a:spcBef>
              <a:spcAft>
                <a:spcPts val="0"/>
              </a:spcAft>
              <a:defRPr/>
            </a:lvl2p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Tree>
    <p:extLst>
      <p:ext uri="{BB962C8B-B14F-4D97-AF65-F5344CB8AC3E}">
        <p14:creationId xmlns:p14="http://schemas.microsoft.com/office/powerpoint/2010/main" val="620305142"/>
      </p:ext>
    </p:extLst>
  </p:cSld>
  <p:clrMapOvr>
    <a:overrideClrMapping bg1="lt1" tx1="dk1" bg2="lt2" tx2="dk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ain title slide">
    <p:bg>
      <p:bgPr>
        <a:solidFill>
          <a:srgbClr val="00305E"/>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B9C82F-01BF-5353-06BE-57BCC0F59C7C}"/>
              </a:ext>
            </a:extLst>
          </p:cNvPr>
          <p:cNvSpPr>
            <a:spLocks noGrp="1"/>
          </p:cNvSpPr>
          <p:nvPr>
            <p:ph type="title"/>
          </p:nvPr>
        </p:nvSpPr>
        <p:spPr>
          <a:xfrm>
            <a:off x="609600" y="2355087"/>
            <a:ext cx="10972800" cy="840230"/>
          </a:xfrm>
          <a:prstGeom prst="rect">
            <a:avLst/>
          </a:prstGeom>
        </p:spPr>
        <p:txBody>
          <a:bodyPr vert="horz" lIns="91440" tIns="45720" rIns="91440" bIns="45720" rtlCol="0" anchor="t" anchorCtr="0">
            <a:spAutoFit/>
          </a:bodyPr>
          <a:lstStyle>
            <a:lvl1pPr>
              <a:defRPr sz="5400">
                <a:solidFill>
                  <a:schemeClr val="bg1"/>
                </a:solidFill>
              </a:defRPr>
            </a:lvl1pPr>
          </a:lstStyle>
          <a:p>
            <a:r>
              <a:rPr lang="en-AU" noProof="0" dirty="0"/>
              <a:t>Click to edit Master title style</a:t>
            </a:r>
          </a:p>
        </p:txBody>
      </p:sp>
      <p:sp>
        <p:nvSpPr>
          <p:cNvPr id="7" name="Text Placeholder 6">
            <a:extLst>
              <a:ext uri="{FF2B5EF4-FFF2-40B4-BE49-F238E27FC236}">
                <a16:creationId xmlns:a16="http://schemas.microsoft.com/office/drawing/2014/main" id="{5FF0992C-DDFD-25BF-1BB7-FE0E604AF28C}"/>
              </a:ext>
            </a:extLst>
          </p:cNvPr>
          <p:cNvSpPr>
            <a:spLocks noGrp="1"/>
          </p:cNvSpPr>
          <p:nvPr>
            <p:ph type="body" sz="quarter" idx="13"/>
          </p:nvPr>
        </p:nvSpPr>
        <p:spPr>
          <a:xfrm>
            <a:off x="609600" y="3662684"/>
            <a:ext cx="8458199" cy="673839"/>
          </a:xfrm>
        </p:spPr>
        <p:txBody>
          <a:bodyPr wrap="square">
            <a:spAutoFit/>
          </a:bodyPr>
          <a:lstStyle>
            <a:lvl1pPr>
              <a:defRPr sz="32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Click to edit Master text styles</a:t>
            </a:r>
          </a:p>
        </p:txBody>
      </p:sp>
    </p:spTree>
    <p:extLst>
      <p:ext uri="{BB962C8B-B14F-4D97-AF65-F5344CB8AC3E}">
        <p14:creationId xmlns:p14="http://schemas.microsoft.com/office/powerpoint/2010/main" val="769662869"/>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break slide">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C33E92-6BAC-6DA1-2341-300E1F7845E5}"/>
              </a:ext>
            </a:extLst>
          </p:cNvPr>
          <p:cNvSpPr>
            <a:spLocks noGrp="1"/>
          </p:cNvSpPr>
          <p:nvPr>
            <p:ph type="title"/>
          </p:nvPr>
        </p:nvSpPr>
        <p:spPr>
          <a:xfrm>
            <a:off x="609600" y="2520187"/>
            <a:ext cx="5981700" cy="1200329"/>
          </a:xfrm>
          <a:prstGeom prst="rect">
            <a:avLst/>
          </a:prstGeom>
        </p:spPr>
        <p:txBody>
          <a:bodyPr vert="horz" wrap="square" lIns="91440" tIns="45720" rIns="91440" bIns="45720" rtlCol="0" anchor="t" anchorCtr="0">
            <a:spAutoFit/>
          </a:bodyPr>
          <a:lstStyle>
            <a:lvl1pPr>
              <a:lnSpc>
                <a:spcPct val="100000"/>
              </a:lnSpc>
              <a:defRPr sz="3600">
                <a:solidFill>
                  <a:schemeClr val="bg1"/>
                </a:solidFill>
              </a:defRPr>
            </a:lvl1pPr>
          </a:lstStyle>
          <a:p>
            <a:r>
              <a:rPr lang="en-AU" noProof="0" dirty="0"/>
              <a:t>Click to edit Master title style</a:t>
            </a:r>
          </a:p>
        </p:txBody>
      </p:sp>
      <p:sp>
        <p:nvSpPr>
          <p:cNvPr id="7" name="Text Placeholder 6">
            <a:extLst>
              <a:ext uri="{FF2B5EF4-FFF2-40B4-BE49-F238E27FC236}">
                <a16:creationId xmlns:a16="http://schemas.microsoft.com/office/drawing/2014/main" id="{6D37B963-BA70-880C-9885-B6A585B0B974}"/>
              </a:ext>
            </a:extLst>
          </p:cNvPr>
          <p:cNvSpPr>
            <a:spLocks noGrp="1"/>
          </p:cNvSpPr>
          <p:nvPr>
            <p:ph type="body" sz="quarter" idx="13"/>
          </p:nvPr>
        </p:nvSpPr>
        <p:spPr>
          <a:xfrm>
            <a:off x="609601" y="4013200"/>
            <a:ext cx="5981700" cy="500778"/>
          </a:xfrm>
        </p:spPr>
        <p:txBody>
          <a:bodyPr wrap="square">
            <a:spAutoFit/>
          </a:bodyPr>
          <a:lstStyle>
            <a:lvl1pPr>
              <a:lnSpc>
                <a:spcPct val="120000"/>
              </a:lnSpc>
              <a:spcAft>
                <a:spcPts val="1200"/>
              </a:spcAft>
              <a:defRPr sz="24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sz="2400">
                <a:solidFill>
                  <a:schemeClr val="bg1"/>
                </a:solidFill>
              </a:defRPr>
            </a:lvl4pPr>
            <a:lvl5pPr>
              <a:defRPr>
                <a:solidFill>
                  <a:schemeClr val="bg1"/>
                </a:solidFill>
              </a:defRPr>
            </a:lvl5pPr>
          </a:lstStyle>
          <a:p>
            <a:pPr lvl="3"/>
            <a:r>
              <a:rPr lang="en-AU" noProof="0" dirty="0"/>
              <a:t>Click to edit Master text styles</a:t>
            </a:r>
          </a:p>
        </p:txBody>
      </p:sp>
      <p:sp>
        <p:nvSpPr>
          <p:cNvPr id="9" name="Picture Placeholder 4">
            <a:extLst>
              <a:ext uri="{FF2B5EF4-FFF2-40B4-BE49-F238E27FC236}">
                <a16:creationId xmlns:a16="http://schemas.microsoft.com/office/drawing/2014/main" id="{746D7DBB-172A-773A-F3EB-683A42387A65}"/>
              </a:ext>
            </a:extLst>
          </p:cNvPr>
          <p:cNvSpPr>
            <a:spLocks noGrp="1"/>
          </p:cNvSpPr>
          <p:nvPr>
            <p:ph type="pic" sz="quarter" idx="14"/>
          </p:nvPr>
        </p:nvSpPr>
        <p:spPr>
          <a:xfrm>
            <a:off x="7315200" y="0"/>
            <a:ext cx="4876800" cy="6858000"/>
          </a:xfrm>
        </p:spPr>
        <p:txBody>
          <a:bodyPr/>
          <a:lstStyle/>
          <a:p>
            <a:endParaRPr lang="en-AU" noProof="0" dirty="0"/>
          </a:p>
        </p:txBody>
      </p:sp>
      <p:sp>
        <p:nvSpPr>
          <p:cNvPr id="10" name="Text Placeholder 6">
            <a:extLst>
              <a:ext uri="{FF2B5EF4-FFF2-40B4-BE49-F238E27FC236}">
                <a16:creationId xmlns:a16="http://schemas.microsoft.com/office/drawing/2014/main" id="{8A468223-54AC-A03E-5046-6F0B468001F2}"/>
              </a:ext>
            </a:extLst>
          </p:cNvPr>
          <p:cNvSpPr>
            <a:spLocks noGrp="1"/>
          </p:cNvSpPr>
          <p:nvPr>
            <p:ph type="body" sz="quarter" idx="15" hasCustomPrompt="1"/>
          </p:nvPr>
        </p:nvSpPr>
        <p:spPr>
          <a:xfrm>
            <a:off x="609600" y="1258242"/>
            <a:ext cx="1080000" cy="1080000"/>
          </a:xfrm>
          <a:prstGeom prst="ellipse">
            <a:avLst/>
          </a:prstGeom>
          <a:noFill/>
          <a:ln w="25400">
            <a:solidFill>
              <a:schemeClr val="bg1"/>
            </a:solidFill>
          </a:ln>
        </p:spPr>
        <p:txBody>
          <a:bodyPr wrap="square" tIns="0" bIns="108000" anchor="ctr" anchorCtr="0">
            <a:noAutofit/>
          </a:bodyPr>
          <a:lstStyle>
            <a:lvl1pPr algn="ctr">
              <a:defRPr sz="5400" b="1">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1</a:t>
            </a:r>
          </a:p>
        </p:txBody>
      </p:sp>
      <p:sp>
        <p:nvSpPr>
          <p:cNvPr id="11" name="Text Placeholder 6">
            <a:extLst>
              <a:ext uri="{FF2B5EF4-FFF2-40B4-BE49-F238E27FC236}">
                <a16:creationId xmlns:a16="http://schemas.microsoft.com/office/drawing/2014/main" id="{4BC08AF6-0A93-6441-900C-FC297599C416}"/>
              </a:ext>
            </a:extLst>
          </p:cNvPr>
          <p:cNvSpPr>
            <a:spLocks noGrp="1"/>
          </p:cNvSpPr>
          <p:nvPr>
            <p:ph type="body" sz="quarter" idx="16" hasCustomPrompt="1"/>
          </p:nvPr>
        </p:nvSpPr>
        <p:spPr>
          <a:xfrm>
            <a:off x="7552267" y="6182713"/>
            <a:ext cx="4254500" cy="228524"/>
          </a:xfrm>
        </p:spPr>
        <p:txBody>
          <a:bodyPr wrap="square">
            <a:spAutoFit/>
          </a:bodyPr>
          <a:lstStyle>
            <a:lvl1pPr algn="r">
              <a:lnSpc>
                <a:spcPct val="120000"/>
              </a:lnSpc>
              <a:spcAft>
                <a:spcPts val="1200"/>
              </a:spcAft>
              <a:defRPr sz="800">
                <a:solidFill>
                  <a:schemeClr val="bg1"/>
                </a:solidFill>
              </a:defRPr>
            </a:lvl1pPr>
            <a:lvl2pPr>
              <a:spcBef>
                <a:spcPts val="1200"/>
              </a:spcBef>
              <a:spcAft>
                <a:spcPts val="0"/>
              </a:spcAf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AU" noProof="0" dirty="0"/>
              <a:t>Image: </a:t>
            </a:r>
          </a:p>
        </p:txBody>
      </p:sp>
    </p:spTree>
    <p:extLst>
      <p:ext uri="{BB962C8B-B14F-4D97-AF65-F5344CB8AC3E}">
        <p14:creationId xmlns:p14="http://schemas.microsoft.com/office/powerpoint/2010/main" val="2228606404"/>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_2" userDrawn="1">
  <p:cSld name="Acknowledgement slide">
    <p:bg>
      <p:bgPr>
        <a:solidFill>
          <a:schemeClr val="accent5"/>
        </a:solidFill>
        <a:effectLst/>
      </p:bgPr>
    </p:bg>
    <p:spTree>
      <p:nvGrpSpPr>
        <p:cNvPr id="1" name="Shape 82"/>
        <p:cNvGrpSpPr/>
        <p:nvPr/>
      </p:nvGrpSpPr>
      <p:grpSpPr>
        <a:xfrm>
          <a:off x="0" y="0"/>
          <a:ext cx="0" cy="0"/>
          <a:chOff x="0" y="0"/>
          <a:chExt cx="0" cy="0"/>
        </a:xfrm>
      </p:grpSpPr>
      <p:sp>
        <p:nvSpPr>
          <p:cNvPr id="2" name="Title Placeholder 1">
            <a:extLst>
              <a:ext uri="{FF2B5EF4-FFF2-40B4-BE49-F238E27FC236}">
                <a16:creationId xmlns:a16="http://schemas.microsoft.com/office/drawing/2014/main" id="{E641AA0E-6247-A3C2-9092-556877C0836C}"/>
              </a:ext>
            </a:extLst>
          </p:cNvPr>
          <p:cNvSpPr>
            <a:spLocks noGrp="1"/>
          </p:cNvSpPr>
          <p:nvPr>
            <p:ph type="title"/>
          </p:nvPr>
        </p:nvSpPr>
        <p:spPr>
          <a:xfrm>
            <a:off x="609600" y="780287"/>
            <a:ext cx="10972800" cy="535531"/>
          </a:xfrm>
          <a:prstGeom prst="rect">
            <a:avLst/>
          </a:prstGeom>
        </p:spPr>
        <p:txBody>
          <a:bodyPr vert="horz" lIns="91440" tIns="45720" rIns="91440" bIns="45720" rtlCol="0" anchor="t" anchorCtr="0">
            <a:spAutoFit/>
          </a:bodyPr>
          <a:lstStyle/>
          <a:p>
            <a:r>
              <a:rPr lang="en-AU" noProof="0" dirty="0"/>
              <a:t>Click to edit Master title style</a:t>
            </a:r>
          </a:p>
        </p:txBody>
      </p:sp>
      <p:sp>
        <p:nvSpPr>
          <p:cNvPr id="3" name="Text Placeholder 4">
            <a:extLst>
              <a:ext uri="{FF2B5EF4-FFF2-40B4-BE49-F238E27FC236}">
                <a16:creationId xmlns:a16="http://schemas.microsoft.com/office/drawing/2014/main" id="{CD528F77-8EAE-8441-6BBB-3F2CAC729048}"/>
              </a:ext>
            </a:extLst>
          </p:cNvPr>
          <p:cNvSpPr>
            <a:spLocks noGrp="1"/>
          </p:cNvSpPr>
          <p:nvPr>
            <p:ph type="body" sz="quarter" idx="10"/>
          </p:nvPr>
        </p:nvSpPr>
        <p:spPr>
          <a:xfrm>
            <a:off x="1326356" y="1886552"/>
            <a:ext cx="9539288" cy="3859831"/>
          </a:xfrm>
        </p:spPr>
        <p:txBody>
          <a:bodyPr lIns="144000" tIns="144000" rIns="144000" bIns="252000" anchor="ctr" anchorCtr="0"/>
          <a:lstStyle>
            <a:lvl1pPr algn="ctr">
              <a:defRPr sz="2400"/>
            </a:lvl1pPr>
            <a:lvl2pPr algn="ctr">
              <a:defRPr/>
            </a:lvl2pPr>
            <a:lvl3pPr algn="ctr">
              <a:defRPr/>
            </a:lvl3pPr>
            <a:lvl4pPr algn="ctr">
              <a:defRPr/>
            </a:lvl4pPr>
            <a:lvl5pPr algn="ctr">
              <a:defRPr/>
            </a:lvl5pPr>
          </a:lstStyle>
          <a:p>
            <a:pPr lvl="0"/>
            <a:r>
              <a:rPr lang="en-AU" noProof="0" dirty="0"/>
              <a:t>Click to edit Master text styles</a:t>
            </a:r>
          </a:p>
          <a:p>
            <a:pPr lvl="1"/>
            <a:r>
              <a:rPr lang="en-AU" noProof="0" dirty="0"/>
              <a:t>Second level</a:t>
            </a:r>
          </a:p>
          <a:p>
            <a:pPr lvl="2"/>
            <a:r>
              <a:rPr lang="en-AU" noProof="0" dirty="0"/>
              <a:t>Third level</a:t>
            </a:r>
          </a:p>
          <a:p>
            <a:pPr lvl="3"/>
            <a:r>
              <a:rPr lang="en-AU" noProof="0" dirty="0"/>
              <a:t>Fourth level</a:t>
            </a:r>
          </a:p>
          <a:p>
            <a:pPr lvl="4"/>
            <a:r>
              <a:rPr lang="en-AU" noProof="0" dirty="0"/>
              <a:t>Fifth level</a:t>
            </a:r>
          </a:p>
        </p:txBody>
      </p:sp>
    </p:spTree>
    <p:extLst>
      <p:ext uri="{BB962C8B-B14F-4D97-AF65-F5344CB8AC3E}">
        <p14:creationId xmlns:p14="http://schemas.microsoft.com/office/powerpoint/2010/main" val="3348570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OC">
    <p:bg>
      <p:bgPr>
        <a:solidFill>
          <a:schemeClr val="bg1"/>
        </a:solidFill>
        <a:effectLst/>
      </p:bgPr>
    </p:bg>
    <p:spTree>
      <p:nvGrpSpPr>
        <p:cNvPr id="1" name=""/>
        <p:cNvGrpSpPr/>
        <p:nvPr/>
      </p:nvGrpSpPr>
      <p:grpSpPr>
        <a:xfrm>
          <a:off x="0" y="0"/>
          <a:ext cx="0" cy="0"/>
          <a:chOff x="0" y="0"/>
          <a:chExt cx="0" cy="0"/>
        </a:xfrm>
      </p:grpSpPr>
      <p:sp>
        <p:nvSpPr>
          <p:cNvPr id="6" name="Text Placeholder 14">
            <a:extLst>
              <a:ext uri="{FF2B5EF4-FFF2-40B4-BE49-F238E27FC236}">
                <a16:creationId xmlns:a16="http://schemas.microsoft.com/office/drawing/2014/main" id="{8D30889E-623D-420B-9F32-698487530EA4}"/>
              </a:ext>
            </a:extLst>
          </p:cNvPr>
          <p:cNvSpPr>
            <a:spLocks noGrp="1"/>
          </p:cNvSpPr>
          <p:nvPr>
            <p:ph type="body" sz="quarter" idx="25" hasCustomPrompt="1"/>
          </p:nvPr>
        </p:nvSpPr>
        <p:spPr>
          <a:xfrm>
            <a:off x="769938" y="3533018"/>
            <a:ext cx="4965700" cy="2257280"/>
          </a:xfrm>
          <a:prstGeom prst="roundRect">
            <a:avLst>
              <a:gd name="adj" fmla="val 14914"/>
            </a:avLst>
          </a:prstGeom>
          <a:noFill/>
          <a:ln w="12700">
            <a:solidFill>
              <a:schemeClr val="accent2"/>
            </a:solidFill>
          </a:ln>
        </p:spPr>
        <p:txBody>
          <a:bodyPr lIns="360000" tIns="720000" rIns="360000" bIns="360000">
            <a:noAutofit/>
          </a:bodyPr>
          <a:lstStyle>
            <a:lvl1pPr>
              <a:defRPr sz="2000">
                <a:solidFill>
                  <a:schemeClr val="tx1"/>
                </a:solidFill>
              </a:defRPr>
            </a:lvl1pPr>
            <a:lvl2pPr>
              <a:defRPr/>
            </a:lvl2pPr>
            <a:lvl3pPr>
              <a:defRPr/>
            </a:lvl3pPr>
            <a:lvl4pPr>
              <a:defRPr/>
            </a:lvl4pPr>
            <a:lvl8pPr>
              <a:buAutoNum type="alphaLcParenR"/>
              <a:defRPr/>
            </a:lvl8pPr>
          </a:lstStyle>
          <a:p>
            <a:pPr lvl="0"/>
            <a:r>
              <a:rPr lang="en-AU" noProof="0" dirty="0"/>
              <a:t>Body text</a:t>
            </a:r>
          </a:p>
        </p:txBody>
      </p:sp>
      <p:sp>
        <p:nvSpPr>
          <p:cNvPr id="8" name="Text Placeholder 14">
            <a:extLst>
              <a:ext uri="{FF2B5EF4-FFF2-40B4-BE49-F238E27FC236}">
                <a16:creationId xmlns:a16="http://schemas.microsoft.com/office/drawing/2014/main" id="{CF236B45-FBBE-2491-F318-1DAA249CC4B5}"/>
              </a:ext>
            </a:extLst>
          </p:cNvPr>
          <p:cNvSpPr>
            <a:spLocks noGrp="1"/>
          </p:cNvSpPr>
          <p:nvPr>
            <p:ph type="body" sz="quarter" idx="27" hasCustomPrompt="1"/>
          </p:nvPr>
        </p:nvSpPr>
        <p:spPr>
          <a:xfrm>
            <a:off x="6456364" y="3533018"/>
            <a:ext cx="4965700" cy="2257280"/>
          </a:xfrm>
          <a:prstGeom prst="roundRect">
            <a:avLst>
              <a:gd name="adj" fmla="val 14914"/>
            </a:avLst>
          </a:prstGeom>
          <a:noFill/>
          <a:ln w="12700">
            <a:solidFill>
              <a:schemeClr val="accent3"/>
            </a:solidFill>
          </a:ln>
        </p:spPr>
        <p:txBody>
          <a:bodyPr lIns="360000" tIns="720000" rIns="360000" bIns="360000">
            <a:noAutofit/>
          </a:bodyPr>
          <a:lstStyle>
            <a:lvl1pPr>
              <a:defRPr sz="2000">
                <a:solidFill>
                  <a:schemeClr val="tx1"/>
                </a:solidFill>
              </a:defRPr>
            </a:lvl1pPr>
            <a:lvl2pPr>
              <a:defRPr/>
            </a:lvl2pPr>
            <a:lvl3pPr>
              <a:defRPr/>
            </a:lvl3pPr>
            <a:lvl4pPr>
              <a:defRPr/>
            </a:lvl4pPr>
            <a:lvl8pPr>
              <a:buAutoNum type="alphaLcParenR"/>
              <a:defRPr/>
            </a:lvl8pPr>
          </a:lstStyle>
          <a:p>
            <a:pPr lvl="0"/>
            <a:r>
              <a:rPr lang="en-AU" noProof="0" dirty="0"/>
              <a:t>Body text</a:t>
            </a:r>
          </a:p>
        </p:txBody>
      </p:sp>
      <p:sp>
        <p:nvSpPr>
          <p:cNvPr id="9" name="Title 1">
            <a:extLst>
              <a:ext uri="{FF2B5EF4-FFF2-40B4-BE49-F238E27FC236}">
                <a16:creationId xmlns:a16="http://schemas.microsoft.com/office/drawing/2014/main" id="{4686AF3B-5A55-17DF-9FFF-90A885C3262D}"/>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10" name="Text Placeholder 14">
            <a:extLst>
              <a:ext uri="{FF2B5EF4-FFF2-40B4-BE49-F238E27FC236}">
                <a16:creationId xmlns:a16="http://schemas.microsoft.com/office/drawing/2014/main" id="{F2C43893-AC2F-C745-8A60-52FA88B73C87}"/>
              </a:ext>
            </a:extLst>
          </p:cNvPr>
          <p:cNvSpPr>
            <a:spLocks noGrp="1"/>
          </p:cNvSpPr>
          <p:nvPr>
            <p:ph type="body" sz="quarter" idx="23" hasCustomPrompt="1"/>
          </p:nvPr>
        </p:nvSpPr>
        <p:spPr>
          <a:xfrm>
            <a:off x="609600" y="1582838"/>
            <a:ext cx="10972800" cy="383054"/>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Body text</a:t>
            </a:r>
          </a:p>
        </p:txBody>
      </p:sp>
      <p:sp>
        <p:nvSpPr>
          <p:cNvPr id="11" name="Text Placeholder 14">
            <a:extLst>
              <a:ext uri="{FF2B5EF4-FFF2-40B4-BE49-F238E27FC236}">
                <a16:creationId xmlns:a16="http://schemas.microsoft.com/office/drawing/2014/main" id="{7372E4F6-D998-ED3B-64B0-85592DFE8E03}"/>
              </a:ext>
            </a:extLst>
          </p:cNvPr>
          <p:cNvSpPr>
            <a:spLocks noGrp="1"/>
          </p:cNvSpPr>
          <p:nvPr>
            <p:ph type="body" sz="quarter" idx="24" hasCustomPrompt="1"/>
          </p:nvPr>
        </p:nvSpPr>
        <p:spPr>
          <a:xfrm>
            <a:off x="1236346" y="2615952"/>
            <a:ext cx="1236559" cy="1233458"/>
          </a:xfrm>
          <a:prstGeom prst="ellipse">
            <a:avLst/>
          </a:prstGeom>
          <a:solidFill>
            <a:schemeClr val="accent2"/>
          </a:solidFill>
        </p:spPr>
        <p:txBody>
          <a:bodyPr wrap="square" tIns="0" bIns="144000" anchor="ctr" anchorCtr="0">
            <a:noAutofit/>
          </a:bodyPr>
          <a:lstStyle>
            <a:lvl1pPr algn="ctr">
              <a:defRPr sz="6000" b="1">
                <a:solidFill>
                  <a:schemeClr val="bg1"/>
                </a:solidFill>
              </a:defRPr>
            </a:lvl1pPr>
            <a:lvl2pPr>
              <a:defRPr/>
            </a:lvl2pPr>
            <a:lvl3pPr>
              <a:defRPr/>
            </a:lvl3pPr>
            <a:lvl4pPr>
              <a:defRPr/>
            </a:lvl4pPr>
            <a:lvl8pPr>
              <a:buAutoNum type="alphaLcParenR"/>
              <a:defRPr/>
            </a:lvl8pPr>
          </a:lstStyle>
          <a:p>
            <a:pPr lvl="0"/>
            <a:r>
              <a:rPr lang="en-AU" noProof="0" dirty="0"/>
              <a:t>1</a:t>
            </a:r>
          </a:p>
        </p:txBody>
      </p:sp>
      <p:sp>
        <p:nvSpPr>
          <p:cNvPr id="12" name="Text Placeholder 14">
            <a:extLst>
              <a:ext uri="{FF2B5EF4-FFF2-40B4-BE49-F238E27FC236}">
                <a16:creationId xmlns:a16="http://schemas.microsoft.com/office/drawing/2014/main" id="{4427EF20-4B0F-D57A-94C2-2DB1B84A36B9}"/>
              </a:ext>
            </a:extLst>
          </p:cNvPr>
          <p:cNvSpPr>
            <a:spLocks noGrp="1"/>
          </p:cNvSpPr>
          <p:nvPr>
            <p:ph type="body" sz="quarter" idx="26" hasCustomPrompt="1"/>
          </p:nvPr>
        </p:nvSpPr>
        <p:spPr>
          <a:xfrm>
            <a:off x="6922772" y="2615952"/>
            <a:ext cx="1236559" cy="1233458"/>
          </a:xfrm>
          <a:prstGeom prst="ellipse">
            <a:avLst/>
          </a:prstGeom>
          <a:solidFill>
            <a:schemeClr val="accent3"/>
          </a:solidFill>
        </p:spPr>
        <p:txBody>
          <a:bodyPr wrap="square" tIns="0" bIns="144000" anchor="ctr" anchorCtr="0">
            <a:noAutofit/>
          </a:bodyPr>
          <a:lstStyle>
            <a:lvl1pPr algn="ctr">
              <a:defRPr sz="6000" b="1">
                <a:solidFill>
                  <a:schemeClr val="bg1"/>
                </a:solidFill>
              </a:defRPr>
            </a:lvl1pPr>
            <a:lvl2pPr>
              <a:defRPr/>
            </a:lvl2pPr>
            <a:lvl3pPr>
              <a:defRPr/>
            </a:lvl3pPr>
            <a:lvl4pPr>
              <a:defRPr/>
            </a:lvl4pPr>
            <a:lvl8pPr>
              <a:buAutoNum type="alphaLcParenR"/>
              <a:defRPr/>
            </a:lvl8pPr>
          </a:lstStyle>
          <a:p>
            <a:pPr lvl="0"/>
            <a:r>
              <a:rPr lang="en-AU" noProof="0" dirty="0"/>
              <a:t>2</a:t>
            </a:r>
          </a:p>
        </p:txBody>
      </p:sp>
    </p:spTree>
    <p:extLst>
      <p:ext uri="{BB962C8B-B14F-4D97-AF65-F5344CB8AC3E}">
        <p14:creationId xmlns:p14="http://schemas.microsoft.com/office/powerpoint/2010/main" val="419669843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 conten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91A8A-44C2-499A-DE6D-4935DC9290DF}"/>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3" name="Text Placeholder 14">
            <a:extLst>
              <a:ext uri="{FF2B5EF4-FFF2-40B4-BE49-F238E27FC236}">
                <a16:creationId xmlns:a16="http://schemas.microsoft.com/office/drawing/2014/main" id="{32A622D9-D12C-9655-DFF0-9AEF3C4301F1}"/>
              </a:ext>
            </a:extLst>
          </p:cNvPr>
          <p:cNvSpPr>
            <a:spLocks noGrp="1"/>
          </p:cNvSpPr>
          <p:nvPr>
            <p:ph type="body" sz="quarter" idx="23" hasCustomPrompt="1"/>
          </p:nvPr>
        </p:nvSpPr>
        <p:spPr>
          <a:xfrm>
            <a:off x="609600" y="1849830"/>
            <a:ext cx="10972800" cy="4405312"/>
          </a:xfrm>
          <a:prstGeom prst="rect">
            <a:avLst/>
          </a:prstGeom>
        </p:spPr>
        <p:txBody>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Tree>
    <p:extLst>
      <p:ext uri="{BB962C8B-B14F-4D97-AF65-F5344CB8AC3E}">
        <p14:creationId xmlns:p14="http://schemas.microsoft.com/office/powerpoint/2010/main" val="41561165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 content + label">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67132-E070-0D17-E715-7354B191903E}"/>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Click to edit Heading level 1</a:t>
            </a:r>
          </a:p>
        </p:txBody>
      </p:sp>
      <p:sp>
        <p:nvSpPr>
          <p:cNvPr id="3" name="Text Placeholder 14">
            <a:extLst>
              <a:ext uri="{FF2B5EF4-FFF2-40B4-BE49-F238E27FC236}">
                <a16:creationId xmlns:a16="http://schemas.microsoft.com/office/drawing/2014/main" id="{A571A689-8C46-1403-D424-BCDFDF07E761}"/>
              </a:ext>
            </a:extLst>
          </p:cNvPr>
          <p:cNvSpPr>
            <a:spLocks noGrp="1"/>
          </p:cNvSpPr>
          <p:nvPr>
            <p:ph type="body" sz="quarter" idx="23" hasCustomPrompt="1"/>
          </p:nvPr>
        </p:nvSpPr>
        <p:spPr>
          <a:xfrm>
            <a:off x="609600" y="1854200"/>
            <a:ext cx="10972800" cy="4187172"/>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4" name="Text Placeholder 4">
            <a:extLst>
              <a:ext uri="{FF2B5EF4-FFF2-40B4-BE49-F238E27FC236}">
                <a16:creationId xmlns:a16="http://schemas.microsoft.com/office/drawing/2014/main" id="{4C48F6D0-4910-36B9-1705-0091C59A598F}"/>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132679255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 content + label">
    <p:bg>
      <p:bgPr>
        <a:solidFill>
          <a:schemeClr val="bg1"/>
        </a:solidFill>
        <a:effectLst/>
      </p:bgPr>
    </p:bg>
    <p:spTree>
      <p:nvGrpSpPr>
        <p:cNvPr id="1" name=""/>
        <p:cNvGrpSpPr/>
        <p:nvPr/>
      </p:nvGrpSpPr>
      <p:grpSpPr>
        <a:xfrm>
          <a:off x="0" y="0"/>
          <a:ext cx="0" cy="0"/>
          <a:chOff x="0" y="0"/>
          <a:chExt cx="0" cy="0"/>
        </a:xfrm>
      </p:grpSpPr>
      <p:sp>
        <p:nvSpPr>
          <p:cNvPr id="4" name="Text Placeholder 4">
            <a:extLst>
              <a:ext uri="{FF2B5EF4-FFF2-40B4-BE49-F238E27FC236}">
                <a16:creationId xmlns:a16="http://schemas.microsoft.com/office/drawing/2014/main" id="{4C48F6D0-4910-36B9-1705-0091C59A598F}"/>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5" name="Title 1">
            <a:extLst>
              <a:ext uri="{FF2B5EF4-FFF2-40B4-BE49-F238E27FC236}">
                <a16:creationId xmlns:a16="http://schemas.microsoft.com/office/drawing/2014/main" id="{B2055FC8-00FD-2CCC-FBF4-309DB41B21F5}"/>
              </a:ext>
            </a:extLst>
          </p:cNvPr>
          <p:cNvSpPr>
            <a:spLocks noGrp="1"/>
          </p:cNvSpPr>
          <p:nvPr>
            <p:ph type="title" hasCustomPrompt="1"/>
          </p:nvPr>
        </p:nvSpPr>
        <p:spPr>
          <a:xfrm>
            <a:off x="1199736" y="1135652"/>
            <a:ext cx="1962563" cy="523220"/>
          </a:xfrm>
          <a:prstGeom prst="rect">
            <a:avLst/>
          </a:prstGeom>
        </p:spPr>
        <p:txBody>
          <a:bodyPr wrap="square">
            <a:spAutoFit/>
          </a:bodyPr>
          <a:lstStyle>
            <a:lvl1pPr>
              <a:lnSpc>
                <a:spcPct val="100000"/>
              </a:lnSpc>
              <a:defRPr sz="2800">
                <a:solidFill>
                  <a:schemeClr val="accent1"/>
                </a:solidFill>
              </a:defRPr>
            </a:lvl1pPr>
          </a:lstStyle>
          <a:p>
            <a:r>
              <a:rPr lang="en-AU" noProof="0" dirty="0"/>
              <a:t>What it is</a:t>
            </a:r>
          </a:p>
        </p:txBody>
      </p:sp>
      <p:sp>
        <p:nvSpPr>
          <p:cNvPr id="6" name="Text Placeholder 14">
            <a:extLst>
              <a:ext uri="{FF2B5EF4-FFF2-40B4-BE49-F238E27FC236}">
                <a16:creationId xmlns:a16="http://schemas.microsoft.com/office/drawing/2014/main" id="{49A54ACE-858C-E63A-7BE7-F32F7D1BF17E}"/>
              </a:ext>
            </a:extLst>
          </p:cNvPr>
          <p:cNvSpPr>
            <a:spLocks noGrp="1"/>
          </p:cNvSpPr>
          <p:nvPr>
            <p:ph type="body" sz="quarter" idx="23" hasCustomPrompt="1"/>
          </p:nvPr>
        </p:nvSpPr>
        <p:spPr>
          <a:xfrm>
            <a:off x="1199735" y="1885398"/>
            <a:ext cx="4794661" cy="4376760"/>
          </a:xfrm>
          <a:prstGeom prst="rect">
            <a:avLst/>
          </a:prstGeom>
        </p:spPr>
        <p:txBody>
          <a:bodyPr wrap="square">
            <a:normAutofit/>
          </a:bodyPr>
          <a:lstStyle>
            <a:lvl1pPr>
              <a:spcAft>
                <a:spcPts val="1800"/>
              </a:spcAft>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7" name="Text Placeholder 14">
            <a:extLst>
              <a:ext uri="{FF2B5EF4-FFF2-40B4-BE49-F238E27FC236}">
                <a16:creationId xmlns:a16="http://schemas.microsoft.com/office/drawing/2014/main" id="{D92CA5D7-1778-2ACC-FCC3-59049C11534C}"/>
              </a:ext>
            </a:extLst>
          </p:cNvPr>
          <p:cNvSpPr>
            <a:spLocks noGrp="1"/>
          </p:cNvSpPr>
          <p:nvPr>
            <p:ph type="body" sz="quarter" idx="25" hasCustomPrompt="1"/>
          </p:nvPr>
        </p:nvSpPr>
        <p:spPr>
          <a:xfrm>
            <a:off x="6956015" y="1885398"/>
            <a:ext cx="4549128" cy="4376760"/>
          </a:xfrm>
          <a:prstGeom prst="rect">
            <a:avLst/>
          </a:prstGeom>
        </p:spPr>
        <p:txBody>
          <a:bodyPr wrap="square">
            <a:normAutofit/>
          </a:bodyPr>
          <a:lstStyle>
            <a:lvl1pPr>
              <a:spcAft>
                <a:spcPts val="1800"/>
              </a:spcAft>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a:p>
            <a:pPr lvl="1"/>
            <a:r>
              <a:rPr lang="en-AU" noProof="0" dirty="0"/>
              <a:t>H2 (indent x1)</a:t>
            </a:r>
          </a:p>
          <a:p>
            <a:pPr lvl="2"/>
            <a:r>
              <a:rPr lang="en-AU" noProof="0" dirty="0"/>
              <a:t>H3 (indent x2)</a:t>
            </a:r>
          </a:p>
          <a:p>
            <a:pPr lvl="3"/>
            <a:r>
              <a:rPr lang="en-AU" noProof="0" dirty="0"/>
              <a:t>Bullet L1 (indent x3)</a:t>
            </a:r>
          </a:p>
          <a:p>
            <a:pPr lvl="4"/>
            <a:r>
              <a:rPr lang="en-AU" noProof="0" dirty="0"/>
              <a:t>Bullet L2 (indent x4)</a:t>
            </a:r>
          </a:p>
          <a:p>
            <a:pPr lvl="5"/>
            <a:r>
              <a:rPr lang="en-AU" noProof="0" dirty="0"/>
              <a:t>Bullet L3 (indent x5)</a:t>
            </a:r>
          </a:p>
          <a:p>
            <a:pPr lvl="6"/>
            <a:r>
              <a:rPr lang="en-AU" noProof="0" dirty="0"/>
              <a:t>List L1 (indent x6)</a:t>
            </a:r>
          </a:p>
          <a:p>
            <a:pPr lvl="7"/>
            <a:r>
              <a:rPr lang="en-AU" noProof="0" dirty="0"/>
              <a:t>List L2 (indent x7)</a:t>
            </a:r>
          </a:p>
          <a:p>
            <a:pPr lvl="8"/>
            <a:r>
              <a:rPr lang="en-AU" noProof="0" dirty="0"/>
              <a:t>List L3 (indent x8)</a:t>
            </a:r>
          </a:p>
        </p:txBody>
      </p:sp>
      <p:sp>
        <p:nvSpPr>
          <p:cNvPr id="8" name="Text Placeholder 14">
            <a:extLst>
              <a:ext uri="{FF2B5EF4-FFF2-40B4-BE49-F238E27FC236}">
                <a16:creationId xmlns:a16="http://schemas.microsoft.com/office/drawing/2014/main" id="{5551EC41-03B0-09AE-77D1-DE9B3E0C7216}"/>
              </a:ext>
            </a:extLst>
          </p:cNvPr>
          <p:cNvSpPr>
            <a:spLocks noGrp="1"/>
          </p:cNvSpPr>
          <p:nvPr>
            <p:ph type="body" sz="quarter" idx="26" hasCustomPrompt="1"/>
          </p:nvPr>
        </p:nvSpPr>
        <p:spPr>
          <a:xfrm>
            <a:off x="6962322" y="1127700"/>
            <a:ext cx="2903512" cy="503985"/>
          </a:xfrm>
          <a:prstGeom prst="rect">
            <a:avLst/>
          </a:prstGeom>
        </p:spPr>
        <p:txBody>
          <a:bodyPr wrap="square">
            <a:noAutofit/>
          </a:bodyPr>
          <a:lstStyle>
            <a:lvl1pPr>
              <a:lnSpc>
                <a:spcPct val="100000"/>
              </a:lnSpc>
              <a:spcAft>
                <a:spcPts val="0"/>
              </a:spcAft>
              <a:defRPr sz="2800">
                <a:solidFill>
                  <a:schemeClr val="accent4"/>
                </a:solidFill>
                <a:latin typeface="Montserrat SemiBold" panose="00000700000000000000" pitchFamily="2" charset="0"/>
              </a:defRPr>
            </a:lvl1pPr>
            <a:lvl2pPr>
              <a:defRPr/>
            </a:lvl2pPr>
            <a:lvl3pPr>
              <a:defRPr/>
            </a:lvl3pPr>
            <a:lvl4pPr>
              <a:defRPr/>
            </a:lvl4pPr>
            <a:lvl8pPr>
              <a:buAutoNum type="alphaLcParenR"/>
              <a:defRPr/>
            </a:lvl8pPr>
          </a:lstStyle>
          <a:p>
            <a:pPr lvl="0"/>
            <a:r>
              <a:rPr lang="en-AU" noProof="0" dirty="0"/>
              <a:t>What it isn’t</a:t>
            </a:r>
          </a:p>
        </p:txBody>
      </p:sp>
    </p:spTree>
    <p:extLst>
      <p:ext uri="{BB962C8B-B14F-4D97-AF65-F5344CB8AC3E}">
        <p14:creationId xmlns:p14="http://schemas.microsoft.com/office/powerpoint/2010/main" val="2345834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ussion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F4A92-BDB4-7036-805B-36BC3D7CF9EF}"/>
              </a:ext>
            </a:extLst>
          </p:cNvPr>
          <p:cNvSpPr>
            <a:spLocks noGrp="1"/>
          </p:cNvSpPr>
          <p:nvPr>
            <p:ph type="title" hasCustomPrompt="1"/>
          </p:nvPr>
        </p:nvSpPr>
        <p:spPr>
          <a:xfrm>
            <a:off x="681568" y="1963454"/>
            <a:ext cx="2366432" cy="584775"/>
          </a:xfrm>
          <a:prstGeom prst="rect">
            <a:avLst/>
          </a:prstGeom>
        </p:spPr>
        <p:txBody>
          <a:bodyPr wrap="square">
            <a:spAutoFit/>
          </a:bodyPr>
          <a:lstStyle>
            <a:lvl1pPr>
              <a:lnSpc>
                <a:spcPct val="100000"/>
              </a:lnSpc>
              <a:defRPr/>
            </a:lvl1pPr>
          </a:lstStyle>
          <a:p>
            <a:r>
              <a:rPr lang="en-AU" noProof="0" dirty="0"/>
              <a:t>Discuss</a:t>
            </a:r>
          </a:p>
        </p:txBody>
      </p:sp>
      <p:sp>
        <p:nvSpPr>
          <p:cNvPr id="3" name="Text Placeholder 14">
            <a:extLst>
              <a:ext uri="{FF2B5EF4-FFF2-40B4-BE49-F238E27FC236}">
                <a16:creationId xmlns:a16="http://schemas.microsoft.com/office/drawing/2014/main" id="{0E6C4C19-5C32-A794-FE83-8AA84B8766BC}"/>
              </a:ext>
            </a:extLst>
          </p:cNvPr>
          <p:cNvSpPr>
            <a:spLocks noGrp="1"/>
          </p:cNvSpPr>
          <p:nvPr>
            <p:ph type="body" sz="quarter" idx="23" hasCustomPrompt="1"/>
          </p:nvPr>
        </p:nvSpPr>
        <p:spPr>
          <a:xfrm>
            <a:off x="3149601" y="1963455"/>
            <a:ext cx="8112124" cy="1127969"/>
          </a:xfrm>
          <a:prstGeom prst="roundRect">
            <a:avLst>
              <a:gd name="adj" fmla="val 18981"/>
            </a:avLst>
          </a:prstGeom>
          <a:solidFill>
            <a:schemeClr val="accent5"/>
          </a:solidFill>
        </p:spPr>
        <p:txBody>
          <a:bodyPr lIns="252000" tIns="216000" rIns="252000" bIns="180000" anchor="t" anchorCtr="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pic>
        <p:nvPicPr>
          <p:cNvPr id="4" name="Graphic 3" descr="Team discussion icon">
            <a:extLst>
              <a:ext uri="{FF2B5EF4-FFF2-40B4-BE49-F238E27FC236}">
                <a16:creationId xmlns:a16="http://schemas.microsoft.com/office/drawing/2014/main" id="{6100297C-2F4D-E71C-1607-83BDBD09259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06510" y="959412"/>
            <a:ext cx="730310" cy="811456"/>
          </a:xfrm>
          <a:prstGeom prst="rect">
            <a:avLst/>
          </a:prstGeom>
        </p:spPr>
      </p:pic>
      <p:sp>
        <p:nvSpPr>
          <p:cNvPr id="5" name="Text Placeholder 4">
            <a:extLst>
              <a:ext uri="{FF2B5EF4-FFF2-40B4-BE49-F238E27FC236}">
                <a16:creationId xmlns:a16="http://schemas.microsoft.com/office/drawing/2014/main" id="{6645EB72-7439-DAE1-2FEF-C274F88E5680}"/>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6947395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efinition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D79D7-B2C0-47D9-E0DB-5066C7A4F4B5}"/>
              </a:ext>
            </a:extLst>
          </p:cNvPr>
          <p:cNvSpPr>
            <a:spLocks noGrp="1"/>
          </p:cNvSpPr>
          <p:nvPr>
            <p:ph type="title" hasCustomPrompt="1"/>
          </p:nvPr>
        </p:nvSpPr>
        <p:spPr>
          <a:xfrm>
            <a:off x="749300" y="1963454"/>
            <a:ext cx="3476625" cy="1077218"/>
          </a:xfrm>
          <a:prstGeom prst="rect">
            <a:avLst/>
          </a:prstGeom>
        </p:spPr>
        <p:txBody>
          <a:bodyPr wrap="square">
            <a:spAutoFit/>
          </a:bodyPr>
          <a:lstStyle>
            <a:lvl1pPr>
              <a:lnSpc>
                <a:spcPct val="100000"/>
              </a:lnSpc>
              <a:defRPr/>
            </a:lvl1pPr>
          </a:lstStyle>
          <a:p>
            <a:r>
              <a:rPr lang="en-AU" noProof="0" dirty="0"/>
              <a:t>Definition slides</a:t>
            </a:r>
          </a:p>
        </p:txBody>
      </p:sp>
      <p:sp>
        <p:nvSpPr>
          <p:cNvPr id="3" name="Text Placeholder 14">
            <a:extLst>
              <a:ext uri="{FF2B5EF4-FFF2-40B4-BE49-F238E27FC236}">
                <a16:creationId xmlns:a16="http://schemas.microsoft.com/office/drawing/2014/main" id="{FA282E6A-2ACB-BACB-EC34-9334725D443D}"/>
              </a:ext>
            </a:extLst>
          </p:cNvPr>
          <p:cNvSpPr>
            <a:spLocks noGrp="1"/>
          </p:cNvSpPr>
          <p:nvPr>
            <p:ph type="body" sz="quarter" idx="23" hasCustomPrompt="1"/>
          </p:nvPr>
        </p:nvSpPr>
        <p:spPr>
          <a:xfrm>
            <a:off x="4992785" y="1963454"/>
            <a:ext cx="6269454" cy="1736738"/>
          </a:xfrm>
          <a:prstGeom prst="roundRect">
            <a:avLst>
              <a:gd name="adj" fmla="val 18981"/>
            </a:avLst>
          </a:prstGeom>
          <a:solidFill>
            <a:schemeClr val="bg1">
              <a:lumMod val="95000"/>
            </a:schemeClr>
          </a:solidFill>
        </p:spPr>
        <p:txBody>
          <a:bodyPr lIns="252000" tIns="144000" rIns="252000" bIns="144000" anchor="ctr" anchorCtr="0">
            <a:no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p:txBody>
      </p:sp>
      <p:sp>
        <p:nvSpPr>
          <p:cNvPr id="4" name="Text Placeholder 14">
            <a:extLst>
              <a:ext uri="{FF2B5EF4-FFF2-40B4-BE49-F238E27FC236}">
                <a16:creationId xmlns:a16="http://schemas.microsoft.com/office/drawing/2014/main" id="{48237DAC-9A75-1859-82CE-7C81A98C0994}"/>
              </a:ext>
            </a:extLst>
          </p:cNvPr>
          <p:cNvSpPr>
            <a:spLocks noGrp="1"/>
          </p:cNvSpPr>
          <p:nvPr>
            <p:ph type="body" sz="quarter" idx="25" hasCustomPrompt="1"/>
          </p:nvPr>
        </p:nvSpPr>
        <p:spPr>
          <a:xfrm>
            <a:off x="4992785" y="3861411"/>
            <a:ext cx="6269454" cy="1736738"/>
          </a:xfrm>
          <a:prstGeom prst="roundRect">
            <a:avLst>
              <a:gd name="adj" fmla="val 18981"/>
            </a:avLst>
          </a:prstGeom>
          <a:solidFill>
            <a:schemeClr val="bg1">
              <a:lumMod val="95000"/>
            </a:schemeClr>
          </a:solidFill>
        </p:spPr>
        <p:txBody>
          <a:bodyPr lIns="252000" tIns="144000" rIns="252000" bIns="144000" anchor="ctr" anchorCtr="0">
            <a:no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a:p>
            <a:pPr lvl="0"/>
            <a:r>
              <a:rPr lang="en-AU" noProof="0" dirty="0"/>
              <a:t>Normal body text (no indent)</a:t>
            </a:r>
          </a:p>
        </p:txBody>
      </p:sp>
      <p:pic>
        <p:nvPicPr>
          <p:cNvPr id="5" name="Graphic 4">
            <a:extLst>
              <a:ext uri="{FF2B5EF4-FFF2-40B4-BE49-F238E27FC236}">
                <a16:creationId xmlns:a16="http://schemas.microsoft.com/office/drawing/2014/main" id="{5D103A16-FA03-94CE-384F-D1932B08179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49300" y="1077201"/>
            <a:ext cx="883898" cy="676734"/>
          </a:xfrm>
          <a:prstGeom prst="rect">
            <a:avLst/>
          </a:prstGeom>
        </p:spPr>
      </p:pic>
      <p:sp>
        <p:nvSpPr>
          <p:cNvPr id="6" name="Text Placeholder 4">
            <a:extLst>
              <a:ext uri="{FF2B5EF4-FFF2-40B4-BE49-F238E27FC236}">
                <a16:creationId xmlns:a16="http://schemas.microsoft.com/office/drawing/2014/main" id="{6132A518-37FF-CBD1-A92A-BE85A27EF77C}"/>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Tree>
    <p:extLst>
      <p:ext uri="{BB962C8B-B14F-4D97-AF65-F5344CB8AC3E}">
        <p14:creationId xmlns:p14="http://schemas.microsoft.com/office/powerpoint/2010/main" val="38272186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ample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D4F39-7B91-50A1-FDD1-806F687B13C4}"/>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Example slide</a:t>
            </a:r>
          </a:p>
        </p:txBody>
      </p:sp>
      <p:sp>
        <p:nvSpPr>
          <p:cNvPr id="3" name="Text Placeholder 14">
            <a:extLst>
              <a:ext uri="{FF2B5EF4-FFF2-40B4-BE49-F238E27FC236}">
                <a16:creationId xmlns:a16="http://schemas.microsoft.com/office/drawing/2014/main" id="{7490087C-3E47-E9AD-7995-1E693F7DBB94}"/>
              </a:ext>
            </a:extLst>
          </p:cNvPr>
          <p:cNvSpPr>
            <a:spLocks noGrp="1"/>
          </p:cNvSpPr>
          <p:nvPr>
            <p:ph type="body" sz="quarter" idx="23" hasCustomPrompt="1"/>
          </p:nvPr>
        </p:nvSpPr>
        <p:spPr>
          <a:xfrm>
            <a:off x="609600" y="1431343"/>
            <a:ext cx="10972800" cy="383054"/>
          </a:xfrm>
          <a:prstGeom prst="rect">
            <a:avLst/>
          </a:prstGeom>
        </p:spPr>
        <p:txBody>
          <a:bodyPr>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
        <p:nvSpPr>
          <p:cNvPr id="4" name="Text Placeholder 4">
            <a:extLst>
              <a:ext uri="{FF2B5EF4-FFF2-40B4-BE49-F238E27FC236}">
                <a16:creationId xmlns:a16="http://schemas.microsoft.com/office/drawing/2014/main" id="{1B155AD3-AF59-3A41-331F-BC607E5B458D}"/>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5" name="Text Placeholder 14">
            <a:extLst>
              <a:ext uri="{FF2B5EF4-FFF2-40B4-BE49-F238E27FC236}">
                <a16:creationId xmlns:a16="http://schemas.microsoft.com/office/drawing/2014/main" id="{04CC667E-BE9B-D6A0-2A8E-633DCA03B9EA}"/>
              </a:ext>
            </a:extLst>
          </p:cNvPr>
          <p:cNvSpPr>
            <a:spLocks noGrp="1"/>
          </p:cNvSpPr>
          <p:nvPr>
            <p:ph type="body" sz="quarter" idx="25" hasCustomPrompt="1"/>
          </p:nvPr>
        </p:nvSpPr>
        <p:spPr>
          <a:xfrm>
            <a:off x="609600" y="2226795"/>
            <a:ext cx="5372100" cy="1439818"/>
          </a:xfrm>
          <a:prstGeom prst="rect">
            <a:avLst/>
          </a:prstGeom>
          <a:solidFill>
            <a:schemeClr val="bg1"/>
          </a:solidFill>
          <a:effectLst>
            <a:outerShdw blurRad="63500" sx="101000" sy="101000" algn="ctr" rotWithShape="0">
              <a:prstClr val="black">
                <a:alpha val="10000"/>
              </a:prstClr>
            </a:outerShdw>
          </a:effectLst>
        </p:spPr>
        <p:txBody>
          <a:bodyPr wrap="square" lIns="288000" tIns="252000" rIns="288000" bIns="25200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
        <p:nvSpPr>
          <p:cNvPr id="6" name="Text Placeholder 14">
            <a:extLst>
              <a:ext uri="{FF2B5EF4-FFF2-40B4-BE49-F238E27FC236}">
                <a16:creationId xmlns:a16="http://schemas.microsoft.com/office/drawing/2014/main" id="{2EF0FF03-5357-D026-8822-C39F82900A9A}"/>
              </a:ext>
            </a:extLst>
          </p:cNvPr>
          <p:cNvSpPr>
            <a:spLocks noGrp="1"/>
          </p:cNvSpPr>
          <p:nvPr>
            <p:ph type="body" sz="quarter" idx="26" hasCustomPrompt="1"/>
          </p:nvPr>
        </p:nvSpPr>
        <p:spPr>
          <a:xfrm>
            <a:off x="6210302" y="2226795"/>
            <a:ext cx="5372100" cy="1439818"/>
          </a:xfrm>
          <a:prstGeom prst="rect">
            <a:avLst/>
          </a:prstGeom>
          <a:solidFill>
            <a:schemeClr val="bg1"/>
          </a:solidFill>
          <a:effectLst>
            <a:outerShdw blurRad="63500" sx="101000" sy="101000" algn="ctr" rotWithShape="0">
              <a:prstClr val="black">
                <a:alpha val="10000"/>
              </a:prstClr>
            </a:outerShdw>
          </a:effectLst>
        </p:spPr>
        <p:txBody>
          <a:bodyPr wrap="square" lIns="288000" tIns="252000" rIns="288000" bIns="252000">
            <a:spAutoFit/>
          </a:bodyPr>
          <a:lstStyle>
            <a:lvl1pPr>
              <a:defRPr/>
            </a:lvl1pPr>
            <a:lvl2pPr>
              <a:defRPr/>
            </a:lvl2pPr>
            <a:lvl3pPr>
              <a:defRPr/>
            </a:lvl3pPr>
            <a:lvl4pPr>
              <a:defRPr/>
            </a:lvl4pPr>
            <a:lvl8pPr>
              <a:buAutoNum type="alphaLcParenR"/>
              <a:defRPr/>
            </a:lvl8pPr>
          </a:lstStyle>
          <a:p>
            <a:pPr lvl="0"/>
            <a:r>
              <a:rPr lang="en-AU" noProof="0" dirty="0"/>
              <a:t>Use indents for body text, H2, H3, bullet and list styles. See How to use this template for more details.</a:t>
            </a:r>
          </a:p>
        </p:txBody>
      </p:sp>
    </p:spTree>
    <p:extLst>
      <p:ext uri="{BB962C8B-B14F-4D97-AF65-F5344CB8AC3E}">
        <p14:creationId xmlns:p14="http://schemas.microsoft.com/office/powerpoint/2010/main" val="20509728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ideo example slide">
    <p:bg>
      <p:bgPr>
        <a:solidFill>
          <a:schemeClr val="bg1"/>
        </a:solidFill>
        <a:effectLst/>
      </p:bgPr>
    </p:bg>
    <p:spTree>
      <p:nvGrpSpPr>
        <p:cNvPr id="1" name=""/>
        <p:cNvGrpSpPr/>
        <p:nvPr/>
      </p:nvGrpSpPr>
      <p:grpSpPr>
        <a:xfrm>
          <a:off x="0" y="0"/>
          <a:ext cx="0" cy="0"/>
          <a:chOff x="0" y="0"/>
          <a:chExt cx="0" cy="0"/>
        </a:xfrm>
      </p:grpSpPr>
      <p:sp>
        <p:nvSpPr>
          <p:cNvPr id="7" name="Text Placeholder 14">
            <a:extLst>
              <a:ext uri="{FF2B5EF4-FFF2-40B4-BE49-F238E27FC236}">
                <a16:creationId xmlns:a16="http://schemas.microsoft.com/office/drawing/2014/main" id="{2D3A54A3-E2A2-DB70-723F-4D15F3CF39E1}"/>
              </a:ext>
            </a:extLst>
          </p:cNvPr>
          <p:cNvSpPr>
            <a:spLocks noGrp="1"/>
          </p:cNvSpPr>
          <p:nvPr>
            <p:ph type="body" sz="quarter" idx="23" hasCustomPrompt="1"/>
          </p:nvPr>
        </p:nvSpPr>
        <p:spPr>
          <a:xfrm>
            <a:off x="714374" y="1622870"/>
            <a:ext cx="5337174" cy="5235130"/>
          </a:xfrm>
          <a:prstGeom prst="round2SameRect">
            <a:avLst>
              <a:gd name="adj1" fmla="val 0"/>
              <a:gd name="adj2" fmla="val 0"/>
            </a:avLst>
          </a:prstGeom>
          <a:solidFill>
            <a:schemeClr val="bg1">
              <a:lumMod val="95000"/>
            </a:schemeClr>
          </a:solidFill>
        </p:spPr>
        <p:txBody>
          <a:bodyPr lIns="288000" tIns="2520000" rIns="288000" bIns="180000" anchor="ctr" anchorCtr="0">
            <a:noAutofit/>
          </a:bodyPr>
          <a:lstStyle>
            <a:lvl1pPr>
              <a:defRPr>
                <a:solidFill>
                  <a:schemeClr val="tx1"/>
                </a:solidFill>
              </a:defRPr>
            </a:lvl1pPr>
            <a:lvl2pPr>
              <a:defRPr>
                <a:solidFill>
                  <a:schemeClr val="tx2"/>
                </a:solidFill>
              </a:defRPr>
            </a:lvl2pPr>
            <a:lvl3pPr>
              <a:defRPr/>
            </a:lvl3pPr>
            <a:lvl4pPr>
              <a:defRPr/>
            </a:lvl4pPr>
            <a:lvl8pPr>
              <a:buAutoNum type="alphaLcParenR"/>
              <a:defRPr/>
            </a:lvl8pPr>
          </a:lstStyle>
          <a:p>
            <a:pPr lvl="1"/>
            <a:r>
              <a:rPr lang="en-AU" noProof="0" dirty="0"/>
              <a:t>Video title</a:t>
            </a:r>
          </a:p>
        </p:txBody>
      </p:sp>
      <p:sp>
        <p:nvSpPr>
          <p:cNvPr id="8" name="Text Placeholder 14">
            <a:extLst>
              <a:ext uri="{FF2B5EF4-FFF2-40B4-BE49-F238E27FC236}">
                <a16:creationId xmlns:a16="http://schemas.microsoft.com/office/drawing/2014/main" id="{B78B06CC-DFB2-5E54-2F3C-CDFC2E1F0E6E}"/>
              </a:ext>
            </a:extLst>
          </p:cNvPr>
          <p:cNvSpPr>
            <a:spLocks noGrp="1"/>
          </p:cNvSpPr>
          <p:nvPr>
            <p:ph type="body" sz="quarter" idx="25" hasCustomPrompt="1"/>
          </p:nvPr>
        </p:nvSpPr>
        <p:spPr>
          <a:xfrm>
            <a:off x="6140452" y="1622870"/>
            <a:ext cx="5337174" cy="5235130"/>
          </a:xfrm>
          <a:prstGeom prst="round2SameRect">
            <a:avLst>
              <a:gd name="adj1" fmla="val 0"/>
              <a:gd name="adj2" fmla="val 0"/>
            </a:avLst>
          </a:prstGeom>
          <a:solidFill>
            <a:schemeClr val="bg1">
              <a:lumMod val="95000"/>
            </a:schemeClr>
          </a:solidFill>
        </p:spPr>
        <p:txBody>
          <a:bodyPr lIns="288000" tIns="2520000" rIns="288000" bIns="180000" anchor="ctr" anchorCtr="0">
            <a:noAutofit/>
          </a:bodyPr>
          <a:lstStyle>
            <a:lvl1pPr>
              <a:defRPr>
                <a:solidFill>
                  <a:schemeClr val="tx1"/>
                </a:solidFill>
              </a:defRPr>
            </a:lvl1pPr>
            <a:lvl2pPr>
              <a:defRPr>
                <a:solidFill>
                  <a:schemeClr val="tx2"/>
                </a:solidFill>
              </a:defRPr>
            </a:lvl2pPr>
            <a:lvl3pPr>
              <a:defRPr/>
            </a:lvl3pPr>
            <a:lvl4pPr>
              <a:defRPr/>
            </a:lvl4pPr>
            <a:lvl8pPr>
              <a:buAutoNum type="alphaLcParenR"/>
              <a:defRPr/>
            </a:lvl8pPr>
          </a:lstStyle>
          <a:p>
            <a:pPr lvl="1"/>
            <a:r>
              <a:rPr lang="en-AU" noProof="0" dirty="0"/>
              <a:t>Video title</a:t>
            </a:r>
          </a:p>
        </p:txBody>
      </p:sp>
      <p:sp>
        <p:nvSpPr>
          <p:cNvPr id="9" name="Title 1">
            <a:extLst>
              <a:ext uri="{FF2B5EF4-FFF2-40B4-BE49-F238E27FC236}">
                <a16:creationId xmlns:a16="http://schemas.microsoft.com/office/drawing/2014/main" id="{5880C7B3-06FD-1B3A-D3A8-60C34E15D163}"/>
              </a:ext>
            </a:extLst>
          </p:cNvPr>
          <p:cNvSpPr>
            <a:spLocks noGrp="1"/>
          </p:cNvSpPr>
          <p:nvPr>
            <p:ph type="title" hasCustomPrompt="1"/>
          </p:nvPr>
        </p:nvSpPr>
        <p:spPr>
          <a:xfrm>
            <a:off x="609600" y="780287"/>
            <a:ext cx="10972800" cy="535531"/>
          </a:xfrm>
          <a:prstGeom prst="rect">
            <a:avLst/>
          </a:prstGeom>
        </p:spPr>
        <p:txBody>
          <a:bodyPr>
            <a:spAutoFit/>
          </a:bodyPr>
          <a:lstStyle>
            <a:lvl1pPr>
              <a:defRPr/>
            </a:lvl1pPr>
          </a:lstStyle>
          <a:p>
            <a:r>
              <a:rPr lang="en-AU" noProof="0" dirty="0"/>
              <a:t>Video example</a:t>
            </a:r>
          </a:p>
        </p:txBody>
      </p:sp>
      <p:sp>
        <p:nvSpPr>
          <p:cNvPr id="10" name="Text Placeholder 4">
            <a:extLst>
              <a:ext uri="{FF2B5EF4-FFF2-40B4-BE49-F238E27FC236}">
                <a16:creationId xmlns:a16="http://schemas.microsoft.com/office/drawing/2014/main" id="{5D5BBADD-A59F-DA17-9AA2-18A4A7C8B710}"/>
              </a:ext>
            </a:extLst>
          </p:cNvPr>
          <p:cNvSpPr>
            <a:spLocks noGrp="1"/>
          </p:cNvSpPr>
          <p:nvPr>
            <p:ph type="body" sz="quarter" idx="24" hasCustomPrompt="1"/>
          </p:nvPr>
        </p:nvSpPr>
        <p:spPr>
          <a:xfrm>
            <a:off x="714375" y="0"/>
            <a:ext cx="3476625" cy="473235"/>
          </a:xfrm>
          <a:prstGeom prst="round2SameRect">
            <a:avLst>
              <a:gd name="adj1" fmla="val 0"/>
              <a:gd name="adj2" fmla="val 33993"/>
            </a:avLst>
          </a:prstGeom>
          <a:solidFill>
            <a:schemeClr val="bg1">
              <a:lumMod val="85000"/>
            </a:schemeClr>
          </a:solidFill>
        </p:spPr>
        <p:txBody>
          <a:bodyPr lIns="144000" tIns="72000" bIns="72000">
            <a:noAutofit/>
          </a:bodyPr>
          <a:lstStyle>
            <a:lvl1pPr>
              <a:defRPr b="0">
                <a:solidFill>
                  <a:schemeClr val="tx2"/>
                </a:solidFill>
              </a:defRPr>
            </a:lvl1pPr>
          </a:lstStyle>
          <a:p>
            <a:pPr lvl="0"/>
            <a:r>
              <a:rPr lang="en-AU" noProof="0" dirty="0"/>
              <a:t>Label</a:t>
            </a:r>
          </a:p>
        </p:txBody>
      </p:sp>
      <p:sp>
        <p:nvSpPr>
          <p:cNvPr id="11" name="Text Placeholder 14">
            <a:extLst>
              <a:ext uri="{FF2B5EF4-FFF2-40B4-BE49-F238E27FC236}">
                <a16:creationId xmlns:a16="http://schemas.microsoft.com/office/drawing/2014/main" id="{5284E688-4C75-1A75-915A-6EE47A0F0628}"/>
              </a:ext>
            </a:extLst>
          </p:cNvPr>
          <p:cNvSpPr>
            <a:spLocks noGrp="1"/>
          </p:cNvSpPr>
          <p:nvPr>
            <p:ph type="body" sz="quarter" idx="26" hasCustomPrompt="1"/>
          </p:nvPr>
        </p:nvSpPr>
        <p:spPr>
          <a:xfrm>
            <a:off x="995291" y="5966857"/>
            <a:ext cx="1557337" cy="357769"/>
          </a:xfrm>
          <a:prstGeom prst="roundRect">
            <a:avLst>
              <a:gd name="adj" fmla="val 50000"/>
            </a:avLst>
          </a:prstGeom>
          <a:solidFill>
            <a:srgbClr val="087A4D"/>
          </a:solidFill>
        </p:spPr>
        <p:txBody>
          <a:bodyPr wrap="square" lIns="144000" tIns="0" rIns="144000" bIns="36000" anchor="ctr" anchorCtr="0">
            <a:noAutofit/>
          </a:bodyPr>
          <a:lstStyle>
            <a:lvl1pPr>
              <a:defRPr sz="1200">
                <a:solidFill>
                  <a:schemeClr val="bg1"/>
                </a:solidFill>
              </a:defRPr>
            </a:lvl1pPr>
          </a:lstStyle>
          <a:p>
            <a:pPr lvl="0"/>
            <a:r>
              <a:rPr lang="en-AU" noProof="0" dirty="0"/>
              <a:t>Primary school</a:t>
            </a:r>
          </a:p>
        </p:txBody>
      </p:sp>
      <p:sp>
        <p:nvSpPr>
          <p:cNvPr id="12" name="Text Placeholder 14">
            <a:extLst>
              <a:ext uri="{FF2B5EF4-FFF2-40B4-BE49-F238E27FC236}">
                <a16:creationId xmlns:a16="http://schemas.microsoft.com/office/drawing/2014/main" id="{BED24D8C-1DE8-213A-67E4-2E6A1A63DD8C}"/>
              </a:ext>
            </a:extLst>
          </p:cNvPr>
          <p:cNvSpPr>
            <a:spLocks noGrp="1"/>
          </p:cNvSpPr>
          <p:nvPr>
            <p:ph type="body" sz="quarter" idx="27" hasCustomPrompt="1"/>
          </p:nvPr>
        </p:nvSpPr>
        <p:spPr>
          <a:xfrm>
            <a:off x="6421365" y="5967161"/>
            <a:ext cx="1749570" cy="357769"/>
          </a:xfrm>
          <a:prstGeom prst="roundRect">
            <a:avLst>
              <a:gd name="adj" fmla="val 50000"/>
            </a:avLst>
          </a:prstGeom>
          <a:solidFill>
            <a:srgbClr val="ACBE37"/>
          </a:solidFill>
        </p:spPr>
        <p:txBody>
          <a:bodyPr wrap="square" lIns="144000" tIns="0" rIns="144000" bIns="36000" anchor="ctr" anchorCtr="0">
            <a:noAutofit/>
          </a:bodyPr>
          <a:lstStyle>
            <a:lvl1pPr>
              <a:defRPr sz="1200">
                <a:solidFill>
                  <a:schemeClr val="tx1"/>
                </a:solidFill>
              </a:defRPr>
            </a:lvl1pPr>
          </a:lstStyle>
          <a:p>
            <a:pPr lvl="0"/>
            <a:r>
              <a:rPr lang="en-AU" noProof="0" dirty="0"/>
              <a:t>Secondary school</a:t>
            </a:r>
          </a:p>
        </p:txBody>
      </p:sp>
    </p:spTree>
    <p:extLst>
      <p:ext uri="{BB962C8B-B14F-4D97-AF65-F5344CB8AC3E}">
        <p14:creationId xmlns:p14="http://schemas.microsoft.com/office/powerpoint/2010/main" val="10410627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DF4474-441F-0D0C-7242-56E71A72BB85}"/>
              </a:ext>
            </a:extLst>
          </p:cNvPr>
          <p:cNvPicPr/>
          <p:nvPr userDrawn="1"/>
        </p:nvPicPr>
        <p:blipFill>
          <a:blip r:embed="rId2"/>
          <a:srcRect/>
          <a:stretch/>
        </p:blipFill>
        <p:spPr>
          <a:xfrm>
            <a:off x="4998" y="0"/>
            <a:ext cx="12182003" cy="6861431"/>
          </a:xfrm>
          <a:prstGeom prst="rect">
            <a:avLst/>
          </a:prstGeom>
        </p:spPr>
      </p:pic>
    </p:spTree>
    <p:extLst>
      <p:ext uri="{BB962C8B-B14F-4D97-AF65-F5344CB8AC3E}">
        <p14:creationId xmlns:p14="http://schemas.microsoft.com/office/powerpoint/2010/main" val="3277596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F4DDE9-9F96-4AFC-F440-FAC960FAED6C}"/>
              </a:ext>
            </a:extLst>
          </p:cNvPr>
          <p:cNvSpPr>
            <a:spLocks noGrp="1"/>
          </p:cNvSpPr>
          <p:nvPr>
            <p:ph type="title"/>
          </p:nvPr>
        </p:nvSpPr>
        <p:spPr>
          <a:xfrm>
            <a:off x="609600" y="780287"/>
            <a:ext cx="10972800" cy="1015427"/>
          </a:xfrm>
          <a:prstGeom prst="rect">
            <a:avLst/>
          </a:prstGeom>
        </p:spPr>
        <p:txBody>
          <a:bodyPr vert="horz" lIns="91440" tIns="45720" rIns="91440" bIns="45720" rtlCol="0" anchor="t" anchorCtr="0">
            <a:noAutofit/>
          </a:bodyPr>
          <a:lstStyle/>
          <a:p>
            <a:r>
              <a:rPr lang="en-AU" noProof="0" dirty="0"/>
              <a:t>Click to edit Master title style</a:t>
            </a:r>
          </a:p>
        </p:txBody>
      </p:sp>
      <p:sp>
        <p:nvSpPr>
          <p:cNvPr id="9" name="Text Placeholder 8">
            <a:extLst>
              <a:ext uri="{FF2B5EF4-FFF2-40B4-BE49-F238E27FC236}">
                <a16:creationId xmlns:a16="http://schemas.microsoft.com/office/drawing/2014/main" id="{919295E7-E8E1-342E-36F9-3CCAAD552D1E}"/>
              </a:ext>
            </a:extLst>
          </p:cNvPr>
          <p:cNvSpPr>
            <a:spLocks noGrp="1"/>
          </p:cNvSpPr>
          <p:nvPr>
            <p:ph type="body" idx="1"/>
          </p:nvPr>
        </p:nvSpPr>
        <p:spPr>
          <a:xfrm>
            <a:off x="609600" y="1947911"/>
            <a:ext cx="10972800" cy="4351338"/>
          </a:xfrm>
          <a:prstGeom prst="rect">
            <a:avLst/>
          </a:prstGeom>
        </p:spPr>
        <p:txBody>
          <a:bodyPr vert="horz" lIns="91440" tIns="45720" rIns="91440" bIns="45720" rtlCol="0">
            <a:noAutofit/>
          </a:bodyPr>
          <a:lstStyle/>
          <a:p>
            <a:pPr lvl="0"/>
            <a:r>
              <a:rPr lang="en-AU" noProof="0" dirty="0"/>
              <a:t>Normal body text</a:t>
            </a:r>
          </a:p>
          <a:p>
            <a:pPr lvl="1"/>
            <a:r>
              <a:rPr lang="en-AU" noProof="0" dirty="0"/>
              <a:t>Heading level 2</a:t>
            </a:r>
          </a:p>
          <a:p>
            <a:pPr lvl="2"/>
            <a:r>
              <a:rPr lang="en-AU" noProof="0" dirty="0"/>
              <a:t>Heading level 3</a:t>
            </a:r>
          </a:p>
          <a:p>
            <a:pPr lvl="3"/>
            <a:r>
              <a:rPr lang="en-AU" noProof="0" dirty="0"/>
              <a:t>Bullet L1</a:t>
            </a:r>
          </a:p>
          <a:p>
            <a:pPr lvl="4"/>
            <a:r>
              <a:rPr lang="en-AU" noProof="0" dirty="0"/>
              <a:t>Bullet L2</a:t>
            </a:r>
          </a:p>
          <a:p>
            <a:pPr lvl="5"/>
            <a:r>
              <a:rPr lang="en-AU" noProof="0" dirty="0"/>
              <a:t>Bullet L3</a:t>
            </a:r>
          </a:p>
          <a:p>
            <a:pPr lvl="6"/>
            <a:r>
              <a:rPr lang="en-AU" noProof="0" dirty="0"/>
              <a:t>List L1</a:t>
            </a:r>
          </a:p>
          <a:p>
            <a:pPr lvl="7"/>
            <a:r>
              <a:rPr lang="en-AU" noProof="0" dirty="0"/>
              <a:t>List L2</a:t>
            </a:r>
          </a:p>
          <a:p>
            <a:pPr lvl="8"/>
            <a:r>
              <a:rPr lang="en-AU" noProof="0" dirty="0"/>
              <a:t>List L3</a:t>
            </a:r>
          </a:p>
        </p:txBody>
      </p:sp>
    </p:spTree>
    <p:extLst>
      <p:ext uri="{BB962C8B-B14F-4D97-AF65-F5344CB8AC3E}">
        <p14:creationId xmlns:p14="http://schemas.microsoft.com/office/powerpoint/2010/main" val="2203987591"/>
      </p:ext>
    </p:extLst>
  </p:cSld>
  <p:clrMap bg1="lt1" tx1="dk1" bg2="lt2" tx2="dk2" accent1="accent1" accent2="accent2" accent3="accent3" accent4="accent4" accent5="accent5" accent6="accent6" hlink="hlink" folHlink="folHlink"/>
  <p:sldLayoutIdLst>
    <p:sldLayoutId id="2147484158" r:id="rId1"/>
    <p:sldLayoutId id="2147484172" r:id="rId2"/>
    <p:sldLayoutId id="2147484174" r:id="rId3"/>
    <p:sldLayoutId id="2147484193" r:id="rId4"/>
    <p:sldLayoutId id="2147484221" r:id="rId5"/>
    <p:sldLayoutId id="2147484222" r:id="rId6"/>
    <p:sldLayoutId id="2147484223" r:id="rId7"/>
    <p:sldLayoutId id="2147484228" r:id="rId8"/>
    <p:sldLayoutId id="2147484224" r:id="rId9"/>
    <p:sldLayoutId id="2147484225" r:id="rId10"/>
    <p:sldLayoutId id="2147484226" r:id="rId11"/>
    <p:sldLayoutId id="2147484227" r:id="rId12"/>
    <p:sldLayoutId id="2147484182" r:id="rId13"/>
  </p:sldLayoutIdLst>
  <p:hf hdr="0" ftr="0" dt="0"/>
  <p:txStyles>
    <p:title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p:titleStyle>
    <p:body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edresearch.edu.au/research/research-reports/how-students-learn-best-overview-evidence" TargetMode="External"/><Relationship Id="rId5" Type="http://schemas.openxmlformats.org/officeDocument/2006/relationships/hyperlink" Target="https://www.edresearch.edu.au/sites/default/files/2025-11/implementation-diagram-poster.pdf" TargetMode="External"/><Relationship Id="rId4" Type="http://schemas.openxmlformats.org/officeDocument/2006/relationships/image" Target="../media/image5.svg"/></Relationships>
</file>

<file path=ppt/slides/_rels/slide2.xml.rels><?xml version="1.0" encoding="UTF-8" standalone="yes"?>
<Relationships xmlns="http://schemas.openxmlformats.org/package/2006/relationships"><Relationship Id="rId3"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edresearch.edu.au/guides-resources/practice-resources/teaching-how-students-learn-model-learning-and-teaching" TargetMode="External"/><Relationship Id="rId5" Type="http://schemas.openxmlformats.org/officeDocument/2006/relationships/hyperlink" Target="https://www.edresearch.edu.au/research/projects/implementation-schools-learning-partner-project" TargetMode="External"/><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hyperlink" Target="https://www.edresearch.edu.au/guides-resources/practice-guides/scaffold-practice"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hyperlink" Target="https://www.edresearch.edu.au/guides-resources/practice-guides/using-professional-learning-cycles-strengthen-implementation" TargetMode="External"/><Relationship Id="rId4" Type="http://schemas.openxmlformats.org/officeDocument/2006/relationships/hyperlink" Target="https://www.edresearch.edu.au/research/research-reports/how-students-learn-best-overview-evidence"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5.svg"/></Relationships>
</file>

<file path=ppt/slides/_rels/slide9.xml.rels><?xml version="1.0" encoding="UTF-8" standalone="yes"?>
<Relationships xmlns="http://schemas.openxmlformats.org/package/2006/relationships"><Relationship Id="rId3" Type="http://schemas.openxmlformats.org/officeDocument/2006/relationships/hyperlink" Target="https://doi.org/10.1207/s15326985ep4102_1"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hyperlink" Target="https://doi.org/10.1016/j.tate.2018.03.018" TargetMode="External"/><Relationship Id="rId4" Type="http://schemas.openxmlformats.org/officeDocument/2006/relationships/hyperlink" Target="https://doi.org/10.1007/s10648-023-09841-2"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https://www.youtube.com/embed/IkLaNgM1dJs?feature=oembed" TargetMode="External"/><Relationship Id="rId1" Type="http://schemas.openxmlformats.org/officeDocument/2006/relationships/video" Target="https://www.youtube.com/embed/Jc8stN0fJyY?feature=oembed" TargetMode="Externa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11.jpeg"/><Relationship Id="rId5" Type="http://schemas.openxmlformats.org/officeDocument/2006/relationships/slide" Target="slide28.xml"/><Relationship Id="rId4" Type="http://schemas.openxmlformats.org/officeDocument/2006/relationships/slide" Target="slide2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2.xml"/><Relationship Id="rId1" Type="http://schemas.openxmlformats.org/officeDocument/2006/relationships/video" Target="https://www.youtube.com/embed/Gr7FZcdkXbE?feature=oembed" TargetMode="Externa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26.xml"/><Relationship Id="rId1" Type="http://schemas.openxmlformats.org/officeDocument/2006/relationships/slideLayout" Target="../slideLayouts/slideLayout11.xml"/><Relationship Id="rId4" Type="http://schemas.openxmlformats.org/officeDocument/2006/relationships/image" Target="../media/image15.sv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2.xml"/><Relationship Id="rId1" Type="http://schemas.openxmlformats.org/officeDocument/2006/relationships/video" Target="https://www.youtube.com/embed/y3OhnSzSiUw?feature=oembed" TargetMode="External"/><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18.sv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3.svg"/><Relationship Id="rId4" Type="http://schemas.openxmlformats.org/officeDocument/2006/relationships/image" Target="../media/image22.svg"/></Relationships>
</file>

<file path=ppt/slides/_rels/slide34.xml.rels><?xml version="1.0" encoding="UTF-8" standalone="yes"?>
<Relationships xmlns="http://schemas.openxmlformats.org/package/2006/relationships"><Relationship Id="rId8" Type="http://schemas.openxmlformats.org/officeDocument/2006/relationships/hyperlink" Target="https://www.edresearch.edu.au/guides-resources/practice-resources/using-professional-learning-cycles-strengthen-implementation-knowledge-building-modules-and-modelling-and-coaching-checklists" TargetMode="External"/><Relationship Id="rId3" Type="http://schemas.openxmlformats.org/officeDocument/2006/relationships/image" Target="../media/image24.jpeg"/><Relationship Id="rId7"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hyperlink" Target="https://www.edresearch.edu.au/guides-resources/practice-guides/scaffold-practice" TargetMode="External"/><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5FDB6B66-52F8-C919-E3D9-973844AFF2EC}"/>
            </a:ext>
          </a:extLst>
        </p:cNvPr>
        <p:cNvGrpSpPr/>
        <p:nvPr/>
      </p:nvGrpSpPr>
      <p:grpSpPr>
        <a:xfrm>
          <a:off x="0" y="0"/>
          <a:ext cx="0" cy="0"/>
          <a:chOff x="0" y="0"/>
          <a:chExt cx="0" cy="0"/>
        </a:xfrm>
      </p:grpSpPr>
      <p:sp>
        <p:nvSpPr>
          <p:cNvPr id="4" name="Title 12">
            <a:extLst>
              <a:ext uri="{FF2B5EF4-FFF2-40B4-BE49-F238E27FC236}">
                <a16:creationId xmlns:a16="http://schemas.microsoft.com/office/drawing/2014/main" id="{169473C2-F2C4-A53A-8B1A-64A893E4CD88}"/>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8" name="Text Placeholder 16">
            <a:extLst>
              <a:ext uri="{FF2B5EF4-FFF2-40B4-BE49-F238E27FC236}">
                <a16:creationId xmlns:a16="http://schemas.microsoft.com/office/drawing/2014/main" id="{BBB87E3D-874B-4170-E092-3C63CE64B43F}"/>
              </a:ext>
            </a:extLst>
          </p:cNvPr>
          <p:cNvSpPr>
            <a:spLocks noGrp="1"/>
          </p:cNvSpPr>
          <p:nvPr>
            <p:ph type="body" sz="quarter" idx="13"/>
          </p:nvPr>
        </p:nvSpPr>
        <p:spPr>
          <a:xfrm>
            <a:off x="609600" y="1457325"/>
            <a:ext cx="10972800" cy="1353191"/>
          </a:xfrm>
        </p:spPr>
        <p:txBody>
          <a:bodyPr>
            <a:spAutoFit/>
          </a:bodyPr>
          <a:lstStyle/>
          <a:p>
            <a:pPr lvl="1"/>
            <a:r>
              <a:rPr lang="en-AU" noProof="0" dirty="0"/>
              <a:t>Intended use:</a:t>
            </a:r>
          </a:p>
          <a:p>
            <a:r>
              <a:rPr lang="en-AU" noProof="0" dirty="0"/>
              <a:t>This is a </a:t>
            </a:r>
            <a:r>
              <a:rPr lang="en-AU" b="1" noProof="0" dirty="0"/>
              <a:t>knowledge-building module</a:t>
            </a:r>
            <a:r>
              <a:rPr lang="en-AU" noProof="0" dirty="0"/>
              <a:t> for schools working to implement explicit instruction. </a:t>
            </a:r>
            <a:r>
              <a:rPr lang="en-AU" noProof="0" dirty="0">
                <a:solidFill>
                  <a:srgbClr val="000000"/>
                </a:solidFill>
              </a:rPr>
              <a:t>It shows how the key principles of scaffolding practice can be introduced and describes techniques for applying this practice</a:t>
            </a:r>
            <a:r>
              <a:rPr lang="en-AU" noProof="0" dirty="0"/>
              <a:t>. </a:t>
            </a:r>
          </a:p>
          <a:p>
            <a:r>
              <a:rPr lang="en-AU" noProof="0" dirty="0"/>
              <a:t>This module is one of a suite of 6 modules that can be used as part of a </a:t>
            </a:r>
            <a:r>
              <a:rPr lang="en-AU" b="1" noProof="0" dirty="0"/>
              <a:t>broader implementation effort</a:t>
            </a:r>
            <a:r>
              <a:rPr lang="en-AU" noProof="0" dirty="0"/>
              <a:t>.</a:t>
            </a:r>
          </a:p>
        </p:txBody>
      </p:sp>
      <p:grpSp>
        <p:nvGrpSpPr>
          <p:cNvPr id="2" name="Group 1">
            <a:extLst>
              <a:ext uri="{FF2B5EF4-FFF2-40B4-BE49-F238E27FC236}">
                <a16:creationId xmlns:a16="http://schemas.microsoft.com/office/drawing/2014/main" id="{FFD1A122-2F58-2880-E9EA-B3BED55F47AC}"/>
              </a:ext>
              <a:ext uri="{C183D7F6-B498-43B3-948B-1728B52AA6E4}">
                <adec:decorative xmlns:adec="http://schemas.microsoft.com/office/drawing/2017/decorative" val="1"/>
              </a:ext>
            </a:extLst>
          </p:cNvPr>
          <p:cNvGrpSpPr/>
          <p:nvPr/>
        </p:nvGrpSpPr>
        <p:grpSpPr>
          <a:xfrm>
            <a:off x="695325" y="3026703"/>
            <a:ext cx="496034" cy="496034"/>
            <a:chOff x="695325" y="3551451"/>
            <a:chExt cx="579120" cy="579120"/>
          </a:xfrm>
        </p:grpSpPr>
        <p:sp>
          <p:nvSpPr>
            <p:cNvPr id="3" name="Oval 2">
              <a:extLst>
                <a:ext uri="{FF2B5EF4-FFF2-40B4-BE49-F238E27FC236}">
                  <a16:creationId xmlns:a16="http://schemas.microsoft.com/office/drawing/2014/main" id="{D5D54FAB-5DD1-0BA8-CFDE-0DA0607DC96E}"/>
                </a:ext>
              </a:extLst>
            </p:cNvPr>
            <p:cNvSpPr/>
            <p:nvPr/>
          </p:nvSpPr>
          <p:spPr>
            <a:xfrm>
              <a:off x="695325" y="3551451"/>
              <a:ext cx="579120" cy="57912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5" name="Graphic 4">
              <a:extLst>
                <a:ext uri="{FF2B5EF4-FFF2-40B4-BE49-F238E27FC236}">
                  <a16:creationId xmlns:a16="http://schemas.microsoft.com/office/drawing/2014/main" id="{2674DBBD-D0D8-E402-1581-929C5E2E6A26}"/>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4829" y="3738423"/>
              <a:ext cx="289891" cy="220870"/>
            </a:xfrm>
            <a:prstGeom prst="rect">
              <a:avLst/>
            </a:prstGeom>
          </p:spPr>
        </p:pic>
      </p:grpSp>
      <p:grpSp>
        <p:nvGrpSpPr>
          <p:cNvPr id="6" name="Group 5">
            <a:extLst>
              <a:ext uri="{FF2B5EF4-FFF2-40B4-BE49-F238E27FC236}">
                <a16:creationId xmlns:a16="http://schemas.microsoft.com/office/drawing/2014/main" id="{66E81CCC-D898-0093-9398-5EE7E50C45CC}"/>
              </a:ext>
              <a:ext uri="{C183D7F6-B498-43B3-948B-1728B52AA6E4}">
                <adec:decorative xmlns:adec="http://schemas.microsoft.com/office/drawing/2017/decorative" val="1"/>
              </a:ext>
            </a:extLst>
          </p:cNvPr>
          <p:cNvGrpSpPr/>
          <p:nvPr/>
        </p:nvGrpSpPr>
        <p:grpSpPr>
          <a:xfrm>
            <a:off x="6259374" y="3026703"/>
            <a:ext cx="496034" cy="496034"/>
            <a:chOff x="6259374" y="3551451"/>
            <a:chExt cx="579120" cy="579120"/>
          </a:xfrm>
        </p:grpSpPr>
        <p:sp>
          <p:nvSpPr>
            <p:cNvPr id="7" name="Oval 6">
              <a:extLst>
                <a:ext uri="{FF2B5EF4-FFF2-40B4-BE49-F238E27FC236}">
                  <a16:creationId xmlns:a16="http://schemas.microsoft.com/office/drawing/2014/main" id="{5DF84FCC-AB0D-3E8D-8A51-EEB4964D99F7}"/>
                </a:ext>
              </a:extLst>
            </p:cNvPr>
            <p:cNvSpPr/>
            <p:nvPr/>
          </p:nvSpPr>
          <p:spPr>
            <a:xfrm>
              <a:off x="6259374" y="3551451"/>
              <a:ext cx="579120" cy="57912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7" name="Graphic 16">
              <a:extLst>
                <a:ext uri="{FF2B5EF4-FFF2-40B4-BE49-F238E27FC236}">
                  <a16:creationId xmlns:a16="http://schemas.microsoft.com/office/drawing/2014/main" id="{A77CDAD4-504E-AB7D-1112-044888F6175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41429" y="3718759"/>
              <a:ext cx="234674" cy="234674"/>
            </a:xfrm>
            <a:prstGeom prst="rect">
              <a:avLst/>
            </a:prstGeom>
          </p:spPr>
        </p:pic>
      </p:grpSp>
      <p:sp>
        <p:nvSpPr>
          <p:cNvPr id="18" name="Text Placeholder 16">
            <a:extLst>
              <a:ext uri="{FF2B5EF4-FFF2-40B4-BE49-F238E27FC236}">
                <a16:creationId xmlns:a16="http://schemas.microsoft.com/office/drawing/2014/main" id="{16BFC031-A86B-F5FB-4B7A-E5A58950B3AF}"/>
              </a:ext>
            </a:extLst>
          </p:cNvPr>
          <p:cNvSpPr txBox="1">
            <a:spLocks/>
          </p:cNvSpPr>
          <p:nvPr/>
        </p:nvSpPr>
        <p:spPr>
          <a:xfrm>
            <a:off x="1206463" y="3071159"/>
            <a:ext cx="4504605"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1800" noProof="0" dirty="0"/>
              <a:t>Use this module</a:t>
            </a:r>
          </a:p>
        </p:txBody>
      </p:sp>
      <p:sp>
        <p:nvSpPr>
          <p:cNvPr id="19" name="Text Placeholder 16">
            <a:extLst>
              <a:ext uri="{FF2B5EF4-FFF2-40B4-BE49-F238E27FC236}">
                <a16:creationId xmlns:a16="http://schemas.microsoft.com/office/drawing/2014/main" id="{A3BE213A-5500-1A85-507F-E6C24D19EC4C}"/>
              </a:ext>
            </a:extLst>
          </p:cNvPr>
          <p:cNvSpPr txBox="1">
            <a:spLocks/>
          </p:cNvSpPr>
          <p:nvPr/>
        </p:nvSpPr>
        <p:spPr>
          <a:xfrm>
            <a:off x="1191360" y="3697669"/>
            <a:ext cx="4904640" cy="2601994"/>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Aft>
                <a:spcPts val="1800"/>
              </a:spcAft>
              <a:buSzPct val="400000"/>
            </a:pPr>
            <a:r>
              <a:rPr lang="en-AU" noProof="0" dirty="0"/>
              <a:t>During the Deliver stage of a </a:t>
            </a:r>
            <a:r>
              <a:rPr lang="en-AU" b="1" noProof="0" dirty="0">
                <a:solidFill>
                  <a:schemeClr val="accent1"/>
                </a:solidFill>
                <a:hlinkClick r:id="rId5">
                  <a:extLst>
                    <a:ext uri="{A12FA001-AC4F-418D-AE19-62706E023703}">
                      <ahyp:hlinkClr xmlns:ahyp="http://schemas.microsoft.com/office/drawing/2018/hyperlinkcolor" val="tx"/>
                    </a:ext>
                  </a:extLst>
                </a:hlinkClick>
              </a:rPr>
              <a:t>deliberate and structured</a:t>
            </a:r>
            <a:r>
              <a:rPr lang="en-AU" b="1" noProof="0" dirty="0"/>
              <a:t> implementation effort</a:t>
            </a:r>
            <a:r>
              <a:rPr lang="en-AU" noProof="0" dirty="0"/>
              <a:t>.</a:t>
            </a:r>
          </a:p>
          <a:p>
            <a:pPr>
              <a:lnSpc>
                <a:spcPct val="120000"/>
              </a:lnSpc>
              <a:spcAft>
                <a:spcPts val="1800"/>
              </a:spcAft>
              <a:buSzPct val="400000"/>
            </a:pPr>
            <a:r>
              <a:rPr lang="en-AU" noProof="0" dirty="0"/>
              <a:t>Within a </a:t>
            </a:r>
            <a:r>
              <a:rPr lang="en-AU" b="1" noProof="0" dirty="0"/>
              <a:t>professional learning cycle </a:t>
            </a:r>
            <a:r>
              <a:rPr lang="en-AU" noProof="0" dirty="0"/>
              <a:t>(followed up with planning support, modelling and coaching).</a:t>
            </a:r>
          </a:p>
          <a:p>
            <a:pPr>
              <a:lnSpc>
                <a:spcPct val="120000"/>
              </a:lnSpc>
              <a:spcAft>
                <a:spcPts val="1800"/>
              </a:spcAft>
              <a:buSzPct val="400000"/>
            </a:pPr>
            <a:r>
              <a:rPr lang="en-AU" noProof="0" dirty="0"/>
              <a:t>Ideally after teachers have gained a foundational understanding of how students learn best </a:t>
            </a:r>
            <a:br>
              <a:rPr lang="en-AU" noProof="0" dirty="0"/>
            </a:br>
            <a:r>
              <a:rPr lang="en-AU" noProof="0" dirty="0"/>
              <a:t>(see the Australian Education Research Organisation [AERO’s] </a:t>
            </a:r>
            <a:r>
              <a:rPr lang="en-AU" b="1" noProof="0" dirty="0">
                <a:solidFill>
                  <a:schemeClr val="accent1"/>
                </a:solidFill>
                <a:hlinkClick r:id="rId6"/>
              </a:rPr>
              <a:t>how students learn best</a:t>
            </a:r>
            <a:r>
              <a:rPr lang="en-AU" b="1" noProof="0" dirty="0"/>
              <a:t> </a:t>
            </a:r>
            <a:r>
              <a:rPr lang="en-AU" noProof="0" dirty="0"/>
              <a:t>research report).</a:t>
            </a:r>
          </a:p>
        </p:txBody>
      </p:sp>
      <p:sp>
        <p:nvSpPr>
          <p:cNvPr id="20" name="Oval 19">
            <a:extLst>
              <a:ext uri="{FF2B5EF4-FFF2-40B4-BE49-F238E27FC236}">
                <a16:creationId xmlns:a16="http://schemas.microsoft.com/office/drawing/2014/main" id="{1ABEA47C-0E9D-6ECE-BF46-0464683A3969}"/>
              </a:ext>
              <a:ext uri="{C183D7F6-B498-43B3-948B-1728B52AA6E4}">
                <adec:decorative xmlns:adec="http://schemas.microsoft.com/office/drawing/2017/decorative" val="1"/>
              </a:ext>
            </a:extLst>
          </p:cNvPr>
          <p:cNvSpPr/>
          <p:nvPr/>
        </p:nvSpPr>
        <p:spPr>
          <a:xfrm>
            <a:off x="853342" y="3784400"/>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1" name="Oval 20">
            <a:extLst>
              <a:ext uri="{FF2B5EF4-FFF2-40B4-BE49-F238E27FC236}">
                <a16:creationId xmlns:a16="http://schemas.microsoft.com/office/drawing/2014/main" id="{A24CE54B-3D9A-E0A8-ED50-60A7925E537B}"/>
              </a:ext>
              <a:ext uri="{C183D7F6-B498-43B3-948B-1728B52AA6E4}">
                <adec:decorative xmlns:adec="http://schemas.microsoft.com/office/drawing/2017/decorative" val="1"/>
              </a:ext>
            </a:extLst>
          </p:cNvPr>
          <p:cNvSpPr/>
          <p:nvPr/>
        </p:nvSpPr>
        <p:spPr>
          <a:xfrm>
            <a:off x="853342" y="4524517"/>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2" name="Oval 21">
            <a:extLst>
              <a:ext uri="{FF2B5EF4-FFF2-40B4-BE49-F238E27FC236}">
                <a16:creationId xmlns:a16="http://schemas.microsoft.com/office/drawing/2014/main" id="{535E4CD5-789D-A77C-443F-98F19984B758}"/>
              </a:ext>
              <a:ext uri="{C183D7F6-B498-43B3-948B-1728B52AA6E4}">
                <adec:decorative xmlns:adec="http://schemas.microsoft.com/office/drawing/2017/decorative" val="1"/>
              </a:ext>
            </a:extLst>
          </p:cNvPr>
          <p:cNvSpPr/>
          <p:nvPr/>
        </p:nvSpPr>
        <p:spPr>
          <a:xfrm>
            <a:off x="853342" y="5264634"/>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23" name="Straight Connector 22">
            <a:extLst>
              <a:ext uri="{FF2B5EF4-FFF2-40B4-BE49-F238E27FC236}">
                <a16:creationId xmlns:a16="http://schemas.microsoft.com/office/drawing/2014/main" id="{118D0671-B5CC-2DE2-1BC9-82AE9F8FCF6D}"/>
              </a:ext>
              <a:ext uri="{C183D7F6-B498-43B3-948B-1728B52AA6E4}">
                <adec:decorative xmlns:adec="http://schemas.microsoft.com/office/drawing/2017/decorative" val="1"/>
              </a:ext>
            </a:extLst>
          </p:cNvPr>
          <p:cNvCxnSpPr>
            <a:cxnSpLocks/>
            <a:stCxn id="3" idx="4"/>
            <a:endCxn id="20" idx="0"/>
          </p:cNvCxnSpPr>
          <p:nvPr/>
        </p:nvCxnSpPr>
        <p:spPr>
          <a:xfrm>
            <a:off x="943342" y="3522737"/>
            <a:ext cx="0" cy="261663"/>
          </a:xfrm>
          <a:prstGeom prst="line">
            <a:avLst/>
          </a:prstGeom>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0EB0D168-2B7F-AC02-3407-46F0F53F498C}"/>
              </a:ext>
              <a:ext uri="{C183D7F6-B498-43B3-948B-1728B52AA6E4}">
                <adec:decorative xmlns:adec="http://schemas.microsoft.com/office/drawing/2017/decorative" val="1"/>
              </a:ext>
            </a:extLst>
          </p:cNvPr>
          <p:cNvCxnSpPr>
            <a:stCxn id="20" idx="4"/>
            <a:endCxn id="21" idx="0"/>
          </p:cNvCxnSpPr>
          <p:nvPr/>
        </p:nvCxnSpPr>
        <p:spPr>
          <a:xfrm>
            <a:off x="943342" y="3964400"/>
            <a:ext cx="0" cy="560117"/>
          </a:xfrm>
          <a:prstGeom prst="line">
            <a:avLst/>
          </a:prstGeom>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F7803F8B-F4E4-C47F-7EEE-E0C446B97546}"/>
              </a:ext>
              <a:ext uri="{C183D7F6-B498-43B3-948B-1728B52AA6E4}">
                <adec:decorative xmlns:adec="http://schemas.microsoft.com/office/drawing/2017/decorative" val="1"/>
              </a:ext>
            </a:extLst>
          </p:cNvPr>
          <p:cNvCxnSpPr>
            <a:stCxn id="21" idx="4"/>
            <a:endCxn id="22" idx="0"/>
          </p:cNvCxnSpPr>
          <p:nvPr/>
        </p:nvCxnSpPr>
        <p:spPr>
          <a:xfrm>
            <a:off x="943342" y="4704517"/>
            <a:ext cx="0" cy="560117"/>
          </a:xfrm>
          <a:prstGeom prst="line">
            <a:avLst/>
          </a:prstGeom>
        </p:spPr>
        <p:style>
          <a:lnRef idx="2">
            <a:schemeClr val="accent1"/>
          </a:lnRef>
          <a:fillRef idx="0">
            <a:schemeClr val="accent1"/>
          </a:fillRef>
          <a:effectRef idx="1">
            <a:schemeClr val="accent1"/>
          </a:effectRef>
          <a:fontRef idx="minor">
            <a:schemeClr val="tx1"/>
          </a:fontRef>
        </p:style>
      </p:cxnSp>
      <p:sp>
        <p:nvSpPr>
          <p:cNvPr id="26" name="Text Placeholder 16">
            <a:extLst>
              <a:ext uri="{FF2B5EF4-FFF2-40B4-BE49-F238E27FC236}">
                <a16:creationId xmlns:a16="http://schemas.microsoft.com/office/drawing/2014/main" id="{7493BD09-2FDE-2E92-8B31-396CE61B779A}"/>
              </a:ext>
            </a:extLst>
          </p:cNvPr>
          <p:cNvSpPr txBox="1">
            <a:spLocks/>
          </p:cNvSpPr>
          <p:nvPr/>
        </p:nvSpPr>
        <p:spPr>
          <a:xfrm>
            <a:off x="6755408" y="3071159"/>
            <a:ext cx="4504605"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1800" noProof="0" dirty="0">
                <a:solidFill>
                  <a:schemeClr val="accent4"/>
                </a:solidFill>
              </a:rPr>
              <a:t>Avoid using this module</a:t>
            </a:r>
          </a:p>
        </p:txBody>
      </p:sp>
      <p:sp>
        <p:nvSpPr>
          <p:cNvPr id="27" name="Text Placeholder 16">
            <a:extLst>
              <a:ext uri="{FF2B5EF4-FFF2-40B4-BE49-F238E27FC236}">
                <a16:creationId xmlns:a16="http://schemas.microsoft.com/office/drawing/2014/main" id="{488BA9FD-5CAA-EBEB-58E9-F73FE6A557B9}"/>
              </a:ext>
            </a:extLst>
          </p:cNvPr>
          <p:cNvSpPr txBox="1">
            <a:spLocks/>
          </p:cNvSpPr>
          <p:nvPr/>
        </p:nvSpPr>
        <p:spPr>
          <a:xfrm>
            <a:off x="6755408" y="3697669"/>
            <a:ext cx="4904640" cy="2343462"/>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20000"/>
              </a:lnSpc>
              <a:spcAft>
                <a:spcPts val="1800"/>
              </a:spcAft>
              <a:buClrTx/>
              <a:defRPr/>
            </a:pPr>
            <a:r>
              <a:rPr lang="en-AU" noProof="0" dirty="0"/>
              <a:t>Only in an isolated or </a:t>
            </a:r>
            <a:r>
              <a:rPr lang="en-AU" b="1" noProof="0" dirty="0"/>
              <a:t>one-off</a:t>
            </a:r>
            <a:r>
              <a:rPr lang="en-AU" noProof="0" dirty="0"/>
              <a:t> professional </a:t>
            </a:r>
            <a:br>
              <a:rPr lang="en-AU" noProof="0" dirty="0"/>
            </a:br>
            <a:r>
              <a:rPr lang="en-AU" noProof="0" dirty="0"/>
              <a:t>learning session.</a:t>
            </a:r>
          </a:p>
          <a:p>
            <a:pPr>
              <a:lnSpc>
                <a:spcPct val="120000"/>
              </a:lnSpc>
              <a:spcAft>
                <a:spcPts val="1800"/>
              </a:spcAft>
              <a:buClrTx/>
              <a:defRPr/>
            </a:pPr>
            <a:r>
              <a:rPr lang="en-AU" noProof="0" dirty="0"/>
              <a:t>Without tailoring the </a:t>
            </a:r>
            <a:r>
              <a:rPr lang="en-AU" b="1" noProof="0" dirty="0"/>
              <a:t>slides </a:t>
            </a:r>
            <a:r>
              <a:rPr lang="en-AU" noProof="0" dirty="0"/>
              <a:t>to reflect your </a:t>
            </a:r>
            <a:br>
              <a:rPr lang="en-AU" noProof="0" dirty="0"/>
            </a:br>
            <a:r>
              <a:rPr lang="en-AU" noProof="0" dirty="0"/>
              <a:t>context (see suggested editing notes).</a:t>
            </a:r>
          </a:p>
          <a:p>
            <a:pPr>
              <a:lnSpc>
                <a:spcPct val="120000"/>
              </a:lnSpc>
              <a:spcAft>
                <a:spcPts val="1800"/>
              </a:spcAft>
              <a:buClrTx/>
              <a:defRPr/>
            </a:pPr>
            <a:r>
              <a:rPr lang="en-AU" noProof="0" dirty="0"/>
              <a:t>Without tailoring the related </a:t>
            </a:r>
            <a:r>
              <a:rPr lang="en-AU" b="1" u="sng" noProof="0" dirty="0">
                <a:solidFill>
                  <a:schemeClr val="accent1"/>
                </a:solidFill>
                <a:hlinkClick r:id="rId7"/>
              </a:rPr>
              <a:t>modelling and coaching checklist</a:t>
            </a:r>
            <a:r>
              <a:rPr lang="en-AU" b="1" noProof="0" dirty="0"/>
              <a:t> </a:t>
            </a:r>
            <a:r>
              <a:rPr lang="en-AU" noProof="0" dirty="0"/>
              <a:t>to the techniques your </a:t>
            </a:r>
            <a:br>
              <a:rPr lang="en-AU" noProof="0" dirty="0"/>
            </a:br>
            <a:r>
              <a:rPr lang="en-AU" noProof="0" dirty="0"/>
              <a:t>school is focusing on.</a:t>
            </a:r>
          </a:p>
        </p:txBody>
      </p:sp>
      <p:sp>
        <p:nvSpPr>
          <p:cNvPr id="28" name="Oval 27">
            <a:extLst>
              <a:ext uri="{FF2B5EF4-FFF2-40B4-BE49-F238E27FC236}">
                <a16:creationId xmlns:a16="http://schemas.microsoft.com/office/drawing/2014/main" id="{EDBFC7EE-5308-786D-E9F3-CF1E0D68AF5C}"/>
              </a:ext>
              <a:ext uri="{C183D7F6-B498-43B3-948B-1728B52AA6E4}">
                <adec:decorative xmlns:adec="http://schemas.microsoft.com/office/drawing/2017/decorative" val="1"/>
              </a:ext>
            </a:extLst>
          </p:cNvPr>
          <p:cNvSpPr/>
          <p:nvPr/>
        </p:nvSpPr>
        <p:spPr>
          <a:xfrm>
            <a:off x="6417390" y="3784400"/>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9" name="Oval 28">
            <a:extLst>
              <a:ext uri="{FF2B5EF4-FFF2-40B4-BE49-F238E27FC236}">
                <a16:creationId xmlns:a16="http://schemas.microsoft.com/office/drawing/2014/main" id="{60CF26CE-5785-99ED-EB75-CE8FC357D11E}"/>
              </a:ext>
              <a:ext uri="{C183D7F6-B498-43B3-948B-1728B52AA6E4}">
                <adec:decorative xmlns:adec="http://schemas.microsoft.com/office/drawing/2017/decorative" val="1"/>
              </a:ext>
            </a:extLst>
          </p:cNvPr>
          <p:cNvSpPr/>
          <p:nvPr/>
        </p:nvSpPr>
        <p:spPr>
          <a:xfrm>
            <a:off x="6417390" y="4524517"/>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0" name="Oval 29">
            <a:extLst>
              <a:ext uri="{FF2B5EF4-FFF2-40B4-BE49-F238E27FC236}">
                <a16:creationId xmlns:a16="http://schemas.microsoft.com/office/drawing/2014/main" id="{F34C7D0C-C9B0-1C3F-E5E6-20F016BEC0FB}"/>
              </a:ext>
              <a:ext uri="{C183D7F6-B498-43B3-948B-1728B52AA6E4}">
                <adec:decorative xmlns:adec="http://schemas.microsoft.com/office/drawing/2017/decorative" val="1"/>
              </a:ext>
            </a:extLst>
          </p:cNvPr>
          <p:cNvSpPr/>
          <p:nvPr/>
        </p:nvSpPr>
        <p:spPr>
          <a:xfrm>
            <a:off x="6417390" y="5264634"/>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31" name="Straight Connector 30">
            <a:extLst>
              <a:ext uri="{FF2B5EF4-FFF2-40B4-BE49-F238E27FC236}">
                <a16:creationId xmlns:a16="http://schemas.microsoft.com/office/drawing/2014/main" id="{8BF8BAE1-D7E8-A2E8-5261-CCFBE7FF7920}"/>
              </a:ext>
              <a:ext uri="{C183D7F6-B498-43B3-948B-1728B52AA6E4}">
                <adec:decorative xmlns:adec="http://schemas.microsoft.com/office/drawing/2017/decorative" val="1"/>
              </a:ext>
            </a:extLst>
          </p:cNvPr>
          <p:cNvCxnSpPr>
            <a:cxnSpLocks/>
            <a:endCxn id="28" idx="0"/>
          </p:cNvCxnSpPr>
          <p:nvPr/>
        </p:nvCxnSpPr>
        <p:spPr>
          <a:xfrm>
            <a:off x="6507390" y="3522737"/>
            <a:ext cx="0" cy="261663"/>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783F093D-25EE-4F76-50C0-3A88FFAEEBE8}"/>
              </a:ext>
              <a:ext uri="{C183D7F6-B498-43B3-948B-1728B52AA6E4}">
                <adec:decorative xmlns:adec="http://schemas.microsoft.com/office/drawing/2017/decorative" val="1"/>
              </a:ext>
            </a:extLst>
          </p:cNvPr>
          <p:cNvCxnSpPr>
            <a:stCxn id="28" idx="4"/>
            <a:endCxn id="29" idx="0"/>
          </p:cNvCxnSpPr>
          <p:nvPr/>
        </p:nvCxnSpPr>
        <p:spPr>
          <a:xfrm>
            <a:off x="6507390" y="3964400"/>
            <a:ext cx="0" cy="5601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F84B4FB6-E553-59A0-ECDA-723C79FD59F8}"/>
              </a:ext>
              <a:ext uri="{C183D7F6-B498-43B3-948B-1728B52AA6E4}">
                <adec:decorative xmlns:adec="http://schemas.microsoft.com/office/drawing/2017/decorative" val="1"/>
              </a:ext>
            </a:extLst>
          </p:cNvPr>
          <p:cNvCxnSpPr>
            <a:stCxn id="29" idx="4"/>
            <a:endCxn id="30" idx="0"/>
          </p:cNvCxnSpPr>
          <p:nvPr/>
        </p:nvCxnSpPr>
        <p:spPr>
          <a:xfrm>
            <a:off x="6507390" y="4704517"/>
            <a:ext cx="0" cy="560117"/>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9542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6" name="Title 11">
            <a:extLst>
              <a:ext uri="{FF2B5EF4-FFF2-40B4-BE49-F238E27FC236}">
                <a16:creationId xmlns:a16="http://schemas.microsoft.com/office/drawing/2014/main" id="{BFA0A08D-2C96-F4C6-D02E-04D80EC4058A}"/>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8" name="Text Placeholder 9">
            <a:extLst>
              <a:ext uri="{FF2B5EF4-FFF2-40B4-BE49-F238E27FC236}">
                <a16:creationId xmlns:a16="http://schemas.microsoft.com/office/drawing/2014/main" id="{86D16173-FDA3-D0FA-DE10-E359C5D22064}"/>
              </a:ext>
            </a:extLst>
          </p:cNvPr>
          <p:cNvSpPr>
            <a:spLocks noGrp="1"/>
          </p:cNvSpPr>
          <p:nvPr>
            <p:ph type="body" sz="quarter" idx="13"/>
          </p:nvPr>
        </p:nvSpPr>
        <p:spPr>
          <a:xfrm>
            <a:off x="609600" y="1457325"/>
            <a:ext cx="5962650" cy="4717189"/>
          </a:xfrm>
        </p:spPr>
        <p:txBody>
          <a:bodyPr wrap="square">
            <a:spAutoFit/>
          </a:bodyPr>
          <a:lstStyle/>
          <a:p>
            <a:pPr lvl="1"/>
            <a:r>
              <a:rPr lang="en-AU" noProof="0" dirty="0"/>
              <a:t>Intended presenter(s):</a:t>
            </a:r>
          </a:p>
          <a:p>
            <a:r>
              <a:rPr lang="en-AU" noProof="0" dirty="0"/>
              <a:t>This module is designed to be facilitated by members of</a:t>
            </a:r>
            <a:br>
              <a:rPr lang="en-AU" noProof="0" dirty="0"/>
            </a:br>
            <a:r>
              <a:rPr lang="en-AU" noProof="0" dirty="0"/>
              <a:t>your </a:t>
            </a:r>
            <a:r>
              <a:rPr lang="en-AU" b="1" noProof="0" dirty="0"/>
              <a:t>school implementation team and/or coaching team</a:t>
            </a:r>
            <a:r>
              <a:rPr lang="en-AU" noProof="0" dirty="0"/>
              <a:t>.</a:t>
            </a:r>
            <a:br>
              <a:rPr lang="en-AU" noProof="0" dirty="0"/>
            </a:br>
            <a:r>
              <a:rPr lang="en-AU" noProof="0" dirty="0"/>
              <a:t>Consider which member(s) would be best placed to present</a:t>
            </a:r>
            <a:br>
              <a:rPr lang="en-AU" noProof="0" dirty="0"/>
            </a:br>
            <a:r>
              <a:rPr lang="en-AU" noProof="0" dirty="0"/>
              <a:t>this content.</a:t>
            </a:r>
          </a:p>
          <a:p>
            <a:pPr lvl="1"/>
            <a:r>
              <a:rPr lang="en-AU" noProof="0" dirty="0"/>
              <a:t>Intended participants:</a:t>
            </a:r>
          </a:p>
          <a:p>
            <a:r>
              <a:rPr lang="en-AU" noProof="0" dirty="0"/>
              <a:t>This module is intended for </a:t>
            </a:r>
            <a:r>
              <a:rPr lang="en-AU" b="1" noProof="0" dirty="0"/>
              <a:t>all staff participating</a:t>
            </a:r>
            <a:br>
              <a:rPr lang="en-AU" b="1" noProof="0" dirty="0"/>
            </a:br>
            <a:r>
              <a:rPr lang="en-AU" b="1" noProof="0" dirty="0"/>
              <a:t>in your implementation effort</a:t>
            </a:r>
            <a:r>
              <a:rPr lang="en-AU" noProof="0" dirty="0"/>
              <a:t>.</a:t>
            </a:r>
          </a:p>
          <a:p>
            <a:pPr lvl="1"/>
            <a:r>
              <a:rPr lang="en-AU" noProof="0" dirty="0"/>
              <a:t>Set-up and timing:</a:t>
            </a:r>
          </a:p>
          <a:p>
            <a:pPr>
              <a:spcAft>
                <a:spcPts val="0"/>
              </a:spcAft>
            </a:pPr>
            <a:r>
              <a:rPr lang="en-AU" noProof="0" dirty="0"/>
              <a:t>Decide how to group staff to support </a:t>
            </a:r>
            <a:r>
              <a:rPr lang="en-AU" b="1" noProof="0" dirty="0"/>
              <a:t>small group conversations</a:t>
            </a:r>
            <a:r>
              <a:rPr lang="en-AU" noProof="0" dirty="0"/>
              <a:t> (e.g., by year groups or learning areas). </a:t>
            </a:r>
          </a:p>
          <a:p>
            <a:r>
              <a:rPr lang="en-AU" noProof="0" dirty="0"/>
              <a:t>Before the session, we recommend printing the related </a:t>
            </a:r>
            <a:r>
              <a:rPr lang="en-AU" b="1" u="sng" noProof="0" dirty="0">
                <a:solidFill>
                  <a:schemeClr val="accent1"/>
                </a:solidFill>
                <a:hlinkClick r:id="rId3"/>
              </a:rPr>
              <a:t>modelling and coaching checklist</a:t>
            </a:r>
            <a:r>
              <a:rPr lang="en-AU" noProof="0" dirty="0"/>
              <a:t> to show the links between this module and upcoming modelling and coaching.</a:t>
            </a:r>
          </a:p>
        </p:txBody>
      </p:sp>
      <p:pic>
        <p:nvPicPr>
          <p:cNvPr id="10" name="Graphic 9">
            <a:extLst>
              <a:ext uri="{FF2B5EF4-FFF2-40B4-BE49-F238E27FC236}">
                <a16:creationId xmlns:a16="http://schemas.microsoft.com/office/drawing/2014/main" id="{D557B415-0591-F217-FB01-391AC7C111E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212531" y="2562744"/>
            <a:ext cx="476250" cy="533400"/>
          </a:xfrm>
          <a:prstGeom prst="rect">
            <a:avLst/>
          </a:prstGeom>
        </p:spPr>
      </p:pic>
      <p:sp>
        <p:nvSpPr>
          <p:cNvPr id="11" name="TextBox 10">
            <a:extLst>
              <a:ext uri="{FF2B5EF4-FFF2-40B4-BE49-F238E27FC236}">
                <a16:creationId xmlns:a16="http://schemas.microsoft.com/office/drawing/2014/main" id="{76DE2F0C-0FA9-7B51-D4C7-B3F069F02B48}"/>
              </a:ext>
            </a:extLst>
          </p:cNvPr>
          <p:cNvSpPr txBox="1"/>
          <p:nvPr/>
        </p:nvSpPr>
        <p:spPr>
          <a:xfrm>
            <a:off x="6921594" y="2251875"/>
            <a:ext cx="4574406" cy="1532862"/>
          </a:xfrm>
          <a:prstGeom prst="roundRect">
            <a:avLst/>
          </a:prstGeom>
          <a:noFill/>
          <a:ln w="25400">
            <a:solidFill>
              <a:schemeClr val="accent1"/>
            </a:solidFill>
          </a:ln>
        </p:spPr>
        <p:txBody>
          <a:bodyPr wrap="square" lIns="864000" tIns="144000" rIns="360000" bIns="144000">
            <a:spAutoFit/>
          </a:bodyPr>
          <a:lstStyle/>
          <a:p>
            <a:pPr marL="0" marR="0" lvl="0" indent="0" algn="l" defTabSz="914400" rtl="0" eaLnBrk="1" fontAlgn="auto" latinLnBrk="0" hangingPunct="1">
              <a:lnSpc>
                <a:spcPct val="130000"/>
              </a:lnSpc>
              <a:spcAft>
                <a:spcPts val="1200"/>
              </a:spcAft>
              <a:buClr>
                <a:srgbClr val="01838F"/>
              </a:buClr>
              <a:buSzTx/>
              <a:buFontTx/>
              <a:buNone/>
              <a:tabLst/>
              <a:defRPr/>
            </a:pPr>
            <a:r>
              <a:rPr kumimoji="0" lang="en-AU" sz="1400" b="0" i="0" u="none" strike="noStrike" kern="1200" cap="none" spc="0" normalizeH="0" baseline="0" noProof="0" dirty="0">
                <a:ln>
                  <a:noFill/>
                </a:ln>
                <a:effectLst/>
                <a:uLnTx/>
                <a:uFillTx/>
                <a:latin typeface="Montserrat"/>
                <a:ea typeface="+mn-ea"/>
                <a:cs typeface="+mn-cs"/>
              </a:rPr>
              <a:t>The module will take approximately </a:t>
            </a:r>
            <a:r>
              <a:rPr kumimoji="0" lang="en-AU" sz="1400" b="1" i="0" u="none" strike="noStrike" kern="1200" cap="none" spc="0" normalizeH="0" baseline="0" noProof="0" dirty="0">
                <a:ln>
                  <a:noFill/>
                </a:ln>
                <a:effectLst/>
                <a:uLnTx/>
                <a:uFillTx/>
                <a:latin typeface="Montserrat"/>
                <a:ea typeface="+mn-ea"/>
                <a:cs typeface="+mn-cs"/>
              </a:rPr>
              <a:t>45 minutes to 1 hour </a:t>
            </a:r>
            <a:r>
              <a:rPr kumimoji="0" lang="en-AU" sz="1400" b="0" i="0" u="none" strike="noStrike" kern="1200" cap="none" spc="0" normalizeH="0" baseline="0" noProof="0" dirty="0">
                <a:ln>
                  <a:noFill/>
                </a:ln>
                <a:effectLst/>
                <a:uLnTx/>
                <a:uFillTx/>
                <a:latin typeface="Montserrat"/>
                <a:ea typeface="+mn-ea"/>
                <a:cs typeface="+mn-cs"/>
              </a:rPr>
              <a:t>to complete.</a:t>
            </a:r>
            <a:r>
              <a:rPr kumimoji="0" lang="en-AU" sz="1400" b="0" i="0" u="none" strike="noStrike" kern="1200" cap="none" spc="0" normalizeH="0" noProof="0" dirty="0">
                <a:ln>
                  <a:noFill/>
                </a:ln>
                <a:effectLst/>
                <a:uLnTx/>
                <a:uFillTx/>
                <a:latin typeface="Montserrat"/>
                <a:ea typeface="+mn-ea"/>
                <a:cs typeface="+mn-cs"/>
              </a:rPr>
              <a:t> </a:t>
            </a:r>
            <a:r>
              <a:rPr kumimoji="0" lang="en-AU" sz="1400" b="0" i="0" u="none" strike="noStrike" kern="1200" cap="none" spc="0" normalizeH="0" baseline="0" noProof="0" dirty="0">
                <a:ln>
                  <a:noFill/>
                </a:ln>
                <a:effectLst/>
                <a:uLnTx/>
                <a:uFillTx/>
                <a:latin typeface="Montserrat"/>
                <a:ea typeface="+mn-ea"/>
                <a:cs typeface="+mn-cs"/>
              </a:rPr>
              <a:t>Reflection activities may extend this time.</a:t>
            </a:r>
          </a:p>
        </p:txBody>
      </p:sp>
      <p:sp>
        <p:nvSpPr>
          <p:cNvPr id="13" name="Text Placeholder 12">
            <a:extLst>
              <a:ext uri="{FF2B5EF4-FFF2-40B4-BE49-F238E27FC236}">
                <a16:creationId xmlns:a16="http://schemas.microsoft.com/office/drawing/2014/main" id="{51B8ACF5-EF58-4C40-9BC5-60B162970D35}"/>
              </a:ext>
            </a:extLst>
          </p:cNvPr>
          <p:cNvSpPr>
            <a:spLocks noGrp="1"/>
          </p:cNvSpPr>
          <p:nvPr/>
        </p:nvSpPr>
        <p:spPr>
          <a:xfrm>
            <a:off x="6921593" y="4036836"/>
            <a:ext cx="4582263" cy="2164021"/>
          </a:xfrm>
          <a:prstGeom prst="roundRect">
            <a:avLst>
              <a:gd name="adj" fmla="val 11962"/>
            </a:avLst>
          </a:prstGeom>
          <a:solidFill>
            <a:schemeClr val="accent1"/>
          </a:solidFill>
        </p:spPr>
        <p:txBody>
          <a:bodyPr vert="horz" wrap="square" lIns="144000" tIns="108000" rIns="144000" bIns="108000" rtlCol="0">
            <a:spAutoFit/>
          </a:bodyPr>
          <a:lstStyle>
            <a:lvl1pPr marL="0" indent="0" algn="l" defTabSz="914400" rtl="0" eaLnBrk="1" latinLnBrk="0" hangingPunct="1">
              <a:lnSpc>
                <a:spcPct val="120000"/>
              </a:lnSpc>
              <a:spcBef>
                <a:spcPts val="0"/>
              </a:spcBef>
              <a:spcAft>
                <a:spcPts val="600"/>
              </a:spcAft>
              <a:buClr>
                <a:schemeClr val="bg2"/>
              </a:buClr>
              <a:buFont typeface="Arial" panose="020B0604020202020204" pitchFamily="34" charset="0"/>
              <a:buNone/>
              <a:defRPr sz="1600" b="0" kern="1200">
                <a:solidFill>
                  <a:schemeClr val="bg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bg2"/>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bg2"/>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600"/>
              </a:spcBef>
              <a:buClr>
                <a:srgbClr val="FFFFFF"/>
              </a:buClr>
              <a:buSzTx/>
              <a:buFont typeface="Arial" panose="020B0604020202020204" pitchFamily="34" charset="0"/>
              <a:buNone/>
              <a:tabLst/>
              <a:defRPr/>
            </a:pPr>
            <a:r>
              <a:rPr kumimoji="0" lang="en-AU" sz="1400" b="0" i="0" u="none" strike="noStrike" kern="1200" cap="none" spc="0" normalizeH="0" baseline="0" noProof="0" dirty="0">
                <a:ln>
                  <a:noFill/>
                </a:ln>
                <a:solidFill>
                  <a:srgbClr val="FFFFFF"/>
                </a:solidFill>
                <a:effectLst/>
                <a:uLnTx/>
                <a:uFillTx/>
                <a:latin typeface="Montserrat"/>
                <a:ea typeface="+mn-ea"/>
                <a:cs typeface="+mn-cs"/>
              </a:rPr>
              <a:t>This resource has been developed through AERO’s work with schools in the </a:t>
            </a:r>
            <a:r>
              <a:rPr kumimoji="0" lang="en-AU" sz="1400" b="0" i="0" u="none" strike="noStrike" kern="1200" cap="none" spc="0" normalizeH="0" baseline="0" noProof="0" dirty="0">
                <a:ln>
                  <a:noFill/>
                </a:ln>
                <a:solidFill>
                  <a:srgbClr val="FFFFFF"/>
                </a:solidFill>
                <a:effectLst/>
                <a:uLnTx/>
                <a:uFillTx/>
                <a:latin typeface="Montserrat"/>
                <a:ea typeface="+mn-ea"/>
                <a:cs typeface="+mn-cs"/>
                <a:hlinkClick r:id="rId5">
                  <a:extLst>
                    <a:ext uri="{A12FA001-AC4F-418D-AE19-62706E023703}">
                      <ahyp:hlinkClr xmlns:ahyp="http://schemas.microsoft.com/office/drawing/2018/hyperlinkcolor" val="tx"/>
                    </a:ext>
                  </a:extLst>
                </a:hlinkClick>
              </a:rPr>
              <a:t>Learning Partner project</a:t>
            </a:r>
            <a:r>
              <a:rPr kumimoji="0" lang="en-AU" sz="1400" b="0" i="0" u="none" strike="noStrike" kern="1200" cap="none" spc="0" normalizeH="0" baseline="0" noProof="0" dirty="0">
                <a:ln>
                  <a:noFill/>
                </a:ln>
                <a:solidFill>
                  <a:srgbClr val="FFFFFF"/>
                </a:solidFill>
                <a:effectLst/>
                <a:uLnTx/>
                <a:uFillTx/>
                <a:latin typeface="Montserrat"/>
                <a:ea typeface="+mn-ea"/>
                <a:cs typeface="+mn-cs"/>
              </a:rPr>
              <a:t>. </a:t>
            </a:r>
          </a:p>
          <a:p>
            <a:pPr marL="0" marR="0" lvl="0" indent="0" algn="l" defTabSz="914400" rtl="0" eaLnBrk="1" fontAlgn="auto" latinLnBrk="0" hangingPunct="1">
              <a:lnSpc>
                <a:spcPct val="130000"/>
              </a:lnSpc>
              <a:spcBef>
                <a:spcPts val="600"/>
              </a:spcBef>
              <a:buClr>
                <a:srgbClr val="FFFFFF"/>
              </a:buClr>
              <a:buSzTx/>
              <a:buFont typeface="Arial" panose="020B0604020202020204" pitchFamily="34" charset="0"/>
              <a:buNone/>
              <a:tabLst/>
              <a:defRPr/>
            </a:pPr>
            <a:r>
              <a:rPr kumimoji="0" lang="en-AU" sz="1400" b="0" i="0" u="none" strike="noStrike" kern="1200" cap="none" spc="0" normalizeH="0" baseline="0" noProof="0" dirty="0">
                <a:ln>
                  <a:noFill/>
                </a:ln>
                <a:solidFill>
                  <a:srgbClr val="FFFFFF"/>
                </a:solidFill>
                <a:effectLst/>
                <a:uLnTx/>
                <a:uFillTx/>
                <a:latin typeface="Montserrat"/>
                <a:ea typeface="+mn-ea"/>
                <a:cs typeface="+mn-cs"/>
              </a:rPr>
              <a:t>It’s also informed by AERO’s </a:t>
            </a:r>
            <a:r>
              <a:rPr kumimoji="0" lang="en-AU" sz="1400" b="0" i="0" u="none" strike="noStrike" kern="1200" cap="none" spc="0" normalizeH="0" baseline="0" noProof="0" dirty="0">
                <a:ln>
                  <a:noFill/>
                </a:ln>
                <a:solidFill>
                  <a:srgbClr val="FFFFFF"/>
                </a:solidFill>
                <a:effectLst/>
                <a:uLnTx/>
                <a:uFillTx/>
                <a:latin typeface="Montserrat"/>
                <a:ea typeface="+mn-ea"/>
                <a:cs typeface="+mn-cs"/>
                <a:hlinkClick r:id="rId6">
                  <a:extLst>
                    <a:ext uri="{A12FA001-AC4F-418D-AE19-62706E023703}">
                      <ahyp:hlinkClr xmlns:ahyp="http://schemas.microsoft.com/office/drawing/2018/hyperlinkcolor" val="tx"/>
                    </a:ext>
                  </a:extLst>
                </a:hlinkClick>
              </a:rPr>
              <a:t>model of learning and teaching</a:t>
            </a:r>
            <a:r>
              <a:rPr kumimoji="0" lang="en-AU" sz="1400" b="0" i="0" u="none" strike="noStrike" kern="1200" cap="none" spc="0" normalizeH="0" baseline="0" noProof="0" dirty="0">
                <a:ln>
                  <a:noFill/>
                </a:ln>
                <a:solidFill>
                  <a:srgbClr val="FFFFFF"/>
                </a:solidFill>
                <a:effectLst/>
                <a:uLnTx/>
                <a:uFillTx/>
                <a:latin typeface="Montserrat"/>
                <a:ea typeface="+mn-ea"/>
                <a:cs typeface="+mn-cs"/>
              </a:rPr>
              <a:t> and by research on effective</a:t>
            </a:r>
            <a:r>
              <a:rPr kumimoji="0" lang="en-AU" sz="1400" b="0" i="0" u="none" strike="noStrike" kern="1200" cap="none" spc="0" normalizeH="0" noProof="0" dirty="0">
                <a:ln>
                  <a:noFill/>
                </a:ln>
                <a:solidFill>
                  <a:srgbClr val="FFFFFF"/>
                </a:solidFill>
                <a:effectLst/>
                <a:uLnTx/>
                <a:uFillTx/>
                <a:latin typeface="Montserrat"/>
                <a:ea typeface="+mn-ea"/>
                <a:cs typeface="+mn-cs"/>
              </a:rPr>
              <a:t> </a:t>
            </a:r>
            <a:r>
              <a:rPr kumimoji="0" lang="en-AU" sz="1400" b="0" i="0" u="none" strike="noStrike" kern="1200" cap="none" spc="0" normalizeH="0" baseline="0" noProof="0" dirty="0">
                <a:ln>
                  <a:noFill/>
                </a:ln>
                <a:solidFill>
                  <a:srgbClr val="FFFFFF"/>
                </a:solidFill>
                <a:effectLst/>
                <a:uLnTx/>
                <a:uFillTx/>
                <a:latin typeface="Montserrat"/>
                <a:ea typeface="+mn-ea"/>
                <a:cs typeface="+mn-cs"/>
              </a:rPr>
              <a:t>implementation and professional learning.</a:t>
            </a:r>
          </a:p>
        </p:txBody>
      </p:sp>
    </p:spTree>
    <p:extLst>
      <p:ext uri="{BB962C8B-B14F-4D97-AF65-F5344CB8AC3E}">
        <p14:creationId xmlns:p14="http://schemas.microsoft.com/office/powerpoint/2010/main" val="448603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05C8A322-859B-2CC0-A8B8-1B6EB6204E57}"/>
            </a:ext>
          </a:extLst>
        </p:cNvPr>
        <p:cNvGrpSpPr/>
        <p:nvPr/>
      </p:nvGrpSpPr>
      <p:grpSpPr>
        <a:xfrm>
          <a:off x="0" y="0"/>
          <a:ext cx="0" cy="0"/>
          <a:chOff x="0" y="0"/>
          <a:chExt cx="0" cy="0"/>
        </a:xfrm>
      </p:grpSpPr>
      <p:sp>
        <p:nvSpPr>
          <p:cNvPr id="7" name="Title 11">
            <a:extLst>
              <a:ext uri="{FF2B5EF4-FFF2-40B4-BE49-F238E27FC236}">
                <a16:creationId xmlns:a16="http://schemas.microsoft.com/office/drawing/2014/main" id="{EBB58945-7FC5-297B-3A65-A39D7870E80B}"/>
              </a:ext>
            </a:extLst>
          </p:cNvPr>
          <p:cNvSpPr>
            <a:spLocks noGrp="1"/>
          </p:cNvSpPr>
          <p:nvPr>
            <p:ph type="title"/>
          </p:nvPr>
        </p:nvSpPr>
        <p:spPr>
          <a:xfrm>
            <a:off x="696000" y="589456"/>
            <a:ext cx="10800000" cy="599501"/>
          </a:xfrm>
        </p:spPr>
        <p:txBody>
          <a:bodyPr/>
          <a:lstStyle/>
          <a:p>
            <a:r>
              <a:rPr lang="en-AU" noProof="0" dirty="0"/>
              <a:t>Background information for school implementation teams</a:t>
            </a:r>
          </a:p>
        </p:txBody>
      </p:sp>
      <p:sp>
        <p:nvSpPr>
          <p:cNvPr id="25" name="Text Placeholder 9">
            <a:extLst>
              <a:ext uri="{FF2B5EF4-FFF2-40B4-BE49-F238E27FC236}">
                <a16:creationId xmlns:a16="http://schemas.microsoft.com/office/drawing/2014/main" id="{7944235D-340F-CD83-C500-4CA610EC0A05}"/>
              </a:ext>
            </a:extLst>
          </p:cNvPr>
          <p:cNvSpPr>
            <a:spLocks noGrp="1"/>
          </p:cNvSpPr>
          <p:nvPr>
            <p:ph type="body" sz="quarter" idx="13"/>
          </p:nvPr>
        </p:nvSpPr>
        <p:spPr>
          <a:xfrm>
            <a:off x="609601" y="1608380"/>
            <a:ext cx="5029199" cy="3134448"/>
          </a:xfrm>
        </p:spPr>
        <p:txBody>
          <a:bodyPr>
            <a:spAutoFit/>
          </a:bodyPr>
          <a:lstStyle/>
          <a:p>
            <a:pPr lvl="1"/>
            <a:r>
              <a:rPr lang="en-AU" noProof="0" dirty="0"/>
              <a:t>Module structure:</a:t>
            </a:r>
          </a:p>
          <a:p>
            <a:pPr>
              <a:spcBef>
                <a:spcPts val="600"/>
              </a:spcBef>
            </a:pPr>
            <a:r>
              <a:rPr lang="en-AU" dirty="0">
                <a:solidFill>
                  <a:srgbClr val="000000"/>
                </a:solidFill>
                <a:latin typeface="Montserrat" panose="00000500000000000000" pitchFamily="2" charset="0"/>
              </a:rPr>
              <a:t>This module begins with its objectives, an overview of what scaffolding practice is and a summary of the supporting evidence. The module then discusses techniques that can be applied. </a:t>
            </a:r>
            <a:r>
              <a:rPr lang="en-AU" noProof="0" dirty="0"/>
              <a:t>It includes:</a:t>
            </a:r>
          </a:p>
          <a:p>
            <a:pPr lvl="3">
              <a:spcBef>
                <a:spcPts val="600"/>
              </a:spcBef>
            </a:pPr>
            <a:r>
              <a:rPr lang="en-AU" sz="1400" b="1" noProof="0" dirty="0"/>
              <a:t>a brief definition </a:t>
            </a:r>
            <a:r>
              <a:rPr lang="en-AU" sz="1400" noProof="0" dirty="0"/>
              <a:t>of each technique and</a:t>
            </a:r>
            <a:br>
              <a:rPr lang="en-AU" sz="1400" noProof="0" dirty="0"/>
            </a:br>
            <a:r>
              <a:rPr lang="en-AU" sz="1400" noProof="0" dirty="0"/>
              <a:t>a </a:t>
            </a:r>
            <a:r>
              <a:rPr lang="en-AU" sz="1400" b="1" noProof="0" dirty="0"/>
              <a:t>summary</a:t>
            </a:r>
            <a:r>
              <a:rPr lang="en-AU" sz="1400" noProof="0" dirty="0"/>
              <a:t> unpacking how each may be used</a:t>
            </a:r>
          </a:p>
          <a:p>
            <a:pPr lvl="3">
              <a:spcBef>
                <a:spcPts val="600"/>
              </a:spcBef>
            </a:pPr>
            <a:r>
              <a:rPr lang="en-AU" sz="1400" b="1" noProof="0" dirty="0"/>
              <a:t>examples</a:t>
            </a:r>
            <a:r>
              <a:rPr lang="en-AU" sz="1400" noProof="0" dirty="0"/>
              <a:t> of each technique (including videos)</a:t>
            </a:r>
          </a:p>
          <a:p>
            <a:pPr lvl="3">
              <a:spcBef>
                <a:spcPts val="600"/>
              </a:spcBef>
            </a:pPr>
            <a:r>
              <a:rPr lang="en-AU" sz="1400" b="1" noProof="0" dirty="0"/>
              <a:t>suggested discussion and/or rehearsal </a:t>
            </a:r>
            <a:r>
              <a:rPr lang="en-AU" sz="1400" noProof="0" dirty="0"/>
              <a:t>activities.</a:t>
            </a:r>
          </a:p>
        </p:txBody>
      </p:sp>
      <p:sp>
        <p:nvSpPr>
          <p:cNvPr id="26" name="Text Placeholder 9">
            <a:extLst>
              <a:ext uri="{FF2B5EF4-FFF2-40B4-BE49-F238E27FC236}">
                <a16:creationId xmlns:a16="http://schemas.microsoft.com/office/drawing/2014/main" id="{EF882684-AA10-155C-8895-C135182F0F85}"/>
              </a:ext>
            </a:extLst>
          </p:cNvPr>
          <p:cNvSpPr txBox="1">
            <a:spLocks/>
          </p:cNvSpPr>
          <p:nvPr/>
        </p:nvSpPr>
        <p:spPr>
          <a:xfrm>
            <a:off x="6466801" y="1608380"/>
            <a:ext cx="5029199" cy="2907463"/>
          </a:xfrm>
          <a:prstGeom prst="rect">
            <a:avLst/>
          </a:prstGeom>
        </p:spPr>
        <p:txBody>
          <a:bodyPr vert="horz"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sz="2000" noProof="0" dirty="0"/>
              <a:t>Further information:</a:t>
            </a:r>
          </a:p>
          <a:p>
            <a:pPr lvl="0">
              <a:buClr>
                <a:srgbClr val="01838F"/>
              </a:buClr>
              <a:defRPr/>
            </a:pPr>
            <a:r>
              <a:rPr lang="en-AU" dirty="0">
                <a:solidFill>
                  <a:srgbClr val="000000"/>
                </a:solidFill>
              </a:rPr>
              <a:t>We recommend that presenters read AERO’s practice guide, </a:t>
            </a:r>
            <a:r>
              <a:rPr lang="en-AU" u="sng" dirty="0">
                <a:solidFill>
                  <a:srgbClr val="000000"/>
                </a:solidFill>
                <a:hlinkClick r:id="rId3"/>
              </a:rPr>
              <a:t>Scaffold Practice</a:t>
            </a:r>
            <a:r>
              <a:rPr lang="en-AU" dirty="0">
                <a:solidFill>
                  <a:srgbClr val="000000"/>
                </a:solidFill>
              </a:rPr>
              <a:t>,</a:t>
            </a:r>
            <a:r>
              <a:rPr lang="en-AU" b="1" dirty="0">
                <a:solidFill>
                  <a:srgbClr val="000000"/>
                </a:solidFill>
              </a:rPr>
              <a:t> </a:t>
            </a:r>
            <a:r>
              <a:rPr lang="en-AU" dirty="0">
                <a:solidFill>
                  <a:srgbClr val="000000"/>
                </a:solidFill>
              </a:rPr>
              <a:t>and </a:t>
            </a:r>
            <a:r>
              <a:rPr lang="en-AU" dirty="0">
                <a:solidFill>
                  <a:srgbClr val="000000"/>
                </a:solidFill>
                <a:hlinkClick r:id="rId4"/>
              </a:rPr>
              <a:t>how students learn best </a:t>
            </a:r>
            <a:r>
              <a:rPr lang="en-AU" dirty="0">
                <a:solidFill>
                  <a:srgbClr val="000000"/>
                </a:solidFill>
              </a:rPr>
              <a:t>research report to deepen their knowledge of the practice and the research underpinning it. </a:t>
            </a:r>
          </a:p>
          <a:p>
            <a:pPr lvl="0">
              <a:buClr>
                <a:srgbClr val="01838F"/>
              </a:buClr>
              <a:defRPr/>
            </a:pPr>
            <a:r>
              <a:rPr lang="en-AU" dirty="0">
                <a:solidFill>
                  <a:srgbClr val="000000"/>
                </a:solidFill>
              </a:rPr>
              <a:t>For more information on using knowledge-building modules within a professional learning cycle, see AERO’s </a:t>
            </a:r>
            <a:r>
              <a:rPr lang="en-AU" dirty="0">
                <a:solidFill>
                  <a:srgbClr val="000000"/>
                </a:solidFill>
                <a:hlinkClick r:id="rId5"/>
              </a:rPr>
              <a:t>Using Professional Learning Cycles to Strengthen Implementation</a:t>
            </a:r>
            <a:r>
              <a:rPr lang="en-AU" b="1" dirty="0">
                <a:solidFill>
                  <a:srgbClr val="000000"/>
                </a:solidFill>
              </a:rPr>
              <a:t> </a:t>
            </a:r>
            <a:r>
              <a:rPr lang="en-AU" dirty="0">
                <a:solidFill>
                  <a:srgbClr val="000000"/>
                </a:solidFill>
              </a:rPr>
              <a:t>practice guide.</a:t>
            </a:r>
          </a:p>
        </p:txBody>
      </p:sp>
      <p:sp>
        <p:nvSpPr>
          <p:cNvPr id="27" name="TextBox 26">
            <a:extLst>
              <a:ext uri="{FF2B5EF4-FFF2-40B4-BE49-F238E27FC236}">
                <a16:creationId xmlns:a16="http://schemas.microsoft.com/office/drawing/2014/main" id="{D3415EF7-ADB2-0517-E457-1123F251976A}"/>
              </a:ext>
            </a:extLst>
          </p:cNvPr>
          <p:cNvSpPr txBox="1"/>
          <p:nvPr/>
        </p:nvSpPr>
        <p:spPr>
          <a:xfrm>
            <a:off x="707345" y="5125319"/>
            <a:ext cx="10788655" cy="896744"/>
          </a:xfrm>
          <a:prstGeom prst="roundRect">
            <a:avLst>
              <a:gd name="adj" fmla="val 20898"/>
            </a:avLst>
          </a:prstGeom>
          <a:solidFill>
            <a:srgbClr val="01838F"/>
          </a:solidFill>
        </p:spPr>
        <p:txBody>
          <a:bodyPr wrap="square" lIns="720000" tIns="144000" rIns="144000" bIns="144000" anchor="ctr" anchorCtr="0">
            <a:noAutofit/>
          </a:bodyPr>
          <a:lstStyle/>
          <a:p>
            <a:pPr marL="0" lvl="3">
              <a:lnSpc>
                <a:spcPct val="130000"/>
              </a:lnSpc>
              <a:spcAft>
                <a:spcPts val="900"/>
              </a:spcAft>
              <a:buClr>
                <a:srgbClr val="01838F"/>
              </a:buClr>
              <a:defRPr/>
            </a:pPr>
            <a:r>
              <a:rPr kumimoji="0" lang="en-AU" sz="1400" b="0" i="0" u="none" strike="noStrike" kern="1200" cap="none" spc="0" normalizeH="0" baseline="0" noProof="0" dirty="0">
                <a:ln>
                  <a:noFill/>
                </a:ln>
                <a:solidFill>
                  <a:schemeClr val="bg1"/>
                </a:solidFill>
                <a:effectLst/>
                <a:uLnTx/>
                <a:uFillTx/>
                <a:latin typeface="Montserrat"/>
              </a:rPr>
              <a:t>Pay attention to </a:t>
            </a:r>
            <a:r>
              <a:rPr kumimoji="0" lang="en-AU" sz="1400" b="1" i="0" u="none" strike="noStrike" kern="1200" cap="none" spc="0" normalizeH="0" baseline="0" noProof="0" dirty="0">
                <a:ln>
                  <a:noFill/>
                </a:ln>
                <a:solidFill>
                  <a:schemeClr val="bg1"/>
                </a:solidFill>
                <a:effectLst/>
                <a:uLnTx/>
                <a:uFillTx/>
                <a:latin typeface="Montserrat"/>
              </a:rPr>
              <a:t>editing notes </a:t>
            </a:r>
            <a:r>
              <a:rPr kumimoji="0" lang="en-AU" sz="1400" b="0" i="0" u="none" strike="noStrike" kern="1200" cap="none" spc="0" normalizeH="0" baseline="0" noProof="0" dirty="0">
                <a:ln>
                  <a:noFill/>
                </a:ln>
                <a:solidFill>
                  <a:schemeClr val="bg1"/>
                </a:solidFill>
                <a:effectLst/>
                <a:uLnTx/>
                <a:uFillTx/>
                <a:latin typeface="Montserrat"/>
              </a:rPr>
              <a:t>to action before use. </a:t>
            </a:r>
            <a:r>
              <a:rPr kumimoji="0" lang="en-AU" sz="1400" b="1" i="0" u="none" strike="noStrike" kern="1200" cap="none" spc="0" normalizeH="0" baseline="0" noProof="0" dirty="0">
                <a:ln>
                  <a:noFill/>
                </a:ln>
                <a:solidFill>
                  <a:schemeClr val="bg1"/>
                </a:solidFill>
                <a:effectLst/>
                <a:uLnTx/>
                <a:uFillTx/>
                <a:latin typeface="Montserrat"/>
              </a:rPr>
              <a:t>Speaking notes </a:t>
            </a:r>
            <a:r>
              <a:rPr lang="en-AU" sz="1400" noProof="0" dirty="0">
                <a:solidFill>
                  <a:schemeClr val="bg1"/>
                </a:solidFill>
              </a:rPr>
              <a:t>will also help with facilitation</a:t>
            </a:r>
            <a:r>
              <a:rPr kumimoji="0" lang="en-AU" sz="1400" b="0" i="0" u="none" strike="noStrike" kern="1200" cap="none" spc="0" normalizeH="0" baseline="0" noProof="0" dirty="0">
                <a:ln>
                  <a:noFill/>
                </a:ln>
                <a:solidFill>
                  <a:schemeClr val="bg1"/>
                </a:solidFill>
                <a:effectLst/>
                <a:uLnTx/>
                <a:uFillTx/>
                <a:latin typeface="Montserrat"/>
              </a:rPr>
              <a:t>. </a:t>
            </a:r>
          </a:p>
        </p:txBody>
      </p:sp>
      <p:grpSp>
        <p:nvGrpSpPr>
          <p:cNvPr id="28" name="Graphic 63">
            <a:extLst>
              <a:ext uri="{FF2B5EF4-FFF2-40B4-BE49-F238E27FC236}">
                <a16:creationId xmlns:a16="http://schemas.microsoft.com/office/drawing/2014/main" id="{02F03EBF-4869-11B4-FBCD-9A65D7693929}"/>
              </a:ext>
              <a:ext uri="{C183D7F6-B498-43B3-948B-1728B52AA6E4}">
                <adec:decorative xmlns:adec="http://schemas.microsoft.com/office/drawing/2017/decorative" val="1"/>
              </a:ext>
            </a:extLst>
          </p:cNvPr>
          <p:cNvGrpSpPr/>
          <p:nvPr/>
        </p:nvGrpSpPr>
        <p:grpSpPr>
          <a:xfrm>
            <a:off x="932607" y="5321986"/>
            <a:ext cx="386001" cy="503409"/>
            <a:chOff x="4460453" y="1822598"/>
            <a:chExt cx="357045" cy="452716"/>
          </a:xfrm>
          <a:noFill/>
        </p:grpSpPr>
        <p:grpSp>
          <p:nvGrpSpPr>
            <p:cNvPr id="29" name="Graphic 63">
              <a:extLst>
                <a:ext uri="{FF2B5EF4-FFF2-40B4-BE49-F238E27FC236}">
                  <a16:creationId xmlns:a16="http://schemas.microsoft.com/office/drawing/2014/main" id="{2366A41D-DBEE-EBDB-DA11-8A781500732C}"/>
                </a:ext>
              </a:extLst>
            </p:cNvPr>
            <p:cNvGrpSpPr/>
            <p:nvPr/>
          </p:nvGrpSpPr>
          <p:grpSpPr>
            <a:xfrm>
              <a:off x="4460453" y="1822598"/>
              <a:ext cx="357045" cy="452716"/>
              <a:chOff x="4460453" y="1822598"/>
              <a:chExt cx="357045" cy="452716"/>
            </a:xfrm>
            <a:noFill/>
          </p:grpSpPr>
          <p:sp>
            <p:nvSpPr>
              <p:cNvPr id="31" name="Freeform: Shape 16">
                <a:extLst>
                  <a:ext uri="{FF2B5EF4-FFF2-40B4-BE49-F238E27FC236}">
                    <a16:creationId xmlns:a16="http://schemas.microsoft.com/office/drawing/2014/main" id="{04E6FA9E-D239-CA91-DF5E-608FCAB8EF8C}"/>
                  </a:ext>
                </a:extLst>
              </p:cNvPr>
              <p:cNvSpPr/>
              <p:nvPr/>
            </p:nvSpPr>
            <p:spPr>
              <a:xfrm>
                <a:off x="4515826" y="1880654"/>
                <a:ext cx="246280" cy="281380"/>
              </a:xfrm>
              <a:custGeom>
                <a:avLst/>
                <a:gdLst>
                  <a:gd name="connsiteX0" fmla="*/ 81859 w 246280"/>
                  <a:gd name="connsiteY0" fmla="*/ 281381 h 281380"/>
                  <a:gd name="connsiteX1" fmla="*/ 81184 w 246280"/>
                  <a:gd name="connsiteY1" fmla="*/ 278345 h 281380"/>
                  <a:gd name="connsiteX2" fmla="*/ 44279 w 246280"/>
                  <a:gd name="connsiteY2" fmla="*/ 217690 h 281380"/>
                  <a:gd name="connsiteX3" fmla="*/ 19 w 246280"/>
                  <a:gd name="connsiteY3" fmla="*/ 120872 h 281380"/>
                  <a:gd name="connsiteX4" fmla="*/ 118090 w 246280"/>
                  <a:gd name="connsiteY4" fmla="*/ 103 h 281380"/>
                  <a:gd name="connsiteX5" fmla="*/ 246281 w 246280"/>
                  <a:gd name="connsiteY5" fmla="*/ 123099 h 281380"/>
                  <a:gd name="connsiteX6" fmla="*/ 202493 w 246280"/>
                  <a:gd name="connsiteY6" fmla="*/ 216678 h 281380"/>
                  <a:gd name="connsiteX7" fmla="*/ 163361 w 246280"/>
                  <a:gd name="connsiteY7" fmla="*/ 279154 h 281380"/>
                  <a:gd name="connsiteX8" fmla="*/ 162889 w 246280"/>
                  <a:gd name="connsiteY8" fmla="*/ 281381 h 281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280" h="281380">
                    <a:moveTo>
                      <a:pt x="81859" y="281381"/>
                    </a:moveTo>
                    <a:lnTo>
                      <a:pt x="81184" y="278345"/>
                    </a:lnTo>
                    <a:cubicBezTo>
                      <a:pt x="76124" y="254528"/>
                      <a:pt x="62968" y="233275"/>
                      <a:pt x="44279" y="217690"/>
                    </a:cubicBezTo>
                    <a:cubicBezTo>
                      <a:pt x="16684" y="194683"/>
                      <a:pt x="-656" y="159802"/>
                      <a:pt x="19" y="120872"/>
                    </a:cubicBezTo>
                    <a:cubicBezTo>
                      <a:pt x="1166" y="56574"/>
                      <a:pt x="53792" y="2666"/>
                      <a:pt x="118090" y="103"/>
                    </a:cubicBezTo>
                    <a:cubicBezTo>
                      <a:pt x="188392" y="-2731"/>
                      <a:pt x="246281" y="53471"/>
                      <a:pt x="246281" y="123099"/>
                    </a:cubicBezTo>
                    <a:cubicBezTo>
                      <a:pt x="246281" y="160881"/>
                      <a:pt x="229278" y="194278"/>
                      <a:pt x="202493" y="216678"/>
                    </a:cubicBezTo>
                    <a:cubicBezTo>
                      <a:pt x="183062" y="232938"/>
                      <a:pt x="168691" y="254393"/>
                      <a:pt x="163361" y="279154"/>
                    </a:cubicBezTo>
                    <a:lnTo>
                      <a:pt x="162889" y="281381"/>
                    </a:ln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2" name="Freeform: Shape 17">
                <a:extLst>
                  <a:ext uri="{FF2B5EF4-FFF2-40B4-BE49-F238E27FC236}">
                    <a16:creationId xmlns:a16="http://schemas.microsoft.com/office/drawing/2014/main" id="{AF48E234-D433-27D9-C898-6EFEE71A2EFC}"/>
                  </a:ext>
                </a:extLst>
              </p:cNvPr>
              <p:cNvSpPr/>
              <p:nvPr/>
            </p:nvSpPr>
            <p:spPr>
              <a:xfrm>
                <a:off x="4587632" y="2167230"/>
                <a:ext cx="102755" cy="33869"/>
              </a:xfrm>
              <a:custGeom>
                <a:avLst/>
                <a:gdLst>
                  <a:gd name="connsiteX0" fmla="*/ 85820 w 102755"/>
                  <a:gd name="connsiteY0" fmla="*/ 0 h 33869"/>
                  <a:gd name="connsiteX1" fmla="*/ 102755 w 102755"/>
                  <a:gd name="connsiteY1" fmla="*/ 16935 h 33869"/>
                  <a:gd name="connsiteX2" fmla="*/ 102755 w 102755"/>
                  <a:gd name="connsiteY2" fmla="*/ 16935 h 33869"/>
                  <a:gd name="connsiteX3" fmla="*/ 85820 w 102755"/>
                  <a:gd name="connsiteY3" fmla="*/ 33869 h 33869"/>
                  <a:gd name="connsiteX4" fmla="*/ 16935 w 102755"/>
                  <a:gd name="connsiteY4" fmla="*/ 33869 h 33869"/>
                  <a:gd name="connsiteX5" fmla="*/ 0 w 102755"/>
                  <a:gd name="connsiteY5" fmla="*/ 16935 h 33869"/>
                  <a:gd name="connsiteX6" fmla="*/ 0 w 102755"/>
                  <a:gd name="connsiteY6" fmla="*/ 16935 h 33869"/>
                  <a:gd name="connsiteX7" fmla="*/ 16935 w 102755"/>
                  <a:gd name="connsiteY7" fmla="*/ 0 h 33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3869">
                    <a:moveTo>
                      <a:pt x="85820" y="0"/>
                    </a:moveTo>
                    <a:cubicBezTo>
                      <a:pt x="95173" y="0"/>
                      <a:pt x="102755" y="7582"/>
                      <a:pt x="102755" y="16935"/>
                    </a:cubicBezTo>
                    <a:lnTo>
                      <a:pt x="102755" y="16935"/>
                    </a:lnTo>
                    <a:cubicBezTo>
                      <a:pt x="102755" y="26287"/>
                      <a:pt x="95173" y="33869"/>
                      <a:pt x="85820" y="33869"/>
                    </a:cubicBezTo>
                    <a:lnTo>
                      <a:pt x="16935" y="33869"/>
                    </a:lnTo>
                    <a:cubicBezTo>
                      <a:pt x="7582" y="33869"/>
                      <a:pt x="0" y="26287"/>
                      <a:pt x="0" y="16935"/>
                    </a:cubicBezTo>
                    <a:lnTo>
                      <a:pt x="0" y="16935"/>
                    </a:lnTo>
                    <a:cubicBezTo>
                      <a:pt x="0" y="7582"/>
                      <a:pt x="7582" y="0"/>
                      <a:pt x="16935"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3" name="Freeform: Shape 18">
                <a:extLst>
                  <a:ext uri="{FF2B5EF4-FFF2-40B4-BE49-F238E27FC236}">
                    <a16:creationId xmlns:a16="http://schemas.microsoft.com/office/drawing/2014/main" id="{084A0E25-A6C1-98CD-95A9-E2736A3EF14B}"/>
                  </a:ext>
                </a:extLst>
              </p:cNvPr>
              <p:cNvSpPr/>
              <p:nvPr/>
            </p:nvSpPr>
            <p:spPr>
              <a:xfrm>
                <a:off x="4587632" y="2201099"/>
                <a:ext cx="102755" cy="36230"/>
              </a:xfrm>
              <a:custGeom>
                <a:avLst/>
                <a:gdLst>
                  <a:gd name="connsiteX0" fmla="*/ 84606 w 102755"/>
                  <a:gd name="connsiteY0" fmla="*/ 0 h 36230"/>
                  <a:gd name="connsiteX1" fmla="*/ 102755 w 102755"/>
                  <a:gd name="connsiteY1" fmla="*/ 18149 h 36230"/>
                  <a:gd name="connsiteX2" fmla="*/ 102755 w 102755"/>
                  <a:gd name="connsiteY2" fmla="*/ 18082 h 36230"/>
                  <a:gd name="connsiteX3" fmla="*/ 84606 w 102755"/>
                  <a:gd name="connsiteY3" fmla="*/ 36231 h 36230"/>
                  <a:gd name="connsiteX4" fmla="*/ 18149 w 102755"/>
                  <a:gd name="connsiteY4" fmla="*/ 36231 h 36230"/>
                  <a:gd name="connsiteX5" fmla="*/ 0 w 102755"/>
                  <a:gd name="connsiteY5" fmla="*/ 18082 h 36230"/>
                  <a:gd name="connsiteX6" fmla="*/ 0 w 102755"/>
                  <a:gd name="connsiteY6" fmla="*/ 18149 h 36230"/>
                  <a:gd name="connsiteX7" fmla="*/ 18149 w 102755"/>
                  <a:gd name="connsiteY7" fmla="*/ 0 h 3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2755" h="36230">
                    <a:moveTo>
                      <a:pt x="84606" y="0"/>
                    </a:moveTo>
                    <a:cubicBezTo>
                      <a:pt x="94629" y="0"/>
                      <a:pt x="102755" y="8126"/>
                      <a:pt x="102755" y="18149"/>
                    </a:cubicBezTo>
                    <a:lnTo>
                      <a:pt x="102755" y="18082"/>
                    </a:lnTo>
                    <a:cubicBezTo>
                      <a:pt x="102755" y="28105"/>
                      <a:pt x="94629" y="36231"/>
                      <a:pt x="84606" y="36231"/>
                    </a:cubicBezTo>
                    <a:lnTo>
                      <a:pt x="18149" y="36231"/>
                    </a:lnTo>
                    <a:cubicBezTo>
                      <a:pt x="8126" y="36231"/>
                      <a:pt x="0" y="28105"/>
                      <a:pt x="0" y="18082"/>
                    </a:cubicBezTo>
                    <a:lnTo>
                      <a:pt x="0" y="18149"/>
                    </a:lnTo>
                    <a:cubicBezTo>
                      <a:pt x="0" y="8126"/>
                      <a:pt x="8126" y="0"/>
                      <a:pt x="18149" y="0"/>
                    </a:cubicBez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4" name="Freeform: Shape 19">
                <a:extLst>
                  <a:ext uri="{FF2B5EF4-FFF2-40B4-BE49-F238E27FC236}">
                    <a16:creationId xmlns:a16="http://schemas.microsoft.com/office/drawing/2014/main" id="{FA3B50B9-B684-0BBD-E96B-2C7AE4C5DF8E}"/>
                  </a:ext>
                </a:extLst>
              </p:cNvPr>
              <p:cNvSpPr/>
              <p:nvPr/>
            </p:nvSpPr>
            <p:spPr>
              <a:xfrm>
                <a:off x="4605309" y="2237330"/>
                <a:ext cx="67333" cy="37985"/>
              </a:xfrm>
              <a:custGeom>
                <a:avLst/>
                <a:gdLst>
                  <a:gd name="connsiteX0" fmla="*/ 67 w 67333"/>
                  <a:gd name="connsiteY0" fmla="*/ 0 h 37985"/>
                  <a:gd name="connsiteX1" fmla="*/ 67334 w 67333"/>
                  <a:gd name="connsiteY1" fmla="*/ 0 h 37985"/>
                  <a:gd name="connsiteX2" fmla="*/ 67334 w 67333"/>
                  <a:gd name="connsiteY2" fmla="*/ 4318 h 37985"/>
                  <a:gd name="connsiteX3" fmla="*/ 33667 w 67333"/>
                  <a:gd name="connsiteY3" fmla="*/ 37985 h 37985"/>
                  <a:gd name="connsiteX4" fmla="*/ 33667 w 67333"/>
                  <a:gd name="connsiteY4" fmla="*/ 37985 h 37985"/>
                  <a:gd name="connsiteX5" fmla="*/ 0 w 67333"/>
                  <a:gd name="connsiteY5" fmla="*/ 4318 h 37985"/>
                  <a:gd name="connsiteX6" fmla="*/ 0 w 67333"/>
                  <a:gd name="connsiteY6" fmla="*/ 0 h 37985"/>
                  <a:gd name="connsiteX7" fmla="*/ 0 w 67333"/>
                  <a:gd name="connsiteY7" fmla="*/ 0 h 37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333" h="37985">
                    <a:moveTo>
                      <a:pt x="67" y="0"/>
                    </a:moveTo>
                    <a:lnTo>
                      <a:pt x="67334" y="0"/>
                    </a:lnTo>
                    <a:lnTo>
                      <a:pt x="67334" y="4318"/>
                    </a:lnTo>
                    <a:cubicBezTo>
                      <a:pt x="67334" y="22872"/>
                      <a:pt x="52288" y="37985"/>
                      <a:pt x="33667" y="37985"/>
                    </a:cubicBezTo>
                    <a:lnTo>
                      <a:pt x="33667" y="37985"/>
                    </a:lnTo>
                    <a:cubicBezTo>
                      <a:pt x="15113" y="37985"/>
                      <a:pt x="0" y="22939"/>
                      <a:pt x="0" y="4318"/>
                    </a:cubicBezTo>
                    <a:lnTo>
                      <a:pt x="0" y="0"/>
                    </a:lnTo>
                    <a:lnTo>
                      <a:pt x="0" y="0"/>
                    </a:lnTo>
                    <a:close/>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5" name="Freeform: Shape 20">
                <a:extLst>
                  <a:ext uri="{FF2B5EF4-FFF2-40B4-BE49-F238E27FC236}">
                    <a16:creationId xmlns:a16="http://schemas.microsoft.com/office/drawing/2014/main" id="{17CA3DB3-B998-B97C-436E-001E0567CFC9}"/>
                  </a:ext>
                </a:extLst>
              </p:cNvPr>
              <p:cNvSpPr/>
              <p:nvPr/>
            </p:nvSpPr>
            <p:spPr>
              <a:xfrm>
                <a:off x="4638976" y="1822598"/>
                <a:ext cx="6746" cy="24963"/>
              </a:xfrm>
              <a:custGeom>
                <a:avLst/>
                <a:gdLst>
                  <a:gd name="connsiteX0" fmla="*/ 0 w 6746"/>
                  <a:gd name="connsiteY0" fmla="*/ 0 h 24963"/>
                  <a:gd name="connsiteX1" fmla="*/ 0 w 6746"/>
                  <a:gd name="connsiteY1" fmla="*/ 24964 h 24963"/>
                </a:gdLst>
                <a:ahLst/>
                <a:cxnLst>
                  <a:cxn ang="0">
                    <a:pos x="connsiteX0" y="connsiteY0"/>
                  </a:cxn>
                  <a:cxn ang="0">
                    <a:pos x="connsiteX1" y="connsiteY1"/>
                  </a:cxn>
                </a:cxnLst>
                <a:rect l="l" t="t" r="r" b="b"/>
                <a:pathLst>
                  <a:path w="6746" h="24963">
                    <a:moveTo>
                      <a:pt x="0" y="0"/>
                    </a:moveTo>
                    <a:lnTo>
                      <a:pt x="0" y="24964"/>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6" name="Freeform: Shape 21">
                <a:extLst>
                  <a:ext uri="{FF2B5EF4-FFF2-40B4-BE49-F238E27FC236}">
                    <a16:creationId xmlns:a16="http://schemas.microsoft.com/office/drawing/2014/main" id="{728D7B1C-5CBA-AF06-BEEB-1CC6CBB865D4}"/>
                  </a:ext>
                </a:extLst>
              </p:cNvPr>
              <p:cNvSpPr/>
              <p:nvPr/>
            </p:nvSpPr>
            <p:spPr>
              <a:xfrm>
                <a:off x="4549715" y="1846550"/>
                <a:ext cx="12481" cy="21590"/>
              </a:xfrm>
              <a:custGeom>
                <a:avLst/>
                <a:gdLst>
                  <a:gd name="connsiteX0" fmla="*/ 0 w 12481"/>
                  <a:gd name="connsiteY0" fmla="*/ 0 h 21590"/>
                  <a:gd name="connsiteX1" fmla="*/ 12482 w 12481"/>
                  <a:gd name="connsiteY1" fmla="*/ 21590 h 21590"/>
                </a:gdLst>
                <a:ahLst/>
                <a:cxnLst>
                  <a:cxn ang="0">
                    <a:pos x="connsiteX0" y="connsiteY0"/>
                  </a:cxn>
                  <a:cxn ang="0">
                    <a:pos x="connsiteX1" y="connsiteY1"/>
                  </a:cxn>
                </a:cxnLst>
                <a:rect l="l" t="t" r="r" b="b"/>
                <a:pathLst>
                  <a:path w="12481" h="21590">
                    <a:moveTo>
                      <a:pt x="0" y="0"/>
                    </a:moveTo>
                    <a:lnTo>
                      <a:pt x="12482"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7" name="Freeform: Shape 22">
                <a:extLst>
                  <a:ext uri="{FF2B5EF4-FFF2-40B4-BE49-F238E27FC236}">
                    <a16:creationId xmlns:a16="http://schemas.microsoft.com/office/drawing/2014/main" id="{FC783738-C5FF-3534-84DE-6A98F5AE53C4}"/>
                  </a:ext>
                </a:extLst>
              </p:cNvPr>
              <p:cNvSpPr/>
              <p:nvPr/>
            </p:nvSpPr>
            <p:spPr>
              <a:xfrm>
                <a:off x="4484405" y="1911860"/>
                <a:ext cx="21590" cy="12481"/>
              </a:xfrm>
              <a:custGeom>
                <a:avLst/>
                <a:gdLst>
                  <a:gd name="connsiteX0" fmla="*/ 0 w 21590"/>
                  <a:gd name="connsiteY0" fmla="*/ 0 h 12481"/>
                  <a:gd name="connsiteX1" fmla="*/ 21590 w 21590"/>
                  <a:gd name="connsiteY1" fmla="*/ 12482 h 12481"/>
                </a:gdLst>
                <a:ahLst/>
                <a:cxnLst>
                  <a:cxn ang="0">
                    <a:pos x="connsiteX0" y="connsiteY0"/>
                  </a:cxn>
                  <a:cxn ang="0">
                    <a:pos x="connsiteX1" y="connsiteY1"/>
                  </a:cxn>
                </a:cxnLst>
                <a:rect l="l" t="t" r="r" b="b"/>
                <a:pathLst>
                  <a:path w="21590" h="12481">
                    <a:moveTo>
                      <a:pt x="0" y="0"/>
                    </a:moveTo>
                    <a:lnTo>
                      <a:pt x="2159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8" name="Freeform: Shape 23">
                <a:extLst>
                  <a:ext uri="{FF2B5EF4-FFF2-40B4-BE49-F238E27FC236}">
                    <a16:creationId xmlns:a16="http://schemas.microsoft.com/office/drawing/2014/main" id="{E13FDEDD-A3B4-E5F9-CDE1-A9D40C34A600}"/>
                  </a:ext>
                </a:extLst>
              </p:cNvPr>
              <p:cNvSpPr/>
              <p:nvPr/>
            </p:nvSpPr>
            <p:spPr>
              <a:xfrm>
                <a:off x="4460453" y="2001121"/>
                <a:ext cx="24963" cy="6746"/>
              </a:xfrm>
              <a:custGeom>
                <a:avLst/>
                <a:gdLst>
                  <a:gd name="connsiteX0" fmla="*/ 0 w 24963"/>
                  <a:gd name="connsiteY0" fmla="*/ 0 h 6746"/>
                  <a:gd name="connsiteX1" fmla="*/ 24963 w 24963"/>
                  <a:gd name="connsiteY1" fmla="*/ 0 h 6746"/>
                </a:gdLst>
                <a:ahLst/>
                <a:cxnLst>
                  <a:cxn ang="0">
                    <a:pos x="connsiteX0" y="connsiteY0"/>
                  </a:cxn>
                  <a:cxn ang="0">
                    <a:pos x="connsiteX1" y="connsiteY1"/>
                  </a:cxn>
                </a:cxnLst>
                <a:rect l="l" t="t" r="r" b="b"/>
                <a:pathLst>
                  <a:path w="24963" h="6746">
                    <a:moveTo>
                      <a:pt x="0" y="0"/>
                    </a:moveTo>
                    <a:lnTo>
                      <a:pt x="24963"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39" name="Freeform: Shape 24">
                <a:extLst>
                  <a:ext uri="{FF2B5EF4-FFF2-40B4-BE49-F238E27FC236}">
                    <a16:creationId xmlns:a16="http://schemas.microsoft.com/office/drawing/2014/main" id="{626E7329-1058-566F-37BB-1C8126954A9A}"/>
                  </a:ext>
                </a:extLst>
              </p:cNvPr>
              <p:cNvSpPr/>
              <p:nvPr/>
            </p:nvSpPr>
            <p:spPr>
              <a:xfrm>
                <a:off x="4484405" y="2077901"/>
                <a:ext cx="21590" cy="12481"/>
              </a:xfrm>
              <a:custGeom>
                <a:avLst/>
                <a:gdLst>
                  <a:gd name="connsiteX0" fmla="*/ 0 w 21590"/>
                  <a:gd name="connsiteY0" fmla="*/ 12482 h 12481"/>
                  <a:gd name="connsiteX1" fmla="*/ 21590 w 21590"/>
                  <a:gd name="connsiteY1" fmla="*/ 0 h 12481"/>
                </a:gdLst>
                <a:ahLst/>
                <a:cxnLst>
                  <a:cxn ang="0">
                    <a:pos x="connsiteX0" y="connsiteY0"/>
                  </a:cxn>
                  <a:cxn ang="0">
                    <a:pos x="connsiteX1" y="connsiteY1"/>
                  </a:cxn>
                </a:cxnLst>
                <a:rect l="l" t="t" r="r" b="b"/>
                <a:pathLst>
                  <a:path w="21590" h="12481">
                    <a:moveTo>
                      <a:pt x="0" y="12482"/>
                    </a:moveTo>
                    <a:lnTo>
                      <a:pt x="2159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0" name="Freeform: Shape 25">
                <a:extLst>
                  <a:ext uri="{FF2B5EF4-FFF2-40B4-BE49-F238E27FC236}">
                    <a16:creationId xmlns:a16="http://schemas.microsoft.com/office/drawing/2014/main" id="{0CF01622-BF74-DADB-0890-E911999F6F88}"/>
                  </a:ext>
                </a:extLst>
              </p:cNvPr>
              <p:cNvSpPr/>
              <p:nvPr/>
            </p:nvSpPr>
            <p:spPr>
              <a:xfrm>
                <a:off x="4771957" y="2077901"/>
                <a:ext cx="21657" cy="12481"/>
              </a:xfrm>
              <a:custGeom>
                <a:avLst/>
                <a:gdLst>
                  <a:gd name="connsiteX0" fmla="*/ 21658 w 21657"/>
                  <a:gd name="connsiteY0" fmla="*/ 12482 h 12481"/>
                  <a:gd name="connsiteX1" fmla="*/ 0 w 21657"/>
                  <a:gd name="connsiteY1" fmla="*/ 0 h 12481"/>
                </a:gdLst>
                <a:ahLst/>
                <a:cxnLst>
                  <a:cxn ang="0">
                    <a:pos x="connsiteX0" y="connsiteY0"/>
                  </a:cxn>
                  <a:cxn ang="0">
                    <a:pos x="connsiteX1" y="connsiteY1"/>
                  </a:cxn>
                </a:cxnLst>
                <a:rect l="l" t="t" r="r" b="b"/>
                <a:pathLst>
                  <a:path w="21657" h="12481">
                    <a:moveTo>
                      <a:pt x="21658" y="12482"/>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1" name="Freeform: Shape 26">
                <a:extLst>
                  <a:ext uri="{FF2B5EF4-FFF2-40B4-BE49-F238E27FC236}">
                    <a16:creationId xmlns:a16="http://schemas.microsoft.com/office/drawing/2014/main" id="{981BAC6D-6D3E-82EF-1DB3-48F85D281511}"/>
                  </a:ext>
                </a:extLst>
              </p:cNvPr>
              <p:cNvSpPr/>
              <p:nvPr/>
            </p:nvSpPr>
            <p:spPr>
              <a:xfrm>
                <a:off x="4792535" y="2001121"/>
                <a:ext cx="24963" cy="6746"/>
              </a:xfrm>
              <a:custGeom>
                <a:avLst/>
                <a:gdLst>
                  <a:gd name="connsiteX0" fmla="*/ 24963 w 24963"/>
                  <a:gd name="connsiteY0" fmla="*/ 0 h 6746"/>
                  <a:gd name="connsiteX1" fmla="*/ 0 w 24963"/>
                  <a:gd name="connsiteY1" fmla="*/ 0 h 6746"/>
                </a:gdLst>
                <a:ahLst/>
                <a:cxnLst>
                  <a:cxn ang="0">
                    <a:pos x="connsiteX0" y="connsiteY0"/>
                  </a:cxn>
                  <a:cxn ang="0">
                    <a:pos x="connsiteX1" y="connsiteY1"/>
                  </a:cxn>
                </a:cxnLst>
                <a:rect l="l" t="t" r="r" b="b"/>
                <a:pathLst>
                  <a:path w="24963" h="6746">
                    <a:moveTo>
                      <a:pt x="24963" y="0"/>
                    </a:moveTo>
                    <a:lnTo>
                      <a:pt x="0" y="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2" name="Freeform: Shape 27">
                <a:extLst>
                  <a:ext uri="{FF2B5EF4-FFF2-40B4-BE49-F238E27FC236}">
                    <a16:creationId xmlns:a16="http://schemas.microsoft.com/office/drawing/2014/main" id="{F80040BD-E3D9-D9B6-1844-2FC91137D5CE}"/>
                  </a:ext>
                </a:extLst>
              </p:cNvPr>
              <p:cNvSpPr/>
              <p:nvPr/>
            </p:nvSpPr>
            <p:spPr>
              <a:xfrm>
                <a:off x="4771957" y="1911860"/>
                <a:ext cx="21657" cy="12481"/>
              </a:xfrm>
              <a:custGeom>
                <a:avLst/>
                <a:gdLst>
                  <a:gd name="connsiteX0" fmla="*/ 21658 w 21657"/>
                  <a:gd name="connsiteY0" fmla="*/ 0 h 12481"/>
                  <a:gd name="connsiteX1" fmla="*/ 0 w 21657"/>
                  <a:gd name="connsiteY1" fmla="*/ 12482 h 12481"/>
                </a:gdLst>
                <a:ahLst/>
                <a:cxnLst>
                  <a:cxn ang="0">
                    <a:pos x="connsiteX0" y="connsiteY0"/>
                  </a:cxn>
                  <a:cxn ang="0">
                    <a:pos x="connsiteX1" y="connsiteY1"/>
                  </a:cxn>
                </a:cxnLst>
                <a:rect l="l" t="t" r="r" b="b"/>
                <a:pathLst>
                  <a:path w="21657" h="12481">
                    <a:moveTo>
                      <a:pt x="21658" y="0"/>
                    </a:moveTo>
                    <a:lnTo>
                      <a:pt x="0" y="12482"/>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sp>
            <p:nvSpPr>
              <p:cNvPr id="43" name="Freeform: Shape 28">
                <a:extLst>
                  <a:ext uri="{FF2B5EF4-FFF2-40B4-BE49-F238E27FC236}">
                    <a16:creationId xmlns:a16="http://schemas.microsoft.com/office/drawing/2014/main" id="{6749B2D1-8522-7C2A-AED9-7064F0B595B4}"/>
                  </a:ext>
                </a:extLst>
              </p:cNvPr>
              <p:cNvSpPr/>
              <p:nvPr/>
            </p:nvSpPr>
            <p:spPr>
              <a:xfrm>
                <a:off x="4715756" y="1846550"/>
                <a:ext cx="12481" cy="21590"/>
              </a:xfrm>
              <a:custGeom>
                <a:avLst/>
                <a:gdLst>
                  <a:gd name="connsiteX0" fmla="*/ 12482 w 12481"/>
                  <a:gd name="connsiteY0" fmla="*/ 0 h 21590"/>
                  <a:gd name="connsiteX1" fmla="*/ 0 w 12481"/>
                  <a:gd name="connsiteY1" fmla="*/ 21590 h 21590"/>
                </a:gdLst>
                <a:ahLst/>
                <a:cxnLst>
                  <a:cxn ang="0">
                    <a:pos x="connsiteX0" y="connsiteY0"/>
                  </a:cxn>
                  <a:cxn ang="0">
                    <a:pos x="connsiteX1" y="connsiteY1"/>
                  </a:cxn>
                </a:cxnLst>
                <a:rect l="l" t="t" r="r" b="b"/>
                <a:pathLst>
                  <a:path w="12481" h="21590">
                    <a:moveTo>
                      <a:pt x="12482" y="0"/>
                    </a:moveTo>
                    <a:lnTo>
                      <a:pt x="0" y="21590"/>
                    </a:lnTo>
                  </a:path>
                </a:pathLst>
              </a:custGeom>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
          <p:nvSpPr>
            <p:cNvPr id="30" name="Freeform: Shape 15">
              <a:extLst>
                <a:ext uri="{FF2B5EF4-FFF2-40B4-BE49-F238E27FC236}">
                  <a16:creationId xmlns:a16="http://schemas.microsoft.com/office/drawing/2014/main" id="{7B3471C0-5B4F-ABC9-2009-3B6BCD54001C}"/>
                </a:ext>
              </a:extLst>
            </p:cNvPr>
            <p:cNvSpPr/>
            <p:nvPr/>
          </p:nvSpPr>
          <p:spPr>
            <a:xfrm>
              <a:off x="4556259" y="1915706"/>
              <a:ext cx="79680" cy="86292"/>
            </a:xfrm>
            <a:custGeom>
              <a:avLst/>
              <a:gdLst>
                <a:gd name="connsiteX0" fmla="*/ 79681 w 79680"/>
                <a:gd name="connsiteY0" fmla="*/ 0 h 86292"/>
                <a:gd name="connsiteX1" fmla="*/ 0 w 79680"/>
                <a:gd name="connsiteY1" fmla="*/ 86293 h 86292"/>
              </a:gdLst>
              <a:ahLst/>
              <a:cxnLst>
                <a:cxn ang="0">
                  <a:pos x="connsiteX0" y="connsiteY0"/>
                </a:cxn>
                <a:cxn ang="0">
                  <a:pos x="connsiteX1" y="connsiteY1"/>
                </a:cxn>
              </a:cxnLst>
              <a:rect l="l" t="t" r="r" b="b"/>
              <a:pathLst>
                <a:path w="79680" h="86292">
                  <a:moveTo>
                    <a:pt x="79681" y="0"/>
                  </a:moveTo>
                  <a:cubicBezTo>
                    <a:pt x="79681" y="0"/>
                    <a:pt x="6679" y="13291"/>
                    <a:pt x="0" y="86293"/>
                  </a:cubicBezTo>
                </a:path>
              </a:pathLst>
            </a:custGeom>
            <a:noFill/>
            <a:ln w="25400" cap="rnd">
              <a:solidFill>
                <a:schemeClr val="bg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srgbClr val="000000"/>
                </a:solidFill>
                <a:effectLst/>
                <a:uLnTx/>
                <a:uFillTx/>
                <a:latin typeface="Montserrat"/>
                <a:ea typeface="+mn-ea"/>
                <a:cs typeface="+mn-cs"/>
              </a:endParaRPr>
            </a:p>
          </p:txBody>
        </p:sp>
      </p:grpSp>
    </p:spTree>
    <p:extLst>
      <p:ext uri="{BB962C8B-B14F-4D97-AF65-F5344CB8AC3E}">
        <p14:creationId xmlns:p14="http://schemas.microsoft.com/office/powerpoint/2010/main" val="3266344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305E"/>
        </a:solidFill>
        <a:effectLst/>
      </p:bgPr>
    </p:bg>
    <p:spTree>
      <p:nvGrpSpPr>
        <p:cNvPr id="1" name="">
          <a:extLst>
            <a:ext uri="{FF2B5EF4-FFF2-40B4-BE49-F238E27FC236}">
              <a16:creationId xmlns:a16="http://schemas.microsoft.com/office/drawing/2014/main" id="{BB2C8250-1A96-9D59-708D-57B7D266B07E}"/>
            </a:ext>
          </a:extLst>
        </p:cNvPr>
        <p:cNvGrpSpPr/>
        <p:nvPr/>
      </p:nvGrpSpPr>
      <p:grpSpPr>
        <a:xfrm>
          <a:off x="0" y="0"/>
          <a:ext cx="0" cy="0"/>
          <a:chOff x="0" y="0"/>
          <a:chExt cx="0" cy="0"/>
        </a:xfrm>
      </p:grpSpPr>
      <p:sp>
        <p:nvSpPr>
          <p:cNvPr id="4" name="Title 5">
            <a:extLst>
              <a:ext uri="{FF2B5EF4-FFF2-40B4-BE49-F238E27FC236}">
                <a16:creationId xmlns:a16="http://schemas.microsoft.com/office/drawing/2014/main" id="{69798255-758D-F131-6015-04216B75D004}"/>
              </a:ext>
            </a:extLst>
          </p:cNvPr>
          <p:cNvSpPr>
            <a:spLocks noGrp="1"/>
          </p:cNvSpPr>
          <p:nvPr>
            <p:ph type="title"/>
          </p:nvPr>
        </p:nvSpPr>
        <p:spPr>
          <a:xfrm>
            <a:off x="609600" y="2355087"/>
            <a:ext cx="10972800" cy="840230"/>
          </a:xfrm>
        </p:spPr>
        <p:txBody>
          <a:bodyPr/>
          <a:lstStyle/>
          <a:p>
            <a:r>
              <a:rPr lang="en-AU" noProof="0" dirty="0"/>
              <a:t>Scaffold practice</a:t>
            </a:r>
          </a:p>
        </p:txBody>
      </p:sp>
      <p:sp>
        <p:nvSpPr>
          <p:cNvPr id="5" name="Text Placeholder 2">
            <a:extLst>
              <a:ext uri="{FF2B5EF4-FFF2-40B4-BE49-F238E27FC236}">
                <a16:creationId xmlns:a16="http://schemas.microsoft.com/office/drawing/2014/main" id="{FAAFDA09-CBD5-0225-B487-71B1185CDBE6}"/>
              </a:ext>
            </a:extLst>
          </p:cNvPr>
          <p:cNvSpPr>
            <a:spLocks noGrp="1"/>
          </p:cNvSpPr>
          <p:nvPr>
            <p:ph type="body" sz="quarter" idx="13"/>
          </p:nvPr>
        </p:nvSpPr>
        <p:spPr>
          <a:xfrm>
            <a:off x="609600" y="3662684"/>
            <a:ext cx="8458199" cy="1390958"/>
          </a:xfrm>
        </p:spPr>
        <p:txBody>
          <a:bodyPr/>
          <a:lstStyle/>
          <a:p>
            <a:r>
              <a:rPr lang="en-AU" noProof="0" dirty="0"/>
              <a:t>Explicit instruction knowledge building</a:t>
            </a:r>
          </a:p>
          <a:p>
            <a:r>
              <a:rPr lang="en-AU" noProof="0" dirty="0"/>
              <a:t>Module 4</a:t>
            </a:r>
          </a:p>
        </p:txBody>
      </p:sp>
    </p:spTree>
    <p:extLst>
      <p:ext uri="{BB962C8B-B14F-4D97-AF65-F5344CB8AC3E}">
        <p14:creationId xmlns:p14="http://schemas.microsoft.com/office/powerpoint/2010/main" val="1099504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DC9A4-C402-7C3B-F58D-4F5EE8DA57BE}"/>
              </a:ext>
            </a:extLst>
          </p:cNvPr>
          <p:cNvSpPr>
            <a:spLocks noGrp="1"/>
          </p:cNvSpPr>
          <p:nvPr>
            <p:ph type="title"/>
          </p:nvPr>
        </p:nvSpPr>
        <p:spPr/>
        <p:txBody>
          <a:bodyPr/>
          <a:lstStyle/>
          <a:p>
            <a:r>
              <a:rPr lang="en-AU" noProof="0" dirty="0"/>
              <a:t>Acknowledgement of Country</a:t>
            </a:r>
          </a:p>
        </p:txBody>
      </p:sp>
      <p:sp>
        <p:nvSpPr>
          <p:cNvPr id="4" name="Text Placeholder 3">
            <a:extLst>
              <a:ext uri="{FF2B5EF4-FFF2-40B4-BE49-F238E27FC236}">
                <a16:creationId xmlns:a16="http://schemas.microsoft.com/office/drawing/2014/main" id="{F1F9ADCE-A5AF-9BDB-C9FB-0EABA3292D63}"/>
              </a:ext>
            </a:extLst>
          </p:cNvPr>
          <p:cNvSpPr>
            <a:spLocks noGrp="1"/>
          </p:cNvSpPr>
          <p:nvPr>
            <p:ph type="body" sz="quarter" idx="10"/>
          </p:nvPr>
        </p:nvSpPr>
        <p:spPr/>
        <p:txBody>
          <a:bodyPr bIns="108000" anchor="ctr" anchorCtr="0"/>
          <a:lstStyle/>
          <a:p>
            <a:pPr algn="ctr"/>
            <a:r>
              <a:rPr lang="en-AU" sz="2400" noProof="0" dirty="0">
                <a:highlight>
                  <a:srgbClr val="FFFF00"/>
                </a:highlight>
              </a:rPr>
              <a:t>Add your Acknowledgement of Country</a:t>
            </a:r>
          </a:p>
        </p:txBody>
      </p:sp>
    </p:spTree>
    <p:extLst>
      <p:ext uri="{BB962C8B-B14F-4D97-AF65-F5344CB8AC3E}">
        <p14:creationId xmlns:p14="http://schemas.microsoft.com/office/powerpoint/2010/main" val="3773729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3D1AAD-D5AC-0FD3-FE10-CD6628F9AF2F}"/>
            </a:ext>
          </a:extLst>
        </p:cNvPr>
        <p:cNvGrpSpPr/>
        <p:nvPr/>
      </p:nvGrpSpPr>
      <p:grpSpPr>
        <a:xfrm>
          <a:off x="0" y="0"/>
          <a:ext cx="0" cy="0"/>
          <a:chOff x="0" y="0"/>
          <a:chExt cx="0" cy="0"/>
        </a:xfrm>
      </p:grpSpPr>
      <p:sp>
        <p:nvSpPr>
          <p:cNvPr id="47" name="Title 46">
            <a:extLst>
              <a:ext uri="{FF2B5EF4-FFF2-40B4-BE49-F238E27FC236}">
                <a16:creationId xmlns:a16="http://schemas.microsoft.com/office/drawing/2014/main" id="{CDAD6EB5-DF12-3741-A73D-F4A0C31D60F3}"/>
              </a:ext>
            </a:extLst>
          </p:cNvPr>
          <p:cNvSpPr>
            <a:spLocks noGrp="1"/>
          </p:cNvSpPr>
          <p:nvPr>
            <p:ph type="title"/>
          </p:nvPr>
        </p:nvSpPr>
        <p:spPr/>
        <p:txBody>
          <a:bodyPr/>
          <a:lstStyle/>
          <a:p>
            <a:r>
              <a:rPr lang="en-AU" noProof="0" dirty="0"/>
              <a:t>Session objectives</a:t>
            </a:r>
          </a:p>
        </p:txBody>
      </p:sp>
      <p:sp>
        <p:nvSpPr>
          <p:cNvPr id="11" name="Text Placeholder 14">
            <a:extLst>
              <a:ext uri="{FF2B5EF4-FFF2-40B4-BE49-F238E27FC236}">
                <a16:creationId xmlns:a16="http://schemas.microsoft.com/office/drawing/2014/main" id="{36E3C916-6FBA-CCD9-A4A8-62B378BEDB98}"/>
              </a:ext>
            </a:extLst>
          </p:cNvPr>
          <p:cNvSpPr>
            <a:spLocks noGrp="1"/>
          </p:cNvSpPr>
          <p:nvPr>
            <p:ph type="body" sz="quarter" idx="23"/>
          </p:nvPr>
        </p:nvSpPr>
        <p:spPr>
          <a:xfrm>
            <a:off x="609600" y="1582838"/>
            <a:ext cx="10972800" cy="432683"/>
          </a:xfrm>
        </p:spPr>
        <p:txBody>
          <a:bodyPr/>
          <a:lstStyle/>
          <a:p>
            <a:pPr lvl="1"/>
            <a:r>
              <a:rPr lang="en-AU" noProof="0" dirty="0"/>
              <a:t>In this session, we'll focus on ways to:</a:t>
            </a:r>
          </a:p>
        </p:txBody>
      </p:sp>
      <p:sp>
        <p:nvSpPr>
          <p:cNvPr id="7" name="Text Placeholder 6">
            <a:extLst>
              <a:ext uri="{FF2B5EF4-FFF2-40B4-BE49-F238E27FC236}">
                <a16:creationId xmlns:a16="http://schemas.microsoft.com/office/drawing/2014/main" id="{09D13F76-6AEF-4092-CA89-E683879FFD51}"/>
              </a:ext>
            </a:extLst>
          </p:cNvPr>
          <p:cNvSpPr>
            <a:spLocks noGrp="1"/>
          </p:cNvSpPr>
          <p:nvPr>
            <p:ph type="body" sz="quarter" idx="24"/>
          </p:nvPr>
        </p:nvSpPr>
        <p:spPr/>
        <p:txBody>
          <a:bodyPr/>
          <a:lstStyle/>
          <a:p>
            <a:r>
              <a:rPr lang="en-AU" noProof="0" dirty="0"/>
              <a:t>1</a:t>
            </a:r>
          </a:p>
        </p:txBody>
      </p:sp>
      <p:sp>
        <p:nvSpPr>
          <p:cNvPr id="8" name="Text Placeholder 7">
            <a:extLst>
              <a:ext uri="{FF2B5EF4-FFF2-40B4-BE49-F238E27FC236}">
                <a16:creationId xmlns:a16="http://schemas.microsoft.com/office/drawing/2014/main" id="{01A3D08B-FAE4-1EE0-511E-0A99A14B05C3}"/>
              </a:ext>
            </a:extLst>
          </p:cNvPr>
          <p:cNvSpPr>
            <a:spLocks noGrp="1"/>
          </p:cNvSpPr>
          <p:nvPr>
            <p:ph type="body" sz="quarter" idx="25"/>
          </p:nvPr>
        </p:nvSpPr>
        <p:spPr/>
        <p:txBody>
          <a:bodyPr tIns="540000"/>
          <a:lstStyle/>
          <a:p>
            <a:r>
              <a:rPr lang="en-AU" noProof="0" dirty="0"/>
              <a:t>Plan and design scaffolds</a:t>
            </a:r>
            <a:br>
              <a:rPr lang="en-AU" noProof="0" dirty="0"/>
            </a:br>
            <a:r>
              <a:rPr lang="en-AU" noProof="0" dirty="0"/>
              <a:t>to help students </a:t>
            </a:r>
            <a:r>
              <a:rPr lang="en-AU" b="1" noProof="0" dirty="0"/>
              <a:t>acquire, </a:t>
            </a:r>
            <a:br>
              <a:rPr lang="en-AU" b="1" noProof="0" dirty="0"/>
            </a:br>
            <a:r>
              <a:rPr lang="en-AU" b="1" noProof="0" dirty="0"/>
              <a:t>practise and apply </a:t>
            </a:r>
            <a:r>
              <a:rPr lang="en-AU" noProof="0" dirty="0"/>
              <a:t>learning</a:t>
            </a:r>
          </a:p>
        </p:txBody>
      </p:sp>
      <p:sp>
        <p:nvSpPr>
          <p:cNvPr id="9" name="Text Placeholder 8">
            <a:extLst>
              <a:ext uri="{FF2B5EF4-FFF2-40B4-BE49-F238E27FC236}">
                <a16:creationId xmlns:a16="http://schemas.microsoft.com/office/drawing/2014/main" id="{704A4B0B-737D-FCD3-90B6-A331B79C216D}"/>
              </a:ext>
            </a:extLst>
          </p:cNvPr>
          <p:cNvSpPr>
            <a:spLocks noGrp="1"/>
          </p:cNvSpPr>
          <p:nvPr>
            <p:ph type="body" sz="quarter" idx="26"/>
          </p:nvPr>
        </p:nvSpPr>
        <p:spPr/>
        <p:txBody>
          <a:bodyPr/>
          <a:lstStyle/>
          <a:p>
            <a:r>
              <a:rPr lang="en-AU" noProof="0" dirty="0"/>
              <a:t>2</a:t>
            </a:r>
          </a:p>
        </p:txBody>
      </p:sp>
      <p:sp>
        <p:nvSpPr>
          <p:cNvPr id="10" name="Text Placeholder 9">
            <a:extLst>
              <a:ext uri="{FF2B5EF4-FFF2-40B4-BE49-F238E27FC236}">
                <a16:creationId xmlns:a16="http://schemas.microsoft.com/office/drawing/2014/main" id="{A884B9DA-A5F9-AE3E-BF68-B79670D40BB7}"/>
              </a:ext>
            </a:extLst>
          </p:cNvPr>
          <p:cNvSpPr>
            <a:spLocks noGrp="1"/>
          </p:cNvSpPr>
          <p:nvPr>
            <p:ph type="body" sz="quarter" idx="27"/>
          </p:nvPr>
        </p:nvSpPr>
        <p:spPr/>
        <p:txBody>
          <a:bodyPr tIns="540000"/>
          <a:lstStyle/>
          <a:p>
            <a:r>
              <a:rPr lang="en-AU" noProof="0" dirty="0"/>
              <a:t>Determine the </a:t>
            </a:r>
            <a:r>
              <a:rPr lang="en-AU" b="1" noProof="0" dirty="0"/>
              <a:t>need </a:t>
            </a:r>
            <a:br>
              <a:rPr lang="en-AU" b="1" noProof="0" dirty="0"/>
            </a:br>
            <a:r>
              <a:rPr lang="en-AU" noProof="0" dirty="0"/>
              <a:t>for scaffolding</a:t>
            </a:r>
          </a:p>
        </p:txBody>
      </p:sp>
    </p:spTree>
    <p:extLst>
      <p:ext uri="{BB962C8B-B14F-4D97-AF65-F5344CB8AC3E}">
        <p14:creationId xmlns:p14="http://schemas.microsoft.com/office/powerpoint/2010/main" val="2061429370"/>
      </p:ext>
    </p:extLst>
  </p:cSld>
  <p:clrMapOvr>
    <a:masterClrMapping/>
  </p:clrMapOvr>
  <mc:AlternateContent xmlns:mc="http://schemas.openxmlformats.org/markup-compatibility/2006" xmlns:p14="http://schemas.microsoft.com/office/powerpoint/2010/main">
    <mc:Choice Requires="p14">
      <p:transition spd="slow" p14:dur="2000" advTm="38543"/>
    </mc:Choice>
    <mc:Fallback xmlns="">
      <p:transition spd="slow" advTm="385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3254F16-E7F7-1D72-707D-839F0EA900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71FF71-6EBF-FE39-3410-B22A6F4D144C}"/>
              </a:ext>
            </a:extLst>
          </p:cNvPr>
          <p:cNvSpPr>
            <a:spLocks noGrp="1"/>
          </p:cNvSpPr>
          <p:nvPr>
            <p:ph type="title"/>
          </p:nvPr>
        </p:nvSpPr>
        <p:spPr>
          <a:xfrm>
            <a:off x="609600" y="1016770"/>
            <a:ext cx="10972800" cy="535531"/>
          </a:xfrm>
        </p:spPr>
        <p:txBody>
          <a:bodyPr/>
          <a:lstStyle/>
          <a:p>
            <a:r>
              <a:rPr lang="en-AU" noProof="0" dirty="0"/>
              <a:t>What scaffolding practice means</a:t>
            </a:r>
          </a:p>
        </p:txBody>
      </p:sp>
      <p:sp>
        <p:nvSpPr>
          <p:cNvPr id="6" name="Rectangle: Rounded Corners 34">
            <a:extLst>
              <a:ext uri="{FF2B5EF4-FFF2-40B4-BE49-F238E27FC236}">
                <a16:creationId xmlns:a16="http://schemas.microsoft.com/office/drawing/2014/main" id="{E58560E9-4091-C696-5D89-EC71A4617625}"/>
              </a:ext>
              <a:ext uri="{C183D7F6-B498-43B3-948B-1728B52AA6E4}">
                <adec:decorative xmlns:adec="http://schemas.microsoft.com/office/drawing/2017/decorative" val="1"/>
              </a:ext>
            </a:extLst>
          </p:cNvPr>
          <p:cNvSpPr/>
          <p:nvPr/>
        </p:nvSpPr>
        <p:spPr>
          <a:xfrm>
            <a:off x="1545579" y="2750287"/>
            <a:ext cx="9224920" cy="1357425"/>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1600" noProof="0" dirty="0"/>
          </a:p>
        </p:txBody>
      </p:sp>
      <p:sp>
        <p:nvSpPr>
          <p:cNvPr id="7" name="Text Placeholder 3">
            <a:extLst>
              <a:ext uri="{FF2B5EF4-FFF2-40B4-BE49-F238E27FC236}">
                <a16:creationId xmlns:a16="http://schemas.microsoft.com/office/drawing/2014/main" id="{8297CD34-BD65-6919-B579-BE99672CF1D4}"/>
              </a:ext>
            </a:extLst>
          </p:cNvPr>
          <p:cNvSpPr txBox="1">
            <a:spLocks/>
          </p:cNvSpPr>
          <p:nvPr/>
        </p:nvSpPr>
        <p:spPr>
          <a:xfrm>
            <a:off x="1956849" y="3195888"/>
            <a:ext cx="2471218" cy="446006"/>
          </a:xfrm>
          <a:prstGeom prst="rect">
            <a:avLst/>
          </a:prstGeom>
        </p:spPr>
        <p:txBody>
          <a:bodyPr vert="horz" wrap="square" lIns="91440" tIns="45720" rIns="91440" bIns="108000" rtlCol="0" anchor="t" anchorCtr="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dirty="0">
                <a:solidFill>
                  <a:schemeClr val="accent1"/>
                </a:solidFill>
              </a:rPr>
              <a:t>Scaffolding practice</a:t>
            </a:r>
          </a:p>
        </p:txBody>
      </p:sp>
      <p:cxnSp>
        <p:nvCxnSpPr>
          <p:cNvPr id="8" name="Straight Arrow Connector 7">
            <a:extLst>
              <a:ext uri="{FF2B5EF4-FFF2-40B4-BE49-F238E27FC236}">
                <a16:creationId xmlns:a16="http://schemas.microsoft.com/office/drawing/2014/main" id="{2993993E-3FA2-AEA1-ABB3-B74DDB75A57A}"/>
              </a:ext>
              <a:ext uri="{C183D7F6-B498-43B3-948B-1728B52AA6E4}">
                <adec:decorative xmlns:adec="http://schemas.microsoft.com/office/drawing/2017/decorative" val="1"/>
              </a:ext>
            </a:extLst>
          </p:cNvPr>
          <p:cNvCxnSpPr>
            <a:cxnSpLocks/>
            <a:stCxn id="7" idx="3"/>
            <a:endCxn id="9" idx="1"/>
          </p:cNvCxnSpPr>
          <p:nvPr/>
        </p:nvCxnSpPr>
        <p:spPr>
          <a:xfrm>
            <a:off x="4428067" y="3418891"/>
            <a:ext cx="803357" cy="32"/>
          </a:xfrm>
          <a:prstGeom prst="straightConnector1">
            <a:avLst/>
          </a:prstGeom>
          <a:ln w="25400">
            <a:solidFill>
              <a:schemeClr val="accent1"/>
            </a:solidFill>
            <a:tailEnd type="triangle" w="lg" len="med"/>
          </a:ln>
        </p:spPr>
        <p:style>
          <a:lnRef idx="2">
            <a:schemeClr val="accent1"/>
          </a:lnRef>
          <a:fillRef idx="0">
            <a:schemeClr val="accent1"/>
          </a:fillRef>
          <a:effectRef idx="1">
            <a:schemeClr val="accent1"/>
          </a:effectRef>
          <a:fontRef idx="minor">
            <a:schemeClr val="tx1"/>
          </a:fontRef>
        </p:style>
      </p:cxnSp>
      <p:sp>
        <p:nvSpPr>
          <p:cNvPr id="9" name="Text Placeholder 3">
            <a:extLst>
              <a:ext uri="{FF2B5EF4-FFF2-40B4-BE49-F238E27FC236}">
                <a16:creationId xmlns:a16="http://schemas.microsoft.com/office/drawing/2014/main" id="{86200D65-8B7F-8649-6915-D99F37FA108F}"/>
              </a:ext>
            </a:extLst>
          </p:cNvPr>
          <p:cNvSpPr txBox="1">
            <a:spLocks/>
          </p:cNvSpPr>
          <p:nvPr/>
        </p:nvSpPr>
        <p:spPr>
          <a:xfrm>
            <a:off x="5231424" y="3035876"/>
            <a:ext cx="5216442" cy="766094"/>
          </a:xfrm>
          <a:prstGeom prst="rect">
            <a:avLst/>
          </a:prstGeom>
        </p:spPr>
        <p:txBody>
          <a:bodyPr vert="horz" wrap="square" lIns="252000" tIns="45720" rIns="91440" bIns="108000" rtlCol="0" anchor="t" anchorCtr="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Involves </a:t>
            </a:r>
            <a:r>
              <a:rPr lang="en-AU" dirty="0"/>
              <a:t>providing support to students so they can successfully meet learning objectives</a:t>
            </a:r>
            <a:endParaRPr lang="en-AU" noProof="0" dirty="0"/>
          </a:p>
        </p:txBody>
      </p:sp>
      <p:sp>
        <p:nvSpPr>
          <p:cNvPr id="5" name="Text Placeholder 4">
            <a:extLst>
              <a:ext uri="{FF2B5EF4-FFF2-40B4-BE49-F238E27FC236}">
                <a16:creationId xmlns:a16="http://schemas.microsoft.com/office/drawing/2014/main" id="{8CD7C12C-590C-B33B-A921-AF22DFF8B3A2}"/>
              </a:ext>
              <a:ext uri="{C183D7F6-B498-43B3-948B-1728B52AA6E4}">
                <adec:decorative xmlns:adec="http://schemas.microsoft.com/office/drawing/2017/decorative" val="1"/>
              </a:ext>
            </a:extLst>
          </p:cNvPr>
          <p:cNvSpPr>
            <a:spLocks noGrp="1"/>
          </p:cNvSpPr>
          <p:nvPr>
            <p:ph type="body" sz="quarter" idx="24"/>
          </p:nvPr>
        </p:nvSpPr>
        <p:spPr>
          <a:xfrm>
            <a:off x="714375" y="0"/>
            <a:ext cx="3348339" cy="473235"/>
          </a:xfrm>
        </p:spPr>
        <p:txBody>
          <a:bodyPr/>
          <a:lstStyle/>
          <a:p>
            <a:r>
              <a:rPr lang="en-AU" dirty="0"/>
              <a:t>Scaffolding practice overview</a:t>
            </a:r>
          </a:p>
        </p:txBody>
      </p:sp>
    </p:spTree>
    <p:extLst>
      <p:ext uri="{BB962C8B-B14F-4D97-AF65-F5344CB8AC3E}">
        <p14:creationId xmlns:p14="http://schemas.microsoft.com/office/powerpoint/2010/main" val="40606660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9DAA1-4F6F-9E55-19B5-3B662EBAC212}"/>
            </a:ext>
          </a:extLst>
        </p:cNvPr>
        <p:cNvGrpSpPr/>
        <p:nvPr/>
      </p:nvGrpSpPr>
      <p:grpSpPr>
        <a:xfrm>
          <a:off x="0" y="0"/>
          <a:ext cx="0" cy="0"/>
          <a:chOff x="0" y="0"/>
          <a:chExt cx="0" cy="0"/>
        </a:xfrm>
      </p:grpSpPr>
      <p:sp>
        <p:nvSpPr>
          <p:cNvPr id="9" name="Title">
            <a:extLst>
              <a:ext uri="{FF2B5EF4-FFF2-40B4-BE49-F238E27FC236}">
                <a16:creationId xmlns:a16="http://schemas.microsoft.com/office/drawing/2014/main" id="{2AD75B21-073C-72A7-D068-A1C63F71F671}"/>
              </a:ext>
            </a:extLst>
          </p:cNvPr>
          <p:cNvSpPr>
            <a:spLocks noGrp="1"/>
          </p:cNvSpPr>
          <p:nvPr>
            <p:ph type="title"/>
          </p:nvPr>
        </p:nvSpPr>
        <p:spPr>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r>
              <a:rPr lang="en-AU" noProof="0" dirty="0">
                <a:solidFill>
                  <a:schemeClr val="accent1"/>
                </a:solidFill>
              </a:rPr>
              <a:t>What it is </a:t>
            </a:r>
          </a:p>
        </p:txBody>
      </p:sp>
      <p:sp>
        <p:nvSpPr>
          <p:cNvPr id="36" name="Text Placeholder 35">
            <a:extLst>
              <a:ext uri="{FF2B5EF4-FFF2-40B4-BE49-F238E27FC236}">
                <a16:creationId xmlns:a16="http://schemas.microsoft.com/office/drawing/2014/main" id="{71A01289-2B6F-ECA9-677E-1F55BBE36DCA}"/>
              </a:ext>
            </a:extLst>
          </p:cNvPr>
          <p:cNvSpPr>
            <a:spLocks noGrp="1"/>
          </p:cNvSpPr>
          <p:nvPr>
            <p:ph type="body" sz="quarter" idx="23"/>
          </p:nvPr>
        </p:nvSpPr>
        <p:spPr/>
        <p:txBody>
          <a:bodyPr/>
          <a:lstStyle/>
          <a:p>
            <a:r>
              <a:rPr lang="en-AU" noProof="0" dirty="0"/>
              <a:t>Providing support to bridge gaps </a:t>
            </a:r>
            <a:br>
              <a:rPr lang="en-AU" noProof="0" dirty="0"/>
            </a:br>
            <a:r>
              <a:rPr lang="en-AU" noProof="0" dirty="0"/>
              <a:t>between students’ current abilities </a:t>
            </a:r>
            <a:br>
              <a:rPr lang="en-AU" noProof="0" dirty="0"/>
            </a:br>
            <a:r>
              <a:rPr lang="en-AU" noProof="0" dirty="0"/>
              <a:t>and learning objectives.</a:t>
            </a:r>
          </a:p>
          <a:p>
            <a:r>
              <a:rPr lang="en-AU" noProof="0" dirty="0"/>
              <a:t>Planning support before instruction, </a:t>
            </a:r>
            <a:br>
              <a:rPr lang="en-AU" noProof="0" dirty="0"/>
            </a:br>
            <a:r>
              <a:rPr lang="en-AU" noProof="0" dirty="0"/>
              <a:t>and responding to students' needs </a:t>
            </a:r>
            <a:br>
              <a:rPr lang="en-AU" noProof="0" dirty="0"/>
            </a:br>
            <a:r>
              <a:rPr lang="en-AU" noProof="0" dirty="0"/>
              <a:t>during instruction.</a:t>
            </a:r>
          </a:p>
          <a:p>
            <a:r>
              <a:rPr lang="en-AU" noProof="0" dirty="0"/>
              <a:t>Building student capacity for independence by gradually fading scaffolds over time.</a:t>
            </a:r>
          </a:p>
          <a:p>
            <a:r>
              <a:rPr lang="en-AU" noProof="0" dirty="0"/>
              <a:t>Sustaining scaffolds for as long as needed.</a:t>
            </a:r>
          </a:p>
        </p:txBody>
      </p:sp>
      <p:sp>
        <p:nvSpPr>
          <p:cNvPr id="3" name="Text Placeholder 2">
            <a:extLst>
              <a:ext uri="{FF2B5EF4-FFF2-40B4-BE49-F238E27FC236}">
                <a16:creationId xmlns:a16="http://schemas.microsoft.com/office/drawing/2014/main" id="{B5FDADE2-05E3-9B1D-91CA-3EECDCA6D13B}"/>
              </a:ext>
            </a:extLst>
          </p:cNvPr>
          <p:cNvSpPr>
            <a:spLocks noGrp="1"/>
          </p:cNvSpPr>
          <p:nvPr>
            <p:ph type="body" sz="quarter" idx="26"/>
          </p:nvPr>
        </p:nvSpPr>
        <p:spPr/>
        <p:txBody>
          <a:bodyPr/>
          <a:lstStyle/>
          <a:p>
            <a:r>
              <a:rPr lang="en-AU" noProof="0" dirty="0"/>
              <a:t>What it isn’t</a:t>
            </a:r>
          </a:p>
        </p:txBody>
      </p:sp>
      <p:sp>
        <p:nvSpPr>
          <p:cNvPr id="2" name="Text Placeholder 1">
            <a:extLst>
              <a:ext uri="{FF2B5EF4-FFF2-40B4-BE49-F238E27FC236}">
                <a16:creationId xmlns:a16="http://schemas.microsoft.com/office/drawing/2014/main" id="{0314C4E8-FCD7-B3BA-56B1-A824E5AD3FA3}"/>
              </a:ext>
            </a:extLst>
          </p:cNvPr>
          <p:cNvSpPr>
            <a:spLocks noGrp="1"/>
          </p:cNvSpPr>
          <p:nvPr>
            <p:ph type="body" sz="quarter" idx="25"/>
          </p:nvPr>
        </p:nvSpPr>
        <p:spPr/>
        <p:txBody>
          <a:bodyPr/>
          <a:lstStyle/>
          <a:p>
            <a:r>
              <a:rPr lang="en-AU" noProof="0" dirty="0"/>
              <a:t>Providing help only for students </a:t>
            </a:r>
            <a:br>
              <a:rPr lang="en-AU" noProof="0" dirty="0"/>
            </a:br>
            <a:r>
              <a:rPr lang="en-AU" noProof="0" dirty="0"/>
              <a:t>who are struggling.</a:t>
            </a:r>
          </a:p>
          <a:p>
            <a:r>
              <a:rPr lang="en-AU" noProof="0" dirty="0"/>
              <a:t>Creating dependence on teacher support.</a:t>
            </a:r>
          </a:p>
          <a:p>
            <a:r>
              <a:rPr lang="en-AU" noProof="0" dirty="0"/>
              <a:t>Discouraging persistence.</a:t>
            </a:r>
          </a:p>
          <a:p>
            <a:r>
              <a:rPr lang="en-AU" noProof="0" dirty="0"/>
              <a:t>Providing students with so much information and guidance that it adds to their cognitive load or inhibits thinking.</a:t>
            </a:r>
          </a:p>
          <a:p>
            <a:r>
              <a:rPr lang="en-AU" noProof="0" dirty="0"/>
              <a:t>Excessively using worksheets, note takers and sentence frames.</a:t>
            </a:r>
          </a:p>
        </p:txBody>
      </p:sp>
      <p:cxnSp>
        <p:nvCxnSpPr>
          <p:cNvPr id="20" name="Straight Connector 19">
            <a:extLst>
              <a:ext uri="{FF2B5EF4-FFF2-40B4-BE49-F238E27FC236}">
                <a16:creationId xmlns:a16="http://schemas.microsoft.com/office/drawing/2014/main" id="{C12030FD-6EE5-9141-639C-F751DC4706CD}"/>
              </a:ext>
              <a:ext uri="{C183D7F6-B498-43B3-948B-1728B52AA6E4}">
                <adec:decorative xmlns:adec="http://schemas.microsoft.com/office/drawing/2017/decorative" val="1"/>
              </a:ext>
            </a:extLst>
          </p:cNvPr>
          <p:cNvCxnSpPr>
            <a:cxnSpLocks/>
            <a:stCxn id="33" idx="4"/>
            <a:endCxn id="19" idx="0"/>
          </p:cNvCxnSpPr>
          <p:nvPr/>
        </p:nvCxnSpPr>
        <p:spPr>
          <a:xfrm>
            <a:off x="6691155" y="1623735"/>
            <a:ext cx="7591" cy="3519076"/>
          </a:xfrm>
          <a:prstGeom prst="line">
            <a:avLst/>
          </a:prstGeom>
          <a:ln>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2AFD3D0-D9D7-C396-D40A-8755372684E0}"/>
              </a:ext>
              <a:ext uri="{C183D7F6-B498-43B3-948B-1728B52AA6E4}">
                <adec:decorative xmlns:adec="http://schemas.microsoft.com/office/drawing/2017/decorative" val="1"/>
              </a:ext>
            </a:extLst>
          </p:cNvPr>
          <p:cNvCxnSpPr>
            <a:cxnSpLocks/>
            <a:endCxn id="21" idx="0"/>
          </p:cNvCxnSpPr>
          <p:nvPr/>
        </p:nvCxnSpPr>
        <p:spPr>
          <a:xfrm>
            <a:off x="943342" y="1527192"/>
            <a:ext cx="0" cy="3705619"/>
          </a:xfrm>
          <a:prstGeom prst="line">
            <a:avLst/>
          </a:prstGeom>
        </p:spPr>
        <p:style>
          <a:lnRef idx="2">
            <a:schemeClr val="accent1"/>
          </a:lnRef>
          <a:fillRef idx="0">
            <a:schemeClr val="accent1"/>
          </a:fillRef>
          <a:effectRef idx="1">
            <a:schemeClr val="accent1"/>
          </a:effectRef>
          <a:fontRef idx="minor">
            <a:schemeClr val="tx1"/>
          </a:fontRef>
        </p:style>
      </p:cxnSp>
      <p:sp>
        <p:nvSpPr>
          <p:cNvPr id="5" name="Text Placeholder 4">
            <a:extLst>
              <a:ext uri="{FF2B5EF4-FFF2-40B4-BE49-F238E27FC236}">
                <a16:creationId xmlns:a16="http://schemas.microsoft.com/office/drawing/2014/main" id="{F8BC750D-F6B4-EE25-8AEC-047C8C22C573}"/>
              </a:ext>
              <a:ext uri="{C183D7F6-B498-43B3-948B-1728B52AA6E4}">
                <adec:decorative xmlns:adec="http://schemas.microsoft.com/office/drawing/2017/decorative" val="1"/>
              </a:ext>
            </a:extLst>
          </p:cNvPr>
          <p:cNvSpPr>
            <a:spLocks noGrp="1"/>
          </p:cNvSpPr>
          <p:nvPr>
            <p:ph type="body" sz="quarter" idx="24"/>
          </p:nvPr>
        </p:nvSpPr>
        <p:spPr>
          <a:xfrm>
            <a:off x="714376" y="0"/>
            <a:ext cx="3349624" cy="473235"/>
          </a:xfrm>
        </p:spPr>
        <p:txBody>
          <a:bodyPr/>
          <a:lstStyle/>
          <a:p>
            <a:r>
              <a:rPr lang="en-AU" noProof="0" dirty="0"/>
              <a:t>Scaffolding practice overview</a:t>
            </a:r>
          </a:p>
        </p:txBody>
      </p:sp>
      <p:sp>
        <p:nvSpPr>
          <p:cNvPr id="4" name="Oval 3">
            <a:extLst>
              <a:ext uri="{FF2B5EF4-FFF2-40B4-BE49-F238E27FC236}">
                <a16:creationId xmlns:a16="http://schemas.microsoft.com/office/drawing/2014/main" id="{7940B277-9ED5-7EF6-B090-24AA10029342}"/>
              </a:ext>
              <a:ext uri="{C183D7F6-B498-43B3-948B-1728B52AA6E4}">
                <adec:decorative xmlns:adec="http://schemas.microsoft.com/office/drawing/2017/decorative" val="1"/>
              </a:ext>
            </a:extLst>
          </p:cNvPr>
          <p:cNvSpPr/>
          <p:nvPr/>
        </p:nvSpPr>
        <p:spPr>
          <a:xfrm>
            <a:off x="853342" y="2010303"/>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6" name="Oval 5">
            <a:extLst>
              <a:ext uri="{FF2B5EF4-FFF2-40B4-BE49-F238E27FC236}">
                <a16:creationId xmlns:a16="http://schemas.microsoft.com/office/drawing/2014/main" id="{6B57BD84-A1DB-B148-58DF-0F2CD509DC99}"/>
              </a:ext>
              <a:ext uri="{C183D7F6-B498-43B3-948B-1728B52AA6E4}">
                <adec:decorative xmlns:adec="http://schemas.microsoft.com/office/drawing/2017/decorative" val="1"/>
              </a:ext>
            </a:extLst>
          </p:cNvPr>
          <p:cNvSpPr/>
          <p:nvPr/>
        </p:nvSpPr>
        <p:spPr>
          <a:xfrm>
            <a:off x="853342" y="3194296"/>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7" name="Oval 6">
            <a:extLst>
              <a:ext uri="{FF2B5EF4-FFF2-40B4-BE49-F238E27FC236}">
                <a16:creationId xmlns:a16="http://schemas.microsoft.com/office/drawing/2014/main" id="{64C34BD0-EE97-D6D5-834B-957573A85AE0}"/>
              </a:ext>
              <a:ext uri="{C183D7F6-B498-43B3-948B-1728B52AA6E4}">
                <adec:decorative xmlns:adec="http://schemas.microsoft.com/office/drawing/2017/decorative" val="1"/>
              </a:ext>
            </a:extLst>
          </p:cNvPr>
          <p:cNvSpPr/>
          <p:nvPr/>
        </p:nvSpPr>
        <p:spPr>
          <a:xfrm>
            <a:off x="853342" y="4378289"/>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7" name="Oval 16">
            <a:extLst>
              <a:ext uri="{FF2B5EF4-FFF2-40B4-BE49-F238E27FC236}">
                <a16:creationId xmlns:a16="http://schemas.microsoft.com/office/drawing/2014/main" id="{9EA61670-C858-2B68-620F-F2BC532A463C}"/>
              </a:ext>
              <a:ext uri="{C183D7F6-B498-43B3-948B-1728B52AA6E4}">
                <adec:decorative xmlns:adec="http://schemas.microsoft.com/office/drawing/2017/decorative" val="1"/>
              </a:ext>
            </a:extLst>
          </p:cNvPr>
          <p:cNvSpPr/>
          <p:nvPr/>
        </p:nvSpPr>
        <p:spPr>
          <a:xfrm>
            <a:off x="6608746" y="2010303"/>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8" name="Oval 17">
            <a:extLst>
              <a:ext uri="{FF2B5EF4-FFF2-40B4-BE49-F238E27FC236}">
                <a16:creationId xmlns:a16="http://schemas.microsoft.com/office/drawing/2014/main" id="{48313801-7B8D-8025-8435-DFB2984505A2}"/>
              </a:ext>
              <a:ext uri="{C183D7F6-B498-43B3-948B-1728B52AA6E4}">
                <adec:decorative xmlns:adec="http://schemas.microsoft.com/office/drawing/2017/decorative" val="1"/>
              </a:ext>
            </a:extLst>
          </p:cNvPr>
          <p:cNvSpPr/>
          <p:nvPr/>
        </p:nvSpPr>
        <p:spPr>
          <a:xfrm>
            <a:off x="6608746" y="2864825"/>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9" name="Oval 18">
            <a:extLst>
              <a:ext uri="{FF2B5EF4-FFF2-40B4-BE49-F238E27FC236}">
                <a16:creationId xmlns:a16="http://schemas.microsoft.com/office/drawing/2014/main" id="{42B752D5-0354-A07C-792E-B91D9A323A8B}"/>
              </a:ext>
              <a:ext uri="{C183D7F6-B498-43B3-948B-1728B52AA6E4}">
                <adec:decorative xmlns:adec="http://schemas.microsoft.com/office/drawing/2017/decorative" val="1"/>
              </a:ext>
            </a:extLst>
          </p:cNvPr>
          <p:cNvSpPr/>
          <p:nvPr/>
        </p:nvSpPr>
        <p:spPr>
          <a:xfrm>
            <a:off x="6608746" y="5142811"/>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21" name="Oval 20">
            <a:extLst>
              <a:ext uri="{FF2B5EF4-FFF2-40B4-BE49-F238E27FC236}">
                <a16:creationId xmlns:a16="http://schemas.microsoft.com/office/drawing/2014/main" id="{90C0F04C-D47E-8C05-FE33-926398811113}"/>
              </a:ext>
              <a:ext uri="{C183D7F6-B498-43B3-948B-1728B52AA6E4}">
                <adec:decorative xmlns:adec="http://schemas.microsoft.com/office/drawing/2017/decorative" val="1"/>
              </a:ext>
            </a:extLst>
          </p:cNvPr>
          <p:cNvSpPr/>
          <p:nvPr/>
        </p:nvSpPr>
        <p:spPr>
          <a:xfrm>
            <a:off x="853342" y="5232811"/>
            <a:ext cx="180000" cy="180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nvGrpSpPr>
          <p:cNvPr id="22" name="Group 21">
            <a:extLst>
              <a:ext uri="{FF2B5EF4-FFF2-40B4-BE49-F238E27FC236}">
                <a16:creationId xmlns:a16="http://schemas.microsoft.com/office/drawing/2014/main" id="{8A73F8F0-27E5-7CA1-A5DA-1378592705EC}"/>
              </a:ext>
              <a:ext uri="{C183D7F6-B498-43B3-948B-1728B52AA6E4}">
                <adec:decorative xmlns:adec="http://schemas.microsoft.com/office/drawing/2017/decorative" val="1"/>
              </a:ext>
            </a:extLst>
          </p:cNvPr>
          <p:cNvGrpSpPr/>
          <p:nvPr/>
        </p:nvGrpSpPr>
        <p:grpSpPr>
          <a:xfrm>
            <a:off x="695325" y="1127701"/>
            <a:ext cx="496034" cy="496034"/>
            <a:chOff x="695325" y="3551451"/>
            <a:chExt cx="579120" cy="579120"/>
          </a:xfrm>
        </p:grpSpPr>
        <p:sp>
          <p:nvSpPr>
            <p:cNvPr id="23" name="Oval 22">
              <a:extLst>
                <a:ext uri="{FF2B5EF4-FFF2-40B4-BE49-F238E27FC236}">
                  <a16:creationId xmlns:a16="http://schemas.microsoft.com/office/drawing/2014/main" id="{AA46B653-FF7C-8238-2854-79BF15ADDBFC}"/>
                </a:ext>
              </a:extLst>
            </p:cNvPr>
            <p:cNvSpPr/>
            <p:nvPr/>
          </p:nvSpPr>
          <p:spPr>
            <a:xfrm>
              <a:off x="695325" y="3551451"/>
              <a:ext cx="579120" cy="57912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4" name="Graphic 23">
              <a:extLst>
                <a:ext uri="{FF2B5EF4-FFF2-40B4-BE49-F238E27FC236}">
                  <a16:creationId xmlns:a16="http://schemas.microsoft.com/office/drawing/2014/main" id="{18B67C03-AD43-8C4D-8612-C469CF9C7330}"/>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4829" y="3738423"/>
              <a:ext cx="289891" cy="220870"/>
            </a:xfrm>
            <a:prstGeom prst="rect">
              <a:avLst/>
            </a:prstGeom>
          </p:spPr>
        </p:pic>
      </p:grpSp>
      <p:grpSp>
        <p:nvGrpSpPr>
          <p:cNvPr id="25" name="Group 24">
            <a:extLst>
              <a:ext uri="{FF2B5EF4-FFF2-40B4-BE49-F238E27FC236}">
                <a16:creationId xmlns:a16="http://schemas.microsoft.com/office/drawing/2014/main" id="{2CE554E1-50ED-1FB3-E1DD-5B79416EB257}"/>
              </a:ext>
              <a:ext uri="{C183D7F6-B498-43B3-948B-1728B52AA6E4}">
                <adec:decorative xmlns:adec="http://schemas.microsoft.com/office/drawing/2017/decorative" val="1"/>
              </a:ext>
            </a:extLst>
          </p:cNvPr>
          <p:cNvGrpSpPr/>
          <p:nvPr/>
        </p:nvGrpSpPr>
        <p:grpSpPr>
          <a:xfrm>
            <a:off x="6443138" y="1127701"/>
            <a:ext cx="496034" cy="496034"/>
            <a:chOff x="6259374" y="3551451"/>
            <a:chExt cx="579120" cy="579120"/>
          </a:xfrm>
        </p:grpSpPr>
        <p:sp>
          <p:nvSpPr>
            <p:cNvPr id="33" name="Oval 32">
              <a:extLst>
                <a:ext uri="{FF2B5EF4-FFF2-40B4-BE49-F238E27FC236}">
                  <a16:creationId xmlns:a16="http://schemas.microsoft.com/office/drawing/2014/main" id="{D71F8860-8573-C7CD-3C3F-7BFA5F14EE1A}"/>
                </a:ext>
              </a:extLst>
            </p:cNvPr>
            <p:cNvSpPr/>
            <p:nvPr/>
          </p:nvSpPr>
          <p:spPr>
            <a:xfrm>
              <a:off x="6259374" y="3551451"/>
              <a:ext cx="579120" cy="57912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34" name="Graphic 33">
              <a:extLst>
                <a:ext uri="{FF2B5EF4-FFF2-40B4-BE49-F238E27FC236}">
                  <a16:creationId xmlns:a16="http://schemas.microsoft.com/office/drawing/2014/main" id="{35116463-D431-88C3-1E79-683B92C74CFF}"/>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41429" y="3718759"/>
              <a:ext cx="234674" cy="234674"/>
            </a:xfrm>
            <a:prstGeom prst="rect">
              <a:avLst/>
            </a:prstGeom>
          </p:spPr>
        </p:pic>
      </p:grpSp>
      <p:sp>
        <p:nvSpPr>
          <p:cNvPr id="38" name="Oval 37">
            <a:extLst>
              <a:ext uri="{FF2B5EF4-FFF2-40B4-BE49-F238E27FC236}">
                <a16:creationId xmlns:a16="http://schemas.microsoft.com/office/drawing/2014/main" id="{5C737352-96C2-B491-22F7-E559FB97E9B7}"/>
              </a:ext>
              <a:ext uri="{C183D7F6-B498-43B3-948B-1728B52AA6E4}">
                <adec:decorative xmlns:adec="http://schemas.microsoft.com/office/drawing/2017/decorative" val="1"/>
              </a:ext>
            </a:extLst>
          </p:cNvPr>
          <p:cNvSpPr/>
          <p:nvPr/>
        </p:nvSpPr>
        <p:spPr>
          <a:xfrm>
            <a:off x="6608746" y="3429000"/>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9" name="Oval 38">
            <a:extLst>
              <a:ext uri="{FF2B5EF4-FFF2-40B4-BE49-F238E27FC236}">
                <a16:creationId xmlns:a16="http://schemas.microsoft.com/office/drawing/2014/main" id="{7BFFCA19-0971-F6F7-1821-987A4444E110}"/>
              </a:ext>
              <a:ext uri="{C183D7F6-B498-43B3-948B-1728B52AA6E4}">
                <adec:decorative xmlns:adec="http://schemas.microsoft.com/office/drawing/2017/decorative" val="1"/>
              </a:ext>
            </a:extLst>
          </p:cNvPr>
          <p:cNvSpPr/>
          <p:nvPr/>
        </p:nvSpPr>
        <p:spPr>
          <a:xfrm>
            <a:off x="6608746" y="3958378"/>
            <a:ext cx="180000" cy="180000"/>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Tree>
    <p:extLst>
      <p:ext uri="{BB962C8B-B14F-4D97-AF65-F5344CB8AC3E}">
        <p14:creationId xmlns:p14="http://schemas.microsoft.com/office/powerpoint/2010/main" val="259009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anim calcmode="lin" valueType="num">
                                      <p:cBhvr>
                                        <p:cTn id="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anim calcmode="lin" valueType="num">
                                      <p:cBhvr>
                                        <p:cTn id="13" dur="500" fill="hold"/>
                                        <p:tgtEl>
                                          <p:spTgt spid="25"/>
                                        </p:tgtEl>
                                        <p:attrNameLst>
                                          <p:attrName>ppt_x</p:attrName>
                                        </p:attrNameLst>
                                      </p:cBhvr>
                                      <p:tavLst>
                                        <p:tav tm="0">
                                          <p:val>
                                            <p:strVal val="#ppt_x"/>
                                          </p:val>
                                        </p:tav>
                                        <p:tav tm="100000">
                                          <p:val>
                                            <p:strVal val="#ppt_x"/>
                                          </p:val>
                                        </p:tav>
                                      </p:tavLst>
                                    </p:anim>
                                    <p:anim calcmode="lin" valueType="num">
                                      <p:cBhvr>
                                        <p:cTn id="14" dur="500" fill="hold"/>
                                        <p:tgtEl>
                                          <p:spTgt spid="25"/>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22" presetClass="entr" presetSubtype="1"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up)">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
                                            <p:txEl>
                                              <p:pRg st="0" end="0"/>
                                            </p:txEl>
                                          </p:spTgt>
                                        </p:tgtEl>
                                        <p:attrNameLst>
                                          <p:attrName>style.visibility</p:attrName>
                                        </p:attrNameLst>
                                      </p:cBhvr>
                                      <p:to>
                                        <p:strVal val="visible"/>
                                      </p:to>
                                    </p:set>
                                    <p:animEffect transition="in" filter="fade">
                                      <p:cBhvr>
                                        <p:cTn id="24" dur="500"/>
                                        <p:tgtEl>
                                          <p:spTgt spid="2">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
                                            <p:txEl>
                                              <p:pRg st="1" end="1"/>
                                            </p:txEl>
                                          </p:spTgt>
                                        </p:tgtEl>
                                        <p:attrNameLst>
                                          <p:attrName>style.visibility</p:attrName>
                                        </p:attrNameLst>
                                      </p:cBhvr>
                                      <p:to>
                                        <p:strVal val="visible"/>
                                      </p:to>
                                    </p:set>
                                    <p:animEffect transition="in" filter="fade">
                                      <p:cBhvr>
                                        <p:cTn id="30" dur="500"/>
                                        <p:tgtEl>
                                          <p:spTgt spid="2">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txEl>
                                              <p:pRg st="2" end="2"/>
                                            </p:txEl>
                                          </p:spTgt>
                                        </p:tgtEl>
                                        <p:attrNameLst>
                                          <p:attrName>style.visibility</p:attrName>
                                        </p:attrNameLst>
                                      </p:cBhvr>
                                      <p:to>
                                        <p:strVal val="visible"/>
                                      </p:to>
                                    </p:set>
                                    <p:animEffect transition="in" filter="fade">
                                      <p:cBhvr>
                                        <p:cTn id="36" dur="500"/>
                                        <p:tgtEl>
                                          <p:spTgt spid="2">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500"/>
                                        <p:tgtEl>
                                          <p:spTgt spid="3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
                                            <p:txEl>
                                              <p:pRg st="3" end="3"/>
                                            </p:txEl>
                                          </p:spTgt>
                                        </p:tgtEl>
                                        <p:attrNameLst>
                                          <p:attrName>style.visibility</p:attrName>
                                        </p:attrNameLst>
                                      </p:cBhvr>
                                      <p:to>
                                        <p:strVal val="visible"/>
                                      </p:to>
                                    </p:set>
                                    <p:animEffect transition="in" filter="fade">
                                      <p:cBhvr>
                                        <p:cTn id="42" dur="500"/>
                                        <p:tgtEl>
                                          <p:spTgt spid="2">
                                            <p:txEl>
                                              <p:pRg st="3" end="3"/>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fade">
                                      <p:cBhvr>
                                        <p:cTn id="45" dur="500"/>
                                        <p:tgtEl>
                                          <p:spTgt spid="3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
                                            <p:txEl>
                                              <p:pRg st="4" end="4"/>
                                            </p:txEl>
                                          </p:spTgt>
                                        </p:tgtEl>
                                        <p:attrNameLst>
                                          <p:attrName>style.visibility</p:attrName>
                                        </p:attrNameLst>
                                      </p:cBhvr>
                                      <p:to>
                                        <p:strVal val="visible"/>
                                      </p:to>
                                    </p:set>
                                    <p:animEffect transition="in" filter="fade">
                                      <p:cBhvr>
                                        <p:cTn id="48"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uiExpand="1" build="p"/>
      <p:bldP spid="17" grpId="0" animBg="1"/>
      <p:bldP spid="18" grpId="0" animBg="1"/>
      <p:bldP spid="19" grpId="0" animBg="1"/>
      <p:bldP spid="38" grpId="0" animBg="1"/>
      <p:bldP spid="3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45DFE9-B31A-4154-7F25-2A17E4170BA0}"/>
              </a:ext>
            </a:extLst>
          </p:cNvPr>
          <p:cNvSpPr>
            <a:spLocks noGrp="1"/>
          </p:cNvSpPr>
          <p:nvPr>
            <p:ph type="title"/>
          </p:nvPr>
        </p:nvSpPr>
        <p:spPr/>
        <p:txBody>
          <a:bodyPr/>
          <a:lstStyle/>
          <a:p>
            <a:r>
              <a:rPr lang="en-AU" noProof="0" dirty="0"/>
              <a:t>Why focus on scaffolding practice</a:t>
            </a:r>
          </a:p>
        </p:txBody>
      </p:sp>
      <p:sp>
        <p:nvSpPr>
          <p:cNvPr id="14" name="Text Placeholder 7">
            <a:extLst>
              <a:ext uri="{FF2B5EF4-FFF2-40B4-BE49-F238E27FC236}">
                <a16:creationId xmlns:a16="http://schemas.microsoft.com/office/drawing/2014/main" id="{1C1D1F2B-7815-E439-F660-D787E00BB6F1}"/>
              </a:ext>
            </a:extLst>
          </p:cNvPr>
          <p:cNvSpPr>
            <a:spLocks noGrp="1"/>
          </p:cNvSpPr>
          <p:nvPr>
            <p:ph type="body" sz="quarter" idx="23"/>
          </p:nvPr>
        </p:nvSpPr>
        <p:spPr>
          <a:xfrm>
            <a:off x="609600" y="2147201"/>
            <a:ext cx="3325792" cy="1765042"/>
          </a:xfrm>
        </p:spPr>
        <p:txBody>
          <a:bodyPr>
            <a:noAutofit/>
          </a:bodyPr>
          <a:lstStyle/>
          <a:p>
            <a:r>
              <a:rPr lang="en-AU" noProof="0" dirty="0"/>
              <a:t>Fully explaining and scaffolding is </a:t>
            </a:r>
            <a:r>
              <a:rPr lang="en-AU" b="1" noProof="0" dirty="0"/>
              <a:t>more effective</a:t>
            </a:r>
            <a:r>
              <a:rPr lang="en-AU" noProof="0" dirty="0"/>
              <a:t> for learning new information than having students solve problems on their own.</a:t>
            </a:r>
          </a:p>
        </p:txBody>
      </p:sp>
      <p:sp>
        <p:nvSpPr>
          <p:cNvPr id="18" name="Text Placeholder 7">
            <a:extLst>
              <a:ext uri="{FF2B5EF4-FFF2-40B4-BE49-F238E27FC236}">
                <a16:creationId xmlns:a16="http://schemas.microsoft.com/office/drawing/2014/main" id="{D3EEAC0A-04B9-5111-C0BF-DDFBE6857291}"/>
              </a:ext>
            </a:extLst>
          </p:cNvPr>
          <p:cNvSpPr txBox="1">
            <a:spLocks/>
          </p:cNvSpPr>
          <p:nvPr/>
        </p:nvSpPr>
        <p:spPr>
          <a:xfrm>
            <a:off x="4568674" y="2147202"/>
            <a:ext cx="3024316" cy="1996534"/>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Scaffolding reduces unnecessary </a:t>
            </a:r>
            <a:r>
              <a:rPr lang="en-AU" b="1" noProof="0" dirty="0"/>
              <a:t>cognitive load</a:t>
            </a:r>
            <a:r>
              <a:rPr lang="en-AU" noProof="0" dirty="0"/>
              <a:t>, helping to keep learners focused, motivated and engaged in learning.</a:t>
            </a:r>
          </a:p>
        </p:txBody>
      </p:sp>
      <p:sp>
        <p:nvSpPr>
          <p:cNvPr id="22" name="Text Placeholder 7">
            <a:extLst>
              <a:ext uri="{FF2B5EF4-FFF2-40B4-BE49-F238E27FC236}">
                <a16:creationId xmlns:a16="http://schemas.microsoft.com/office/drawing/2014/main" id="{E28C79AA-51BD-6B51-A391-4585A5C3FD5F}"/>
              </a:ext>
            </a:extLst>
          </p:cNvPr>
          <p:cNvSpPr txBox="1">
            <a:spLocks/>
          </p:cNvSpPr>
          <p:nvPr/>
        </p:nvSpPr>
        <p:spPr>
          <a:xfrm>
            <a:off x="8365708" y="2147202"/>
            <a:ext cx="3185824" cy="1684018"/>
          </a:xfrm>
          <a:prstGeom prst="rect">
            <a:avLst/>
          </a:prstGeom>
        </p:spPr>
        <p:txBody>
          <a:bodyPr vert="horz" wrap="square" lIns="91440" tIns="45720" rIns="91440" bIns="4572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Scaffolds can be reduced or replaced with </a:t>
            </a:r>
            <a:r>
              <a:rPr lang="en-AU" b="1" noProof="0" dirty="0"/>
              <a:t>independent problem-solving </a:t>
            </a:r>
            <a:r>
              <a:rPr lang="en-AU" noProof="0" dirty="0"/>
              <a:t>and decision-making as students become more expert.</a:t>
            </a:r>
          </a:p>
        </p:txBody>
      </p:sp>
      <p:sp>
        <p:nvSpPr>
          <p:cNvPr id="10" name="Text Placeholder 7">
            <a:extLst>
              <a:ext uri="{FF2B5EF4-FFF2-40B4-BE49-F238E27FC236}">
                <a16:creationId xmlns:a16="http://schemas.microsoft.com/office/drawing/2014/main" id="{47BAE713-578C-F3FA-FBCF-B9D96E5504F2}"/>
              </a:ext>
            </a:extLst>
          </p:cNvPr>
          <p:cNvSpPr txBox="1">
            <a:spLocks/>
          </p:cNvSpPr>
          <p:nvPr/>
        </p:nvSpPr>
        <p:spPr>
          <a:xfrm>
            <a:off x="609600" y="5091176"/>
            <a:ext cx="10972800" cy="1370503"/>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spcBef>
                <a:spcPts val="0"/>
              </a:spcBef>
              <a:spcAft>
                <a:spcPts val="0"/>
              </a:spcAft>
            </a:pPr>
            <a:r>
              <a:rPr lang="en-AU" sz="1000" noProof="0" dirty="0"/>
              <a:t>Sources: </a:t>
            </a:r>
          </a:p>
          <a:p>
            <a:pPr lvl="3">
              <a:spcAft>
                <a:spcPts val="0"/>
              </a:spcAft>
              <a:buClr>
                <a:schemeClr val="tx1"/>
              </a:buClr>
            </a:pPr>
            <a:r>
              <a:rPr lang="en-AU" sz="1000" noProof="0" dirty="0"/>
              <a:t>Kirschner, P. A., </a:t>
            </a:r>
            <a:r>
              <a:rPr lang="en-AU" sz="1000" noProof="0" dirty="0" err="1"/>
              <a:t>Sweller</a:t>
            </a:r>
            <a:r>
              <a:rPr lang="en-AU" sz="1000" noProof="0" dirty="0"/>
              <a:t>, J., &amp; Clark, R. E. (2006). Why minimal guidance during instruction does not work: An analysis of the failure of constructivist, discovery, problem‑based, experiential, and inquiry‑based teaching. </a:t>
            </a:r>
            <a:r>
              <a:rPr lang="en-AU" sz="1000" i="1" noProof="0" dirty="0"/>
              <a:t>Educational Psychologist</a:t>
            </a:r>
            <a:r>
              <a:rPr lang="en-AU" sz="1000" noProof="0" dirty="0"/>
              <a:t>, </a:t>
            </a:r>
            <a:r>
              <a:rPr lang="en-AU" sz="1000" i="1" noProof="0" dirty="0"/>
              <a:t>41</a:t>
            </a:r>
            <a:r>
              <a:rPr lang="en-AU" sz="1000" noProof="0" dirty="0"/>
              <a:t>(2), 75–86. </a:t>
            </a:r>
            <a:r>
              <a:rPr lang="en-AU" sz="1000" noProof="0" dirty="0">
                <a:hlinkClick r:id="rId3"/>
              </a:rPr>
              <a:t>https://doi.org/10.1207/s15326985ep4102_1</a:t>
            </a:r>
            <a:r>
              <a:rPr lang="en-AU" sz="1000" noProof="0" dirty="0"/>
              <a:t>  </a:t>
            </a:r>
          </a:p>
          <a:p>
            <a:pPr lvl="3">
              <a:spcAft>
                <a:spcPts val="0"/>
              </a:spcAft>
              <a:buClr>
                <a:schemeClr val="tx1"/>
              </a:buClr>
            </a:pPr>
            <a:r>
              <a:rPr lang="en-AU" sz="1000" noProof="0" dirty="0"/>
              <a:t>Evans, P., Vansteenkiste, M., Parker, P., Kingsford‑Smith, A., &amp; Zhou, S. (2024). Cognitive load theory and its relationships with motivation: A self‑determination theory perspective. </a:t>
            </a:r>
            <a:r>
              <a:rPr lang="en-AU" sz="1000" i="1" noProof="0" dirty="0"/>
              <a:t>Educational Psychology Review</a:t>
            </a:r>
            <a:r>
              <a:rPr lang="en-AU" sz="1000" noProof="0" dirty="0"/>
              <a:t>, </a:t>
            </a:r>
            <a:r>
              <a:rPr lang="en-AU" sz="1000" i="1" noProof="0" dirty="0"/>
              <a:t>36</a:t>
            </a:r>
            <a:r>
              <a:rPr lang="en-AU" sz="1000" noProof="0" dirty="0"/>
              <a:t>(1), Article 7. </a:t>
            </a:r>
            <a:r>
              <a:rPr lang="en-AU" sz="1000" noProof="0" dirty="0">
                <a:hlinkClick r:id="rId4"/>
              </a:rPr>
              <a:t>https://doi.org/10.1007/s10648-023-09841-2 </a:t>
            </a:r>
            <a:endParaRPr lang="en-AU" sz="1000" noProof="0" dirty="0"/>
          </a:p>
          <a:p>
            <a:pPr lvl="3">
              <a:spcAft>
                <a:spcPts val="0"/>
              </a:spcAft>
              <a:buClr>
                <a:schemeClr val="tx1"/>
              </a:buClr>
            </a:pPr>
            <a:r>
              <a:rPr lang="en-AU" sz="1000" noProof="0" dirty="0"/>
              <a:t>Martin, A. J., &amp; Evans, P. (2018). Load reduction instruction: Exploring a framework that assesses explicit instruction through to independent learning. </a:t>
            </a:r>
            <a:r>
              <a:rPr lang="en-AU" sz="1000" i="1" noProof="0" dirty="0"/>
              <a:t>Teaching and Teacher Education, 73</a:t>
            </a:r>
            <a:r>
              <a:rPr lang="en-AU" sz="1000" noProof="0" dirty="0"/>
              <a:t>, 203–214. </a:t>
            </a:r>
            <a:r>
              <a:rPr lang="en-AU" sz="1000" noProof="0" dirty="0">
                <a:hlinkClick r:id="rId5"/>
              </a:rPr>
              <a:t>https://doi.org/10.1016/j.tate.2018.03.018 </a:t>
            </a:r>
            <a:endParaRPr lang="en-AU" sz="1000" noProof="0" dirty="0"/>
          </a:p>
        </p:txBody>
      </p:sp>
      <p:sp>
        <p:nvSpPr>
          <p:cNvPr id="8" name="Text Placeholder 4">
            <a:extLst>
              <a:ext uri="{FF2B5EF4-FFF2-40B4-BE49-F238E27FC236}">
                <a16:creationId xmlns:a16="http://schemas.microsoft.com/office/drawing/2014/main" id="{878176E3-CF4D-051A-60A9-9A8A4867415E}"/>
              </a:ext>
              <a:ext uri="{C183D7F6-B498-43B3-948B-1728B52AA6E4}">
                <adec:decorative xmlns:adec="http://schemas.microsoft.com/office/drawing/2017/decorative" val="1"/>
              </a:ext>
            </a:extLst>
          </p:cNvPr>
          <p:cNvSpPr txBox="1">
            <a:spLocks/>
          </p:cNvSpPr>
          <p:nvPr/>
        </p:nvSpPr>
        <p:spPr>
          <a:xfrm>
            <a:off x="714375" y="0"/>
            <a:ext cx="3348339" cy="473235"/>
          </a:xfrm>
          <a:prstGeom prst="round2SameRect">
            <a:avLst>
              <a:gd name="adj1" fmla="val 0"/>
              <a:gd name="adj2" fmla="val 33993"/>
            </a:avLst>
          </a:prstGeom>
          <a:solidFill>
            <a:schemeClr val="bg1">
              <a:lumMod val="85000"/>
            </a:schemeClr>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Scaffolding practice overview</a:t>
            </a:r>
          </a:p>
        </p:txBody>
      </p:sp>
      <p:grpSp>
        <p:nvGrpSpPr>
          <p:cNvPr id="11" name="Group 10">
            <a:extLst>
              <a:ext uri="{FF2B5EF4-FFF2-40B4-BE49-F238E27FC236}">
                <a16:creationId xmlns:a16="http://schemas.microsoft.com/office/drawing/2014/main" id="{D972AA1B-BDA8-2D25-2BD5-355039EF6851}"/>
              </a:ext>
              <a:ext uri="{C183D7F6-B498-43B3-948B-1728B52AA6E4}">
                <adec:decorative xmlns:adec="http://schemas.microsoft.com/office/drawing/2017/decorative" val="1"/>
              </a:ext>
            </a:extLst>
          </p:cNvPr>
          <p:cNvGrpSpPr/>
          <p:nvPr/>
        </p:nvGrpSpPr>
        <p:grpSpPr>
          <a:xfrm>
            <a:off x="703942" y="1777999"/>
            <a:ext cx="354391" cy="354391"/>
            <a:chOff x="703942" y="1714499"/>
            <a:chExt cx="354391" cy="354391"/>
          </a:xfrm>
        </p:grpSpPr>
        <p:sp>
          <p:nvSpPr>
            <p:cNvPr id="12" name="Oval 11">
              <a:extLst>
                <a:ext uri="{FF2B5EF4-FFF2-40B4-BE49-F238E27FC236}">
                  <a16:creationId xmlns:a16="http://schemas.microsoft.com/office/drawing/2014/main" id="{94F1EBD5-BA7E-21EC-7D8D-51D02CC488FD}"/>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3" name="Graphic 12">
              <a:extLst>
                <a:ext uri="{FF2B5EF4-FFF2-40B4-BE49-F238E27FC236}">
                  <a16:creationId xmlns:a16="http://schemas.microsoft.com/office/drawing/2014/main" id="{91BD5222-63D0-4332-B0CF-12960E7C8C0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81124" y="1815494"/>
              <a:ext cx="200025" cy="152400"/>
            </a:xfrm>
            <a:prstGeom prst="rect">
              <a:avLst/>
            </a:prstGeom>
          </p:spPr>
        </p:pic>
      </p:grpSp>
      <p:grpSp>
        <p:nvGrpSpPr>
          <p:cNvPr id="15" name="Group 14">
            <a:extLst>
              <a:ext uri="{FF2B5EF4-FFF2-40B4-BE49-F238E27FC236}">
                <a16:creationId xmlns:a16="http://schemas.microsoft.com/office/drawing/2014/main" id="{26FE6525-F686-2CF3-D8C8-CE26A2FAFAC9}"/>
              </a:ext>
              <a:ext uri="{C183D7F6-B498-43B3-948B-1728B52AA6E4}">
                <adec:decorative xmlns:adec="http://schemas.microsoft.com/office/drawing/2017/decorative" val="1"/>
              </a:ext>
            </a:extLst>
          </p:cNvPr>
          <p:cNvGrpSpPr/>
          <p:nvPr/>
        </p:nvGrpSpPr>
        <p:grpSpPr>
          <a:xfrm>
            <a:off x="4642713" y="1777999"/>
            <a:ext cx="354391" cy="354391"/>
            <a:chOff x="703942" y="1714499"/>
            <a:chExt cx="354391" cy="354391"/>
          </a:xfrm>
        </p:grpSpPr>
        <p:sp>
          <p:nvSpPr>
            <p:cNvPr id="16" name="Oval 15">
              <a:extLst>
                <a:ext uri="{FF2B5EF4-FFF2-40B4-BE49-F238E27FC236}">
                  <a16:creationId xmlns:a16="http://schemas.microsoft.com/office/drawing/2014/main" id="{C62D78C1-9675-AF49-AE29-095DC3A7515F}"/>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7" name="Graphic 16">
              <a:extLst>
                <a:ext uri="{FF2B5EF4-FFF2-40B4-BE49-F238E27FC236}">
                  <a16:creationId xmlns:a16="http://schemas.microsoft.com/office/drawing/2014/main" id="{6BA33C6C-B29A-D5CF-500B-CD40C98330D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81124" y="1815494"/>
              <a:ext cx="200025" cy="152400"/>
            </a:xfrm>
            <a:prstGeom prst="rect">
              <a:avLst/>
            </a:prstGeom>
          </p:spPr>
        </p:pic>
      </p:grpSp>
      <p:grpSp>
        <p:nvGrpSpPr>
          <p:cNvPr id="19" name="Group 18">
            <a:extLst>
              <a:ext uri="{FF2B5EF4-FFF2-40B4-BE49-F238E27FC236}">
                <a16:creationId xmlns:a16="http://schemas.microsoft.com/office/drawing/2014/main" id="{B35C1648-7DD5-469C-F1C4-57E5B7C9098B}"/>
              </a:ext>
              <a:ext uri="{C183D7F6-B498-43B3-948B-1728B52AA6E4}">
                <adec:decorative xmlns:adec="http://schemas.microsoft.com/office/drawing/2017/decorative" val="1"/>
              </a:ext>
            </a:extLst>
          </p:cNvPr>
          <p:cNvGrpSpPr/>
          <p:nvPr/>
        </p:nvGrpSpPr>
        <p:grpSpPr>
          <a:xfrm>
            <a:off x="8476086" y="1777999"/>
            <a:ext cx="354391" cy="354391"/>
            <a:chOff x="703942" y="1714499"/>
            <a:chExt cx="354391" cy="354391"/>
          </a:xfrm>
        </p:grpSpPr>
        <p:sp>
          <p:nvSpPr>
            <p:cNvPr id="20" name="Oval 19">
              <a:extLst>
                <a:ext uri="{FF2B5EF4-FFF2-40B4-BE49-F238E27FC236}">
                  <a16:creationId xmlns:a16="http://schemas.microsoft.com/office/drawing/2014/main" id="{1D5D9048-ED0C-5578-D0B1-E6E924DDA4B9}"/>
                </a:ext>
              </a:extLst>
            </p:cNvPr>
            <p:cNvSpPr/>
            <p:nvPr/>
          </p:nvSpPr>
          <p:spPr>
            <a:xfrm>
              <a:off x="703942" y="1714499"/>
              <a:ext cx="354391" cy="354391"/>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21" name="Graphic 20">
              <a:extLst>
                <a:ext uri="{FF2B5EF4-FFF2-40B4-BE49-F238E27FC236}">
                  <a16:creationId xmlns:a16="http://schemas.microsoft.com/office/drawing/2014/main" id="{B843E2F4-5574-017E-31A0-372EC90CB86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81124" y="1815494"/>
              <a:ext cx="200025" cy="152400"/>
            </a:xfrm>
            <a:prstGeom prst="rect">
              <a:avLst/>
            </a:prstGeom>
          </p:spPr>
        </p:pic>
      </p:grpSp>
      <p:cxnSp>
        <p:nvCxnSpPr>
          <p:cNvPr id="9" name="Straight Connector 8">
            <a:extLst>
              <a:ext uri="{FF2B5EF4-FFF2-40B4-BE49-F238E27FC236}">
                <a16:creationId xmlns:a16="http://schemas.microsoft.com/office/drawing/2014/main" id="{BB54088A-717A-C786-4819-DBE073C12557}"/>
              </a:ext>
              <a:ext uri="{C183D7F6-B498-43B3-948B-1728B52AA6E4}">
                <adec:decorative xmlns:adec="http://schemas.microsoft.com/office/drawing/2017/decorative" val="1"/>
              </a:ext>
            </a:extLst>
          </p:cNvPr>
          <p:cNvCxnSpPr/>
          <p:nvPr/>
        </p:nvCxnSpPr>
        <p:spPr>
          <a:xfrm>
            <a:off x="703942" y="4943299"/>
            <a:ext cx="10738757" cy="0"/>
          </a:xfrm>
          <a:prstGeom prst="line">
            <a:avLst/>
          </a:prstGeom>
          <a:ln w="12700"/>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578600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22F97A-119F-CB81-CB03-69E6DDA215FE}"/>
            </a:ext>
          </a:extLst>
        </p:cNvPr>
        <p:cNvGrpSpPr/>
        <p:nvPr/>
      </p:nvGrpSpPr>
      <p:grpSpPr>
        <a:xfrm>
          <a:off x="0" y="0"/>
          <a:ext cx="0" cy="0"/>
          <a:chOff x="0" y="0"/>
          <a:chExt cx="0" cy="0"/>
        </a:xfrm>
      </p:grpSpPr>
      <p:sp>
        <p:nvSpPr>
          <p:cNvPr id="3" name="Title 3">
            <a:extLst>
              <a:ext uri="{FF2B5EF4-FFF2-40B4-BE49-F238E27FC236}">
                <a16:creationId xmlns:a16="http://schemas.microsoft.com/office/drawing/2014/main" id="{7EDC532F-8CE9-0582-51AF-2F31BD9ACBFA}"/>
              </a:ext>
            </a:extLst>
          </p:cNvPr>
          <p:cNvSpPr>
            <a:spLocks noGrp="1"/>
          </p:cNvSpPr>
          <p:nvPr>
            <p:ph type="title"/>
          </p:nvPr>
        </p:nvSpPr>
        <p:spPr>
          <a:xfrm>
            <a:off x="609600" y="780287"/>
            <a:ext cx="4761053" cy="1569660"/>
          </a:xfrm>
        </p:spPr>
        <p:txBody>
          <a:bodyPr/>
          <a:lstStyle/>
          <a:p>
            <a:pPr>
              <a:lnSpc>
                <a:spcPct val="100000"/>
              </a:lnSpc>
            </a:pPr>
            <a:r>
              <a:rPr lang="en-AU" noProof="0" dirty="0"/>
              <a:t>Linking scaffolding practice with how students learn</a:t>
            </a:r>
          </a:p>
        </p:txBody>
      </p:sp>
      <p:sp>
        <p:nvSpPr>
          <p:cNvPr id="6" name="Text Placeholder 4">
            <a:extLst>
              <a:ext uri="{FF2B5EF4-FFF2-40B4-BE49-F238E27FC236}">
                <a16:creationId xmlns:a16="http://schemas.microsoft.com/office/drawing/2014/main" id="{8D993E7F-9A20-BDF7-0C44-B93B2A266476}"/>
              </a:ext>
              <a:ext uri="{C183D7F6-B498-43B3-948B-1728B52AA6E4}">
                <adec:decorative xmlns:adec="http://schemas.microsoft.com/office/drawing/2017/decorative" val="1"/>
              </a:ext>
            </a:extLst>
          </p:cNvPr>
          <p:cNvSpPr txBox="1">
            <a:spLocks/>
          </p:cNvSpPr>
          <p:nvPr/>
        </p:nvSpPr>
        <p:spPr>
          <a:xfrm>
            <a:off x="714375" y="0"/>
            <a:ext cx="3348339" cy="473235"/>
          </a:xfrm>
          <a:prstGeom prst="round2SameRect">
            <a:avLst>
              <a:gd name="adj1" fmla="val 0"/>
              <a:gd name="adj2" fmla="val 33993"/>
            </a:avLst>
          </a:prstGeom>
          <a:solidFill>
            <a:schemeClr val="bg1">
              <a:lumMod val="85000"/>
            </a:schemeClr>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Scaffolding practice overview</a:t>
            </a:r>
          </a:p>
        </p:txBody>
      </p:sp>
      <p:sp>
        <p:nvSpPr>
          <p:cNvPr id="17" name="Text Placeholder 1">
            <a:extLst>
              <a:ext uri="{FF2B5EF4-FFF2-40B4-BE49-F238E27FC236}">
                <a16:creationId xmlns:a16="http://schemas.microsoft.com/office/drawing/2014/main" id="{3799FFFE-05E8-FE8F-9411-1148A4CE65AE}"/>
              </a:ext>
            </a:extLst>
          </p:cNvPr>
          <p:cNvSpPr>
            <a:spLocks noGrp="1"/>
          </p:cNvSpPr>
          <p:nvPr>
            <p:ph type="body" sz="quarter" idx="23"/>
          </p:nvPr>
        </p:nvSpPr>
        <p:spPr>
          <a:xfrm>
            <a:off x="609600" y="2656999"/>
            <a:ext cx="4775200" cy="2137445"/>
          </a:xfrm>
        </p:spPr>
        <p:txBody>
          <a:bodyPr>
            <a:spAutoFit/>
          </a:bodyPr>
          <a:lstStyle/>
          <a:p>
            <a:pPr>
              <a:spcBef>
                <a:spcPts val="600"/>
              </a:spcBef>
            </a:pPr>
            <a:r>
              <a:rPr lang="en-AU" b="1" noProof="0" dirty="0"/>
              <a:t>AERO’s learning and teaching model </a:t>
            </a:r>
            <a:r>
              <a:rPr lang="en-AU" noProof="0" dirty="0"/>
              <a:t>outlines evidence-based teaching practices that support students in their learning.</a:t>
            </a:r>
          </a:p>
          <a:p>
            <a:pPr>
              <a:spcBef>
                <a:spcPts val="600"/>
              </a:spcBef>
            </a:pPr>
            <a:r>
              <a:rPr lang="en-AU" noProof="0" dirty="0"/>
              <a:t>The model shows how the teaching practice of </a:t>
            </a:r>
            <a:r>
              <a:rPr lang="en-AU" b="1" noProof="0" dirty="0"/>
              <a:t>scaffolding practice </a:t>
            </a:r>
            <a:r>
              <a:rPr lang="en-AU" noProof="0" dirty="0"/>
              <a:t>relates to what we know about </a:t>
            </a:r>
            <a:r>
              <a:rPr lang="en-AU" b="1" noProof="0" dirty="0"/>
              <a:t>how students learn</a:t>
            </a:r>
            <a:r>
              <a:rPr lang="en-AU" noProof="0" dirty="0"/>
              <a:t>.</a:t>
            </a:r>
          </a:p>
        </p:txBody>
      </p:sp>
      <p:grpSp>
        <p:nvGrpSpPr>
          <p:cNvPr id="8" name="Group 7" descr="AERO's learning and teaching model. In the learning column, 3 bullet points are highlighted: Cognitive load, Recall and retention, and Additional learning needs. In the Teaching column, one bullet point is highlighted: Scaffold practice.">
            <a:extLst>
              <a:ext uri="{FF2B5EF4-FFF2-40B4-BE49-F238E27FC236}">
                <a16:creationId xmlns:a16="http://schemas.microsoft.com/office/drawing/2014/main" id="{0C135556-E93E-579A-C14C-49E22DF2FCDE}"/>
              </a:ext>
            </a:extLst>
          </p:cNvPr>
          <p:cNvGrpSpPr/>
          <p:nvPr/>
        </p:nvGrpSpPr>
        <p:grpSpPr>
          <a:xfrm>
            <a:off x="5939740" y="488950"/>
            <a:ext cx="5810300" cy="5969354"/>
            <a:chOff x="6193536" y="177658"/>
            <a:chExt cx="5998464" cy="6157102"/>
          </a:xfrm>
        </p:grpSpPr>
        <p:pic>
          <p:nvPicPr>
            <p:cNvPr id="10" name="Picture 9">
              <a:extLst>
                <a:ext uri="{FF2B5EF4-FFF2-40B4-BE49-F238E27FC236}">
                  <a16:creationId xmlns:a16="http://schemas.microsoft.com/office/drawing/2014/main" id="{865F623F-3C80-64DB-96E5-43295B4AC87D}"/>
                </a:ext>
              </a:extLst>
            </p:cNvPr>
            <p:cNvPicPr>
              <a:picLocks noChangeAspect="1"/>
            </p:cNvPicPr>
            <p:nvPr/>
          </p:nvPicPr>
          <p:blipFill>
            <a:blip r:embed="rId3"/>
            <a:srcRect t="245"/>
            <a:stretch>
              <a:fillRect/>
            </a:stretch>
          </p:blipFill>
          <p:spPr>
            <a:xfrm>
              <a:off x="6193536" y="177658"/>
              <a:ext cx="5998464" cy="6157102"/>
            </a:xfrm>
            <a:prstGeom prst="rect">
              <a:avLst/>
            </a:prstGeom>
          </p:spPr>
        </p:pic>
        <p:sp>
          <p:nvSpPr>
            <p:cNvPr id="12" name="Rectangle: Rounded Corners 11">
              <a:extLst>
                <a:ext uri="{FF2B5EF4-FFF2-40B4-BE49-F238E27FC236}">
                  <a16:creationId xmlns:a16="http://schemas.microsoft.com/office/drawing/2014/main" id="{0D00BFAD-7FC2-3713-0CE4-F6B8071D1EE4}"/>
                </a:ext>
              </a:extLst>
            </p:cNvPr>
            <p:cNvSpPr/>
            <p:nvPr/>
          </p:nvSpPr>
          <p:spPr>
            <a:xfrm>
              <a:off x="6518658" y="4250622"/>
              <a:ext cx="1658770" cy="432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13" name="Rectangle: Rounded Corners 12">
              <a:extLst>
                <a:ext uri="{FF2B5EF4-FFF2-40B4-BE49-F238E27FC236}">
                  <a16:creationId xmlns:a16="http://schemas.microsoft.com/office/drawing/2014/main" id="{76DE9B06-E7C6-3655-F023-EF2E8D1C30B2}"/>
                </a:ext>
              </a:extLst>
            </p:cNvPr>
            <p:cNvSpPr/>
            <p:nvPr/>
          </p:nvSpPr>
          <p:spPr>
            <a:xfrm>
              <a:off x="9613328" y="4404168"/>
              <a:ext cx="1658770" cy="144000"/>
            </a:xfrm>
            <a:prstGeom prst="roundRect">
              <a:avLst/>
            </a:prstGeom>
            <a:no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grpSp>
    </p:spTree>
    <p:extLst>
      <p:ext uri="{BB962C8B-B14F-4D97-AF65-F5344CB8AC3E}">
        <p14:creationId xmlns:p14="http://schemas.microsoft.com/office/powerpoint/2010/main" val="75062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46">
            <a:extLst>
              <a:ext uri="{FF2B5EF4-FFF2-40B4-BE49-F238E27FC236}">
                <a16:creationId xmlns:a16="http://schemas.microsoft.com/office/drawing/2014/main" id="{73D25485-551B-7822-759E-214EAC98C539}"/>
              </a:ext>
            </a:extLst>
          </p:cNvPr>
          <p:cNvSpPr>
            <a:spLocks noGrp="1"/>
          </p:cNvSpPr>
          <p:nvPr>
            <p:ph type="title"/>
          </p:nvPr>
        </p:nvSpPr>
        <p:spPr/>
        <p:txBody>
          <a:bodyPr/>
          <a:lstStyle/>
          <a:p>
            <a:r>
              <a:rPr lang="en-AU" noProof="0" dirty="0"/>
              <a:t>Discuss</a:t>
            </a:r>
          </a:p>
        </p:txBody>
      </p:sp>
      <p:sp>
        <p:nvSpPr>
          <p:cNvPr id="3" name="Text Placeholder 2">
            <a:extLst>
              <a:ext uri="{FF2B5EF4-FFF2-40B4-BE49-F238E27FC236}">
                <a16:creationId xmlns:a16="http://schemas.microsoft.com/office/drawing/2014/main" id="{50B12F92-0C7D-52B8-E57C-1A04A2F83702}"/>
              </a:ext>
            </a:extLst>
          </p:cNvPr>
          <p:cNvSpPr>
            <a:spLocks noGrp="1"/>
          </p:cNvSpPr>
          <p:nvPr>
            <p:ph type="body" sz="quarter" idx="23"/>
          </p:nvPr>
        </p:nvSpPr>
        <p:spPr>
          <a:xfrm>
            <a:off x="3149601" y="1922884"/>
            <a:ext cx="7264934" cy="1059433"/>
          </a:xfrm>
          <a:prstGeom prst="roundRect">
            <a:avLst>
              <a:gd name="adj" fmla="val 21707"/>
            </a:avLst>
          </a:prstGeom>
        </p:spPr>
        <p:txBody>
          <a:bodyPr bIns="252000" anchor="ctr" anchorCtr="0">
            <a:noAutofit/>
          </a:bodyPr>
          <a:lstStyle/>
          <a:p>
            <a:pPr>
              <a:spcBef>
                <a:spcPts val="600"/>
              </a:spcBef>
            </a:pPr>
            <a:r>
              <a:rPr lang="en-AU" noProof="0" dirty="0"/>
              <a:t>How do you </a:t>
            </a:r>
            <a:r>
              <a:rPr lang="en-AU" b="1" noProof="0" dirty="0"/>
              <a:t>plan for and design</a:t>
            </a:r>
            <a:r>
              <a:rPr lang="en-AU" noProof="0" dirty="0"/>
              <a:t> scaffolding in your classroom?</a:t>
            </a:r>
          </a:p>
        </p:txBody>
      </p:sp>
      <p:sp>
        <p:nvSpPr>
          <p:cNvPr id="2" name="Text Placeholder 2">
            <a:extLst>
              <a:ext uri="{FF2B5EF4-FFF2-40B4-BE49-F238E27FC236}">
                <a16:creationId xmlns:a16="http://schemas.microsoft.com/office/drawing/2014/main" id="{1815A83F-6A85-2605-D7DA-0414608E803C}"/>
              </a:ext>
            </a:extLst>
          </p:cNvPr>
          <p:cNvSpPr txBox="1">
            <a:spLocks/>
          </p:cNvSpPr>
          <p:nvPr/>
        </p:nvSpPr>
        <p:spPr>
          <a:xfrm>
            <a:off x="3149601" y="3057329"/>
            <a:ext cx="7264934" cy="1503708"/>
          </a:xfrm>
          <a:prstGeom prst="roundRect">
            <a:avLst>
              <a:gd name="adj" fmla="val 15140"/>
            </a:avLst>
          </a:prstGeom>
          <a:solidFill>
            <a:schemeClr val="accent5"/>
          </a:solidFill>
        </p:spPr>
        <p:txBody>
          <a:bodyPr vert="horz" lIns="252000" tIns="216000" rIns="252000" bIns="252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spcBef>
                <a:spcPts val="600"/>
              </a:spcBef>
            </a:pPr>
            <a:r>
              <a:rPr lang="en-AU" noProof="0" dirty="0"/>
              <a:t>How do you use scaffolds to guide students with gaps in their </a:t>
            </a:r>
            <a:r>
              <a:rPr lang="en-AU" b="1" noProof="0" dirty="0"/>
              <a:t>prior learning</a:t>
            </a:r>
            <a:r>
              <a:rPr lang="en-AU" noProof="0" dirty="0"/>
              <a:t>?</a:t>
            </a:r>
          </a:p>
        </p:txBody>
      </p:sp>
      <p:sp>
        <p:nvSpPr>
          <p:cNvPr id="6" name="Text Placeholder 4">
            <a:extLst>
              <a:ext uri="{FF2B5EF4-FFF2-40B4-BE49-F238E27FC236}">
                <a16:creationId xmlns:a16="http://schemas.microsoft.com/office/drawing/2014/main" id="{77577BBE-F7BE-1216-1827-DBB08993A8FB}"/>
              </a:ext>
              <a:ext uri="{C183D7F6-B498-43B3-948B-1728B52AA6E4}">
                <adec:decorative xmlns:adec="http://schemas.microsoft.com/office/drawing/2017/decorative" val="1"/>
              </a:ext>
            </a:extLst>
          </p:cNvPr>
          <p:cNvSpPr txBox="1">
            <a:spLocks/>
          </p:cNvSpPr>
          <p:nvPr/>
        </p:nvSpPr>
        <p:spPr>
          <a:xfrm>
            <a:off x="714375" y="0"/>
            <a:ext cx="3348339" cy="473235"/>
          </a:xfrm>
          <a:prstGeom prst="round2SameRect">
            <a:avLst>
              <a:gd name="adj1" fmla="val 0"/>
              <a:gd name="adj2" fmla="val 33993"/>
            </a:avLst>
          </a:prstGeom>
          <a:solidFill>
            <a:schemeClr val="bg1">
              <a:lumMod val="85000"/>
            </a:schemeClr>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Scaffolding practice overview</a:t>
            </a:r>
          </a:p>
        </p:txBody>
      </p:sp>
    </p:spTree>
    <p:extLst>
      <p:ext uri="{BB962C8B-B14F-4D97-AF65-F5344CB8AC3E}">
        <p14:creationId xmlns:p14="http://schemas.microsoft.com/office/powerpoint/2010/main" val="16842424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C344622B-95E7-D928-3BBB-708BCEEF5622}"/>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2B94250C-9A36-92EB-C6FF-41114D582150}"/>
              </a:ext>
            </a:extLst>
          </p:cNvPr>
          <p:cNvSpPr>
            <a:spLocks noGrp="1"/>
          </p:cNvSpPr>
          <p:nvPr>
            <p:ph type="body" sz="quarter" idx="15"/>
          </p:nvPr>
        </p:nvSpPr>
        <p:spPr/>
        <p:txBody>
          <a:bodyPr/>
          <a:lstStyle/>
          <a:p>
            <a:r>
              <a:rPr lang="en-AU" noProof="0" dirty="0"/>
              <a:t>1</a:t>
            </a:r>
          </a:p>
        </p:txBody>
      </p:sp>
      <p:sp>
        <p:nvSpPr>
          <p:cNvPr id="10" name="Title 4">
            <a:extLst>
              <a:ext uri="{FF2B5EF4-FFF2-40B4-BE49-F238E27FC236}">
                <a16:creationId xmlns:a16="http://schemas.microsoft.com/office/drawing/2014/main" id="{9187F184-4983-93E4-624D-E166E71B75A3}"/>
              </a:ext>
            </a:extLst>
          </p:cNvPr>
          <p:cNvSpPr txBox="1">
            <a:spLocks noGrp="1"/>
          </p:cNvSpPr>
          <p:nvPr>
            <p:ph type="title" idx="4294967295"/>
          </p:nvPr>
        </p:nvSpPr>
        <p:spPr>
          <a:xfrm>
            <a:off x="609599" y="2520187"/>
            <a:ext cx="6619876" cy="156966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100000"/>
              </a:lnSpc>
              <a:spcBef>
                <a:spcPct val="0"/>
              </a:spcBef>
              <a:buNone/>
              <a:defRPr sz="3600" b="0" kern="1200">
                <a:solidFill>
                  <a:schemeClr val="bg1"/>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200" b="0" i="0" u="none" strike="noStrike" kern="1200" cap="none" spc="0" normalizeH="0" baseline="0" noProof="0" dirty="0">
                <a:ln>
                  <a:noFill/>
                </a:ln>
                <a:solidFill>
                  <a:schemeClr val="bg1"/>
                </a:solidFill>
                <a:effectLst/>
                <a:uLnTx/>
                <a:uFillTx/>
                <a:latin typeface="Montserrat SemiBold" panose="00000700000000000000" pitchFamily="2" charset="0"/>
                <a:ea typeface="+mj-ea"/>
                <a:cs typeface="+mj-cs"/>
              </a:rPr>
              <a:t>Plan and design scaffolds</a:t>
            </a:r>
            <a:br>
              <a:rPr kumimoji="0" lang="en-AU" sz="3200" b="0" i="0" u="none" strike="noStrike" kern="1200" cap="none" spc="0" normalizeH="0" baseline="0" noProof="0" dirty="0">
                <a:ln>
                  <a:noFill/>
                </a:ln>
                <a:solidFill>
                  <a:schemeClr val="bg1"/>
                </a:solidFill>
                <a:effectLst/>
                <a:uLnTx/>
                <a:uFillTx/>
                <a:latin typeface="Montserrat SemiBold" panose="00000700000000000000" pitchFamily="2" charset="0"/>
                <a:ea typeface="+mj-ea"/>
                <a:cs typeface="+mj-cs"/>
              </a:rPr>
            </a:br>
            <a:r>
              <a:rPr kumimoji="0" lang="en-AU" sz="3200" b="0" i="0" u="none" strike="noStrike" kern="1200" cap="none" spc="0" normalizeH="0" baseline="0" noProof="0" dirty="0">
                <a:ln>
                  <a:noFill/>
                </a:ln>
                <a:solidFill>
                  <a:schemeClr val="bg1"/>
                </a:solidFill>
                <a:effectLst/>
                <a:uLnTx/>
                <a:uFillTx/>
                <a:latin typeface="Montserrat SemiBold" panose="00000700000000000000" pitchFamily="2" charset="0"/>
                <a:ea typeface="+mj-ea"/>
                <a:cs typeface="+mj-cs"/>
              </a:rPr>
              <a:t>to help students acquire, practise and apply learning</a:t>
            </a:r>
          </a:p>
        </p:txBody>
      </p:sp>
      <p:sp>
        <p:nvSpPr>
          <p:cNvPr id="2" name="TextBox 1">
            <a:extLst>
              <a:ext uri="{FF2B5EF4-FFF2-40B4-BE49-F238E27FC236}">
                <a16:creationId xmlns:a16="http://schemas.microsoft.com/office/drawing/2014/main" id="{F1D7045B-7021-13A4-A8DC-18ED752B84B9}"/>
              </a:ext>
            </a:extLst>
          </p:cNvPr>
          <p:cNvSpPr txBox="1"/>
          <p:nvPr/>
        </p:nvSpPr>
        <p:spPr>
          <a:xfrm>
            <a:off x="609599" y="4519759"/>
            <a:ext cx="5166169" cy="1200329"/>
          </a:xfrm>
          <a:prstGeom prst="rect">
            <a:avLst/>
          </a:prstGeom>
          <a:noFill/>
        </p:spPr>
        <p:txBody>
          <a:bodyPr wrap="square">
            <a:spAutoFit/>
          </a:bodyPr>
          <a:lstStyle/>
          <a:p>
            <a:pPr marL="285750" indent="-285750">
              <a:buFont typeface="Arial" panose="020B0604020202020204" pitchFamily="34" charset="0"/>
              <a:buChar char="•"/>
            </a:pPr>
            <a:r>
              <a:rPr lang="en-AU" sz="2400" noProof="0" dirty="0">
                <a:solidFill>
                  <a:srgbClr val="FFFFFF"/>
                </a:solidFill>
                <a:latin typeface="Montserrat" panose="00000500000000000000" pitchFamily="2" charset="0"/>
                <a:hlinkClick r:id="rId3" action="ppaction://hlinksldjump">
                  <a:extLst>
                    <a:ext uri="{A12FA001-AC4F-418D-AE19-62706E023703}">
                      <ahyp:hlinkClr xmlns:ahyp="http://schemas.microsoft.com/office/drawing/2018/hyperlinkcolor" val="tx"/>
                    </a:ext>
                  </a:extLst>
                </a:hlinkClick>
              </a:rPr>
              <a:t>Use a range of scaffolds to guide and monitor practise</a:t>
            </a:r>
            <a:r>
              <a:rPr lang="en-AU" sz="2400" noProof="0" dirty="0">
                <a:solidFill>
                  <a:schemeClr val="bg1"/>
                </a:solidFill>
                <a:latin typeface="Montserrat" panose="00000500000000000000" pitchFamily="2" charset="0"/>
                <a:hlinkClick r:id="rId3" action="ppaction://hlinksldjump">
                  <a:extLst>
                    <a:ext uri="{A12FA001-AC4F-418D-AE19-62706E023703}">
                      <ahyp:hlinkClr xmlns:ahyp="http://schemas.microsoft.com/office/drawing/2018/hyperlinkcolor" val="tx"/>
                    </a:ext>
                  </a:extLst>
                </a:hlinkClick>
              </a:rPr>
              <a:t> and application of learning </a:t>
            </a:r>
            <a:endParaRPr lang="en-AU" sz="2400" noProof="0" dirty="0">
              <a:solidFill>
                <a:schemeClr val="bg1"/>
              </a:solidFill>
              <a:latin typeface="Montserrat" panose="00000500000000000000" pitchFamily="2" charset="0"/>
            </a:endParaRPr>
          </a:p>
        </p:txBody>
      </p:sp>
      <p:pic>
        <p:nvPicPr>
          <p:cNvPr id="18" name="Picture Placeholder 17">
            <a:extLst>
              <a:ext uri="{FF2B5EF4-FFF2-40B4-BE49-F238E27FC236}">
                <a16:creationId xmlns:a16="http://schemas.microsoft.com/office/drawing/2014/main" id="{056036E7-9BC5-B33D-D288-06B947A8ECA1}"/>
              </a:ext>
              <a:ext uri="{C183D7F6-B498-43B3-948B-1728B52AA6E4}">
                <adec:decorative xmlns:adec="http://schemas.microsoft.com/office/drawing/2017/decorative" val="1"/>
              </a:ext>
            </a:extLst>
          </p:cNvPr>
          <p:cNvPicPr>
            <a:picLocks noGrp="1" noChangeAspect="1"/>
          </p:cNvPicPr>
          <p:nvPr>
            <p:ph type="pic" sz="quarter" idx="14"/>
          </p:nvPr>
        </p:nvPicPr>
        <p:blipFill>
          <a:blip r:embed="rId4"/>
          <a:srcRect l="13686" r="38860"/>
          <a:stretch>
            <a:fillRect/>
          </a:stretch>
        </p:blipFill>
        <p:spPr>
          <a:xfrm>
            <a:off x="7315200" y="0"/>
            <a:ext cx="4876800" cy="6858000"/>
          </a:xfrm>
          <a:prstGeom prst="rect">
            <a:avLst/>
          </a:prstGeom>
        </p:spPr>
      </p:pic>
      <p:sp>
        <p:nvSpPr>
          <p:cNvPr id="16" name="Text Placeholder 8">
            <a:extLst>
              <a:ext uri="{FF2B5EF4-FFF2-40B4-BE49-F238E27FC236}">
                <a16:creationId xmlns:a16="http://schemas.microsoft.com/office/drawing/2014/main" id="{420EFB46-CF25-9375-0359-F66C65AD4B7A}"/>
              </a:ext>
              <a:ext uri="{C183D7F6-B498-43B3-948B-1728B52AA6E4}">
                <adec:decorative xmlns:adec="http://schemas.microsoft.com/office/drawing/2017/decorative" val="1"/>
              </a:ext>
            </a:extLst>
          </p:cNvPr>
          <p:cNvSpPr txBox="1">
            <a:spLocks/>
          </p:cNvSpPr>
          <p:nvPr/>
        </p:nvSpPr>
        <p:spPr>
          <a:xfrm>
            <a:off x="7552267" y="6182713"/>
            <a:ext cx="4254500" cy="228460"/>
          </a:xfrm>
          <a:prstGeom prst="rect">
            <a:avLst/>
          </a:prstGeom>
        </p:spPr>
        <p:txBody>
          <a:bodyPr vert="horz" wrap="square" lIns="91440" tIns="45720" rIns="91440" bIns="45720" rtlCol="0">
            <a:spAutoFit/>
          </a:bodyPr>
          <a:lstStyle>
            <a:lvl1pPr marL="0" indent="0" algn="r" defTabSz="914400" rtl="0" eaLnBrk="1" latinLnBrk="0" hangingPunct="1">
              <a:lnSpc>
                <a:spcPct val="120000"/>
              </a:lnSpc>
              <a:spcBef>
                <a:spcPts val="0"/>
              </a:spcBef>
              <a:spcAft>
                <a:spcPts val="1200"/>
              </a:spcAft>
              <a:buClr>
                <a:schemeClr val="accent1"/>
              </a:buClr>
              <a:buFont typeface="Arial" panose="020B0604020202020204" pitchFamily="34" charset="0"/>
              <a:buNone/>
              <a:defRPr sz="8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bg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1"/>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bg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tx1"/>
                </a:solidFill>
              </a:rPr>
              <a:t>Image: iStock.com/</a:t>
            </a:r>
            <a:r>
              <a:rPr lang="en-AU" noProof="0" dirty="0" err="1">
                <a:solidFill>
                  <a:schemeClr val="tx1"/>
                </a:solidFill>
              </a:rPr>
              <a:t>Rawpixel</a:t>
            </a:r>
            <a:endParaRPr lang="en-AU" noProof="0" dirty="0">
              <a:solidFill>
                <a:schemeClr val="tx1"/>
              </a:solidFill>
            </a:endParaRPr>
          </a:p>
        </p:txBody>
      </p:sp>
    </p:spTree>
    <p:extLst>
      <p:ext uri="{BB962C8B-B14F-4D97-AF65-F5344CB8AC3E}">
        <p14:creationId xmlns:p14="http://schemas.microsoft.com/office/powerpoint/2010/main" val="1868660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4FD0B2D-3111-CF0E-F069-37B241A847B8}"/>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A1089179-BED7-4034-39C7-E11F08D16347}"/>
              </a:ext>
            </a:extLst>
          </p:cNvPr>
          <p:cNvSpPr txBox="1">
            <a:spLocks noGrp="1"/>
          </p:cNvSpPr>
          <p:nvPr>
            <p:ph type="title" idx="4294967295"/>
          </p:nvPr>
        </p:nvSpPr>
        <p:spPr>
          <a:xfrm>
            <a:off x="749300" y="1963453"/>
            <a:ext cx="4058821" cy="2797459"/>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rPr>
              <a:t>Using a range of scaffolds to guide and monitor practise and application of learning involves …</a:t>
            </a:r>
            <a:br>
              <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rPr>
            </a:b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BA213E91-BF45-D0B9-7BB2-50A76A2129FF}"/>
              </a:ext>
            </a:extLst>
          </p:cNvPr>
          <p:cNvSpPr>
            <a:spLocks noGrp="1"/>
          </p:cNvSpPr>
          <p:nvPr>
            <p:ph type="body" sz="quarter" idx="23"/>
          </p:nvPr>
        </p:nvSpPr>
        <p:spPr>
          <a:xfrm>
            <a:off x="5486399" y="1963454"/>
            <a:ext cx="5775839" cy="1736738"/>
          </a:xfrm>
        </p:spPr>
        <p:txBody>
          <a:bodyPr/>
          <a:lstStyle/>
          <a:p>
            <a:r>
              <a:rPr lang="en-AU" noProof="0" dirty="0">
                <a:latin typeface="Montserrat" panose="00000500000000000000" pitchFamily="2" charset="0"/>
              </a:rPr>
              <a:t>Supporting students to </a:t>
            </a:r>
            <a:r>
              <a:rPr lang="en-AU" b="1" noProof="0" dirty="0">
                <a:latin typeface="Montserrat" panose="00000500000000000000" pitchFamily="2" charset="0"/>
              </a:rPr>
              <a:t>consolidate, practise and apply </a:t>
            </a:r>
            <a:r>
              <a:rPr lang="en-AU" noProof="0" dirty="0">
                <a:latin typeface="Montserrat" panose="00000500000000000000" pitchFamily="2" charset="0"/>
              </a:rPr>
              <a:t>learning in new ways</a:t>
            </a:r>
          </a:p>
        </p:txBody>
      </p:sp>
      <p:sp>
        <p:nvSpPr>
          <p:cNvPr id="4" name="Text Placeholder 3">
            <a:extLst>
              <a:ext uri="{FF2B5EF4-FFF2-40B4-BE49-F238E27FC236}">
                <a16:creationId xmlns:a16="http://schemas.microsoft.com/office/drawing/2014/main" id="{40C53B40-21CC-611F-144B-BEBF6B01F419}"/>
              </a:ext>
            </a:extLst>
          </p:cNvPr>
          <p:cNvSpPr>
            <a:spLocks noGrp="1"/>
          </p:cNvSpPr>
          <p:nvPr>
            <p:ph type="body" sz="quarter" idx="25"/>
          </p:nvPr>
        </p:nvSpPr>
        <p:spPr>
          <a:xfrm>
            <a:off x="5486399" y="3861411"/>
            <a:ext cx="5775839" cy="1736738"/>
          </a:xfrm>
        </p:spPr>
        <p:txBody>
          <a:bodyPr/>
          <a:lstStyle/>
          <a:p>
            <a:r>
              <a:rPr lang="en-AU" noProof="0" dirty="0">
                <a:latin typeface="Montserrat" panose="00000500000000000000" pitchFamily="2" charset="0"/>
              </a:rPr>
              <a:t>Using a </a:t>
            </a:r>
            <a:r>
              <a:rPr lang="en-AU" b="1" noProof="0" dirty="0">
                <a:latin typeface="Montserrat" panose="00000500000000000000" pitchFamily="2" charset="0"/>
              </a:rPr>
              <a:t>variety </a:t>
            </a:r>
            <a:r>
              <a:rPr lang="en-AU" noProof="0" dirty="0">
                <a:latin typeface="Montserrat" panose="00000500000000000000" pitchFamily="2" charset="0"/>
              </a:rPr>
              <a:t>of scaffolds, including questions, prompts and templates</a:t>
            </a:r>
          </a:p>
        </p:txBody>
      </p:sp>
      <p:sp>
        <p:nvSpPr>
          <p:cNvPr id="5" name="Text Placeholder 6">
            <a:extLst>
              <a:ext uri="{FF2B5EF4-FFF2-40B4-BE49-F238E27FC236}">
                <a16:creationId xmlns:a16="http://schemas.microsoft.com/office/drawing/2014/main" id="{5015F32E-D8E2-B973-ED21-B3B6FFBD0E4D}"/>
              </a:ext>
              <a:ext uri="{C183D7F6-B498-43B3-948B-1728B52AA6E4}">
                <adec:decorative xmlns:adec="http://schemas.microsoft.com/office/drawing/2017/decorative" val="1"/>
              </a:ext>
            </a:extLst>
          </p:cNvPr>
          <p:cNvSpPr>
            <a:spLocks noGrp="1"/>
          </p:cNvSpPr>
          <p:nvPr>
            <p:ph type="body" sz="quarter" idx="24"/>
          </p:nvPr>
        </p:nvSpPr>
        <p:spPr>
          <a:xfrm>
            <a:off x="714375" y="0"/>
            <a:ext cx="2781179" cy="473235"/>
          </a:xfrm>
          <a:solidFill>
            <a:schemeClr val="accent2"/>
          </a:solidFill>
        </p:spPr>
        <p:txBody>
          <a:bodyPr/>
          <a:lstStyle/>
          <a:p>
            <a:r>
              <a:rPr lang="en-AU" noProof="0" dirty="0">
                <a:solidFill>
                  <a:schemeClr val="bg1"/>
                </a:solidFill>
              </a:rPr>
              <a:t>Use a range of scaffolds</a:t>
            </a:r>
          </a:p>
        </p:txBody>
      </p:sp>
    </p:spTree>
    <p:extLst>
      <p:ext uri="{BB962C8B-B14F-4D97-AF65-F5344CB8AC3E}">
        <p14:creationId xmlns:p14="http://schemas.microsoft.com/office/powerpoint/2010/main" val="131913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F2AB8-518B-2E9F-EB0A-E6DA63397CC8}"/>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1E4BB88E-ABDC-E281-A9FE-E978632E64D3}"/>
              </a:ext>
            </a:extLst>
          </p:cNvPr>
          <p:cNvSpPr>
            <a:spLocks noGrp="1"/>
          </p:cNvSpPr>
          <p:nvPr>
            <p:ph type="title"/>
          </p:nvPr>
        </p:nvSpPr>
        <p:spPr/>
        <p:txBody>
          <a:bodyPr/>
          <a:lstStyle/>
          <a:p>
            <a:r>
              <a:rPr lang="en-AU" noProof="0" dirty="0"/>
              <a:t>Examples of scaffolds</a:t>
            </a:r>
          </a:p>
        </p:txBody>
      </p:sp>
      <p:sp>
        <p:nvSpPr>
          <p:cNvPr id="12" name="Text Placeholder 2">
            <a:extLst>
              <a:ext uri="{FF2B5EF4-FFF2-40B4-BE49-F238E27FC236}">
                <a16:creationId xmlns:a16="http://schemas.microsoft.com/office/drawing/2014/main" id="{ED89C0B1-986C-3BB6-ABE8-8D3B14DE2E1D}"/>
              </a:ext>
            </a:extLst>
          </p:cNvPr>
          <p:cNvSpPr>
            <a:spLocks noGrp="1"/>
          </p:cNvSpPr>
          <p:nvPr>
            <p:ph type="body" sz="quarter" idx="23"/>
          </p:nvPr>
        </p:nvSpPr>
        <p:spPr>
          <a:xfrm>
            <a:off x="609600" y="1467319"/>
            <a:ext cx="10972800" cy="383118"/>
          </a:xfrm>
        </p:spPr>
        <p:txBody>
          <a:bodyPr/>
          <a:lstStyle/>
          <a:p>
            <a:r>
              <a:rPr lang="en-AU" noProof="0" dirty="0"/>
              <a:t>There is a range of scaffolds that teachers can use to help guide student learning.</a:t>
            </a:r>
          </a:p>
        </p:txBody>
      </p:sp>
      <p:sp>
        <p:nvSpPr>
          <p:cNvPr id="11" name="Text Placeholder 2">
            <a:extLst>
              <a:ext uri="{FF2B5EF4-FFF2-40B4-BE49-F238E27FC236}">
                <a16:creationId xmlns:a16="http://schemas.microsoft.com/office/drawing/2014/main" id="{95BEE19D-2313-E558-422A-F7CDD340734E}"/>
              </a:ext>
              <a:ext uri="{C183D7F6-B498-43B3-948B-1728B52AA6E4}">
                <adec:decorative xmlns:adec="http://schemas.microsoft.com/office/drawing/2017/decorative" val="1"/>
              </a:ext>
            </a:extLst>
          </p:cNvPr>
          <p:cNvSpPr txBox="1">
            <a:spLocks/>
          </p:cNvSpPr>
          <p:nvPr/>
        </p:nvSpPr>
        <p:spPr>
          <a:xfrm>
            <a:off x="714374" y="2406627"/>
            <a:ext cx="10710864" cy="3902098"/>
          </a:xfrm>
          <a:prstGeom prst="rect">
            <a:avLst/>
          </a:prstGeom>
          <a:solidFill>
            <a:schemeClr val="bg1"/>
          </a:solidFill>
          <a:effectLst>
            <a:outerShdw blurRad="63500" sx="101000" sy="101000" algn="ctr" rotWithShape="0">
              <a:prstClr val="black">
                <a:alpha val="10000"/>
              </a:prstClr>
            </a:outerShdw>
          </a:effectLst>
        </p:spPr>
        <p:txBody>
          <a:bodyPr vert="horz" wrap="square" lIns="252000" tIns="216000" rIns="252000" bIns="25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endParaRPr lang="en-AU" sz="1400" noProof="0" dirty="0"/>
          </a:p>
        </p:txBody>
      </p:sp>
      <p:sp>
        <p:nvSpPr>
          <p:cNvPr id="20" name="TextBox 19">
            <a:extLst>
              <a:ext uri="{FF2B5EF4-FFF2-40B4-BE49-F238E27FC236}">
                <a16:creationId xmlns:a16="http://schemas.microsoft.com/office/drawing/2014/main" id="{7AA83177-0E63-96ED-8D03-134D8684E439}"/>
              </a:ext>
            </a:extLst>
          </p:cNvPr>
          <p:cNvSpPr txBox="1"/>
          <p:nvPr/>
        </p:nvSpPr>
        <p:spPr>
          <a:xfrm>
            <a:off x="1018194" y="2744189"/>
            <a:ext cx="10103224" cy="3226974"/>
          </a:xfrm>
          <a:prstGeom prst="rect">
            <a:avLst/>
          </a:prstGeom>
          <a:noFill/>
        </p:spPr>
        <p:txBody>
          <a:bodyPr wrap="square" numCol="2" spcCol="360000">
            <a:spAutoFit/>
          </a:bodyPr>
          <a:lstStyle/>
          <a:p>
            <a:pPr marL="285750" marR="0" lvl="0" indent="-285750" fontAlgn="auto">
              <a:lnSpc>
                <a:spcPct val="130000"/>
              </a:lnSpc>
              <a:spcBef>
                <a:spcPts val="600"/>
              </a:spcBef>
              <a:spcAft>
                <a:spcPts val="600"/>
              </a:spcAft>
              <a:buSzTx/>
              <a:buFont typeface="Arial" panose="020B0604020202020204" pitchFamily="34" charset="0"/>
              <a:buChar char="•"/>
              <a:tabLst/>
              <a:defRPr/>
            </a:pPr>
            <a:r>
              <a:rPr lang="en-AU" sz="1600" noProof="0" dirty="0"/>
              <a:t>Memory aids (e.g., acronyms, </a:t>
            </a:r>
            <a:br>
              <a:rPr lang="en-AU" sz="1600" noProof="0" dirty="0"/>
            </a:br>
            <a:r>
              <a:rPr lang="en-AU" sz="1600" noProof="0" dirty="0"/>
              <a:t>songs/rhymes or embedded mnemonics)</a:t>
            </a:r>
          </a:p>
          <a:p>
            <a:pPr marL="285750" marR="0" lvl="0" indent="-285750" fontAlgn="auto">
              <a:lnSpc>
                <a:spcPct val="130000"/>
              </a:lnSpc>
              <a:spcBef>
                <a:spcPts val="600"/>
              </a:spcBef>
              <a:spcAft>
                <a:spcPts val="600"/>
              </a:spcAft>
              <a:buSzTx/>
              <a:buFont typeface="Arial" panose="020B0604020202020204" pitchFamily="34" charset="0"/>
              <a:buChar char="•"/>
              <a:tabLst/>
              <a:defRPr/>
            </a:pPr>
            <a:r>
              <a:rPr lang="en-AU" sz="1600" noProof="0" dirty="0"/>
              <a:t>Talk for Writing</a:t>
            </a:r>
          </a:p>
          <a:p>
            <a:pPr marL="285750" marR="0" lvl="0" indent="-285750" fontAlgn="auto">
              <a:lnSpc>
                <a:spcPct val="130000"/>
              </a:lnSpc>
              <a:spcBef>
                <a:spcPts val="600"/>
              </a:spcBef>
              <a:spcAft>
                <a:spcPts val="600"/>
              </a:spcAft>
              <a:buSzTx/>
              <a:buFont typeface="Arial" panose="020B0604020202020204" pitchFamily="34" charset="0"/>
              <a:buChar char="•"/>
              <a:tabLst/>
              <a:defRPr/>
            </a:pPr>
            <a:r>
              <a:rPr lang="en-AU" sz="1600" noProof="0" dirty="0"/>
              <a:t>Questions</a:t>
            </a:r>
          </a:p>
          <a:p>
            <a:pPr marL="285750" marR="0" lvl="0" indent="-285750" fontAlgn="auto">
              <a:lnSpc>
                <a:spcPct val="130000"/>
              </a:lnSpc>
              <a:spcBef>
                <a:spcPts val="600"/>
              </a:spcBef>
              <a:spcAft>
                <a:spcPts val="600"/>
              </a:spcAft>
              <a:buSzTx/>
              <a:buFont typeface="Arial" panose="020B0604020202020204" pitchFamily="34" charset="0"/>
              <a:buChar char="•"/>
              <a:tabLst/>
              <a:defRPr/>
            </a:pPr>
            <a:r>
              <a:rPr lang="en-AU" sz="1600" noProof="0" dirty="0"/>
              <a:t>Guided notes </a:t>
            </a:r>
          </a:p>
          <a:p>
            <a:pPr marL="285750" marR="0" lvl="0" indent="-285750" fontAlgn="auto">
              <a:lnSpc>
                <a:spcPct val="130000"/>
              </a:lnSpc>
              <a:spcBef>
                <a:spcPts val="600"/>
              </a:spcBef>
              <a:spcAft>
                <a:spcPts val="600"/>
              </a:spcAft>
              <a:buSzTx/>
              <a:buFont typeface="Arial" panose="020B0604020202020204" pitchFamily="34" charset="0"/>
              <a:buChar char="•"/>
              <a:tabLst/>
              <a:defRPr/>
            </a:pPr>
            <a:r>
              <a:rPr lang="en-AU" sz="1600" noProof="0" dirty="0"/>
              <a:t>Discussion frameworks</a:t>
            </a:r>
          </a:p>
          <a:p>
            <a:pPr marL="285750" marR="0" lvl="0" indent="-285750" fontAlgn="auto">
              <a:lnSpc>
                <a:spcPct val="130000"/>
              </a:lnSpc>
              <a:spcBef>
                <a:spcPts val="600"/>
              </a:spcBef>
              <a:spcAft>
                <a:spcPts val="600"/>
              </a:spcAft>
              <a:buSzTx/>
              <a:buFont typeface="Arial" panose="020B0604020202020204" pitchFamily="34" charset="0"/>
              <a:buChar char="•"/>
              <a:tabLst/>
              <a:defRPr/>
            </a:pPr>
            <a:r>
              <a:rPr lang="en-AU" sz="1600" noProof="0" dirty="0"/>
              <a:t>Procedural prompts</a:t>
            </a:r>
          </a:p>
          <a:p>
            <a:pPr marL="285750" marR="0" lvl="0" indent="-285750" fontAlgn="auto">
              <a:lnSpc>
                <a:spcPct val="130000"/>
              </a:lnSpc>
              <a:spcBef>
                <a:spcPts val="600"/>
              </a:spcBef>
              <a:spcAft>
                <a:spcPts val="600"/>
              </a:spcAft>
              <a:buSzTx/>
              <a:buFont typeface="Arial" panose="020B0604020202020204" pitchFamily="34" charset="0"/>
              <a:buChar char="•"/>
              <a:tabLst/>
              <a:defRPr/>
            </a:pPr>
            <a:r>
              <a:rPr lang="en-AU" sz="1600" noProof="0" dirty="0"/>
              <a:t>Hinge questions</a:t>
            </a:r>
          </a:p>
          <a:p>
            <a:pPr marL="266700" marR="0" lvl="0" indent="-266700" fontAlgn="auto">
              <a:lnSpc>
                <a:spcPct val="130000"/>
              </a:lnSpc>
              <a:spcBef>
                <a:spcPts val="600"/>
              </a:spcBef>
              <a:spcAft>
                <a:spcPts val="600"/>
              </a:spcAft>
              <a:buSzTx/>
              <a:buFont typeface="Arial" panose="020B0604020202020204" pitchFamily="34" charset="0"/>
              <a:buChar char="•"/>
              <a:tabLst/>
              <a:defRPr/>
            </a:pPr>
            <a:r>
              <a:rPr lang="en-AU" sz="1600" noProof="0" dirty="0"/>
              <a:t>Worked examples</a:t>
            </a:r>
          </a:p>
          <a:p>
            <a:pPr marL="266700" marR="0" lvl="0" indent="-266700" fontAlgn="auto">
              <a:lnSpc>
                <a:spcPct val="130000"/>
              </a:lnSpc>
              <a:spcBef>
                <a:spcPts val="600"/>
              </a:spcBef>
              <a:spcAft>
                <a:spcPts val="600"/>
              </a:spcAft>
              <a:buSzTx/>
              <a:buFont typeface="Arial" panose="020B0604020202020204" pitchFamily="34" charset="0"/>
              <a:buChar char="•"/>
              <a:tabLst/>
              <a:defRPr/>
            </a:pPr>
            <a:r>
              <a:rPr lang="en-AU" sz="1600" noProof="0" dirty="0"/>
              <a:t>Example problem pairs</a:t>
            </a:r>
          </a:p>
          <a:p>
            <a:pPr marL="266700" marR="0" lvl="0" indent="-266700" fontAlgn="auto">
              <a:lnSpc>
                <a:spcPct val="130000"/>
              </a:lnSpc>
              <a:spcBef>
                <a:spcPts val="600"/>
              </a:spcBef>
              <a:spcAft>
                <a:spcPts val="600"/>
              </a:spcAft>
              <a:buSzTx/>
              <a:buFont typeface="Arial" panose="020B0604020202020204" pitchFamily="34" charset="0"/>
              <a:buChar char="•"/>
              <a:tabLst/>
              <a:defRPr/>
            </a:pPr>
            <a:r>
              <a:rPr lang="en-AU" sz="1600" noProof="0" dirty="0"/>
              <a:t>Annotated work samples</a:t>
            </a:r>
          </a:p>
          <a:p>
            <a:pPr marL="266700" marR="0" lvl="0" indent="-266700" fontAlgn="auto">
              <a:lnSpc>
                <a:spcPct val="130000"/>
              </a:lnSpc>
              <a:spcBef>
                <a:spcPts val="600"/>
              </a:spcBef>
              <a:spcAft>
                <a:spcPts val="600"/>
              </a:spcAft>
              <a:buSzTx/>
              <a:buFont typeface="Arial" panose="020B0604020202020204" pitchFamily="34" charset="0"/>
              <a:buChar char="•"/>
              <a:tabLst/>
              <a:defRPr/>
            </a:pPr>
            <a:r>
              <a:rPr lang="en-AU" sz="1600" noProof="0" dirty="0"/>
              <a:t>Concept maps</a:t>
            </a:r>
          </a:p>
          <a:p>
            <a:pPr marL="266700" marR="0" lvl="0" indent="-266700" fontAlgn="auto">
              <a:lnSpc>
                <a:spcPct val="130000"/>
              </a:lnSpc>
              <a:spcBef>
                <a:spcPts val="600"/>
              </a:spcBef>
              <a:spcAft>
                <a:spcPts val="600"/>
              </a:spcAft>
              <a:buSzTx/>
              <a:buFont typeface="Arial" panose="020B0604020202020204" pitchFamily="34" charset="0"/>
              <a:buChar char="•"/>
              <a:tabLst/>
              <a:defRPr/>
            </a:pPr>
            <a:r>
              <a:rPr lang="en-AU" sz="1600" noProof="0" dirty="0"/>
              <a:t>Writing templates (verbal, visual or written)</a:t>
            </a:r>
          </a:p>
          <a:p>
            <a:pPr marL="266700" marR="0" lvl="0" indent="-266700" fontAlgn="auto">
              <a:lnSpc>
                <a:spcPct val="130000"/>
              </a:lnSpc>
              <a:spcBef>
                <a:spcPts val="600"/>
              </a:spcBef>
              <a:spcAft>
                <a:spcPts val="600"/>
              </a:spcAft>
              <a:buSzTx/>
              <a:buFont typeface="Arial" panose="020B0604020202020204" pitchFamily="34" charset="0"/>
              <a:buChar char="•"/>
              <a:tabLst/>
              <a:defRPr/>
            </a:pPr>
            <a:r>
              <a:rPr lang="en-AU" sz="1600" noProof="0" dirty="0"/>
              <a:t>Process worksheets</a:t>
            </a:r>
          </a:p>
        </p:txBody>
      </p:sp>
      <p:sp>
        <p:nvSpPr>
          <p:cNvPr id="10" name="Text Placeholder 6">
            <a:extLst>
              <a:ext uri="{FF2B5EF4-FFF2-40B4-BE49-F238E27FC236}">
                <a16:creationId xmlns:a16="http://schemas.microsoft.com/office/drawing/2014/main" id="{1C9A0E69-9333-8BB6-AA5E-DD676451F810}"/>
              </a:ext>
              <a:ext uri="{C183D7F6-B498-43B3-948B-1728B52AA6E4}">
                <adec:decorative xmlns:adec="http://schemas.microsoft.com/office/drawing/2017/decorative" val="1"/>
              </a:ext>
            </a:extLst>
          </p:cNvPr>
          <p:cNvSpPr>
            <a:spLocks noGrp="1"/>
          </p:cNvSpPr>
          <p:nvPr>
            <p:ph type="body" sz="quarter" idx="24"/>
          </p:nvPr>
        </p:nvSpPr>
        <p:spPr>
          <a:xfrm>
            <a:off x="714375" y="0"/>
            <a:ext cx="2781179" cy="473235"/>
          </a:xfrm>
          <a:solidFill>
            <a:schemeClr val="accent2"/>
          </a:solidFill>
        </p:spPr>
        <p:txBody>
          <a:bodyPr/>
          <a:lstStyle/>
          <a:p>
            <a:r>
              <a:rPr lang="en-AU" noProof="0" dirty="0">
                <a:solidFill>
                  <a:schemeClr val="bg1"/>
                </a:solidFill>
              </a:rPr>
              <a:t>Use a range of scaffolds</a:t>
            </a:r>
          </a:p>
        </p:txBody>
      </p:sp>
    </p:spTree>
    <p:extLst>
      <p:ext uri="{BB962C8B-B14F-4D97-AF65-F5344CB8AC3E}">
        <p14:creationId xmlns:p14="http://schemas.microsoft.com/office/powerpoint/2010/main" val="20008117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93267-42B5-15A2-8BD0-2869C7CCBE13}"/>
            </a:ext>
          </a:extLst>
        </p:cNvPr>
        <p:cNvGrpSpPr/>
        <p:nvPr/>
      </p:nvGrpSpPr>
      <p:grpSpPr>
        <a:xfrm>
          <a:off x="0" y="0"/>
          <a:ext cx="0" cy="0"/>
          <a:chOff x="0" y="0"/>
          <a:chExt cx="0" cy="0"/>
        </a:xfrm>
      </p:grpSpPr>
      <p:sp>
        <p:nvSpPr>
          <p:cNvPr id="4" name="Title 5">
            <a:extLst>
              <a:ext uri="{FF2B5EF4-FFF2-40B4-BE49-F238E27FC236}">
                <a16:creationId xmlns:a16="http://schemas.microsoft.com/office/drawing/2014/main" id="{8EDA1C50-8E1E-5B1E-A241-BD37AE560013}"/>
              </a:ext>
            </a:extLst>
          </p:cNvPr>
          <p:cNvSpPr>
            <a:spLocks noGrp="1"/>
          </p:cNvSpPr>
          <p:nvPr>
            <p:ph type="title"/>
          </p:nvPr>
        </p:nvSpPr>
        <p:spPr/>
        <p:txBody>
          <a:bodyPr/>
          <a:lstStyle/>
          <a:p>
            <a:r>
              <a:rPr lang="en-AU" noProof="0" dirty="0"/>
              <a:t>Types of scaffolds</a:t>
            </a:r>
          </a:p>
        </p:txBody>
      </p:sp>
      <p:sp>
        <p:nvSpPr>
          <p:cNvPr id="16" name="Text Placeholder 2">
            <a:extLst>
              <a:ext uri="{FF2B5EF4-FFF2-40B4-BE49-F238E27FC236}">
                <a16:creationId xmlns:a16="http://schemas.microsoft.com/office/drawing/2014/main" id="{E386B885-600D-1D73-029E-9CD62C06C479}"/>
              </a:ext>
            </a:extLst>
          </p:cNvPr>
          <p:cNvSpPr txBox="1">
            <a:spLocks/>
          </p:cNvSpPr>
          <p:nvPr/>
        </p:nvSpPr>
        <p:spPr>
          <a:xfrm>
            <a:off x="714374" y="1773237"/>
            <a:ext cx="5208860" cy="4162049"/>
          </a:xfrm>
          <a:prstGeom prst="rect">
            <a:avLst/>
          </a:prstGeom>
          <a:solidFill>
            <a:schemeClr val="bg1"/>
          </a:solidFill>
          <a:effectLst>
            <a:outerShdw blurRad="63500" sx="101000" sy="101000" algn="ctr" rotWithShape="0">
              <a:prstClr val="black">
                <a:alpha val="10000"/>
              </a:prstClr>
            </a:outerShdw>
          </a:effectLst>
        </p:spPr>
        <p:txBody>
          <a:bodyPr vert="horz" wrap="square" lIns="432000" tIns="360000" rIns="432000" bIns="25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nSpc>
                <a:spcPct val="130000"/>
              </a:lnSpc>
              <a:spcBef>
                <a:spcPts val="600"/>
              </a:spcBef>
            </a:pPr>
            <a:r>
              <a:rPr lang="en-AU" noProof="0" dirty="0"/>
              <a:t>Planned scaffolds</a:t>
            </a:r>
          </a:p>
          <a:p>
            <a:pPr lvl="1">
              <a:lnSpc>
                <a:spcPct val="130000"/>
              </a:lnSpc>
              <a:spcBef>
                <a:spcPts val="600"/>
              </a:spcBef>
            </a:pPr>
            <a:r>
              <a:rPr lang="en-AU" sz="1600" b="0" noProof="0" dirty="0">
                <a:solidFill>
                  <a:schemeClr val="tx1"/>
                </a:solidFill>
              </a:rPr>
              <a:t>Planned scaffolds are intentionally </a:t>
            </a:r>
            <a:br>
              <a:rPr lang="en-AU" sz="1600" b="0" noProof="0" dirty="0">
                <a:solidFill>
                  <a:schemeClr val="tx1"/>
                </a:solidFill>
              </a:rPr>
            </a:br>
            <a:r>
              <a:rPr lang="en-AU" sz="1600" b="0" noProof="0" dirty="0">
                <a:solidFill>
                  <a:schemeClr val="tx1"/>
                </a:solidFill>
              </a:rPr>
              <a:t>planned before lessons to meet </a:t>
            </a:r>
            <a:br>
              <a:rPr lang="en-AU" sz="1600" b="0" noProof="0" dirty="0">
                <a:solidFill>
                  <a:schemeClr val="tx1"/>
                </a:solidFill>
              </a:rPr>
            </a:br>
            <a:r>
              <a:rPr lang="en-AU" sz="1600" b="0" noProof="0" dirty="0">
                <a:solidFill>
                  <a:schemeClr val="tx1"/>
                </a:solidFill>
              </a:rPr>
              <a:t>expected student needs.</a:t>
            </a:r>
          </a:p>
          <a:p>
            <a:pPr lvl="1">
              <a:lnSpc>
                <a:spcPct val="130000"/>
              </a:lnSpc>
              <a:spcBef>
                <a:spcPts val="600"/>
              </a:spcBef>
            </a:pPr>
            <a:r>
              <a:rPr lang="en-AU" sz="1600" b="0" noProof="0" dirty="0">
                <a:solidFill>
                  <a:schemeClr val="tx1"/>
                </a:solidFill>
              </a:rPr>
              <a:t>They typically include:</a:t>
            </a:r>
          </a:p>
          <a:p>
            <a:pPr marL="285750" lvl="1" indent="-285750">
              <a:lnSpc>
                <a:spcPct val="130000"/>
              </a:lnSpc>
              <a:spcBef>
                <a:spcPts val="600"/>
              </a:spcBef>
              <a:buClr>
                <a:schemeClr val="tx1"/>
              </a:buClr>
              <a:buFont typeface="Arial" panose="020B0604020202020204" pitchFamily="34" charset="0"/>
              <a:buChar char="•"/>
            </a:pPr>
            <a:r>
              <a:rPr lang="en-AU" sz="1600" b="0" noProof="0" dirty="0">
                <a:solidFill>
                  <a:schemeClr val="tx1"/>
                </a:solidFill>
              </a:rPr>
              <a:t>worked examples</a:t>
            </a:r>
          </a:p>
          <a:p>
            <a:pPr marL="285750" lvl="1" indent="-285750">
              <a:lnSpc>
                <a:spcPct val="130000"/>
              </a:lnSpc>
              <a:spcBef>
                <a:spcPts val="600"/>
              </a:spcBef>
              <a:buClr>
                <a:schemeClr val="tx1"/>
              </a:buClr>
              <a:buFont typeface="Arial" panose="020B0604020202020204" pitchFamily="34" charset="0"/>
              <a:buChar char="•"/>
            </a:pPr>
            <a:r>
              <a:rPr lang="en-AU" sz="1600" b="0" noProof="0" dirty="0">
                <a:solidFill>
                  <a:schemeClr val="tx1"/>
                </a:solidFill>
              </a:rPr>
              <a:t>annotated work samples</a:t>
            </a:r>
          </a:p>
          <a:p>
            <a:pPr marL="285750" lvl="1" indent="-285750">
              <a:lnSpc>
                <a:spcPct val="130000"/>
              </a:lnSpc>
              <a:spcBef>
                <a:spcPts val="600"/>
              </a:spcBef>
              <a:buClr>
                <a:schemeClr val="tx1"/>
              </a:buClr>
              <a:buFont typeface="Arial" panose="020B0604020202020204" pitchFamily="34" charset="0"/>
              <a:buChar char="•"/>
            </a:pPr>
            <a:r>
              <a:rPr lang="en-AU" sz="1600" b="0" noProof="0" dirty="0">
                <a:solidFill>
                  <a:schemeClr val="tx1"/>
                </a:solidFill>
              </a:rPr>
              <a:t>writing scaffolds.</a:t>
            </a:r>
          </a:p>
        </p:txBody>
      </p:sp>
      <p:sp>
        <p:nvSpPr>
          <p:cNvPr id="19" name="Text Placeholder 2">
            <a:extLst>
              <a:ext uri="{FF2B5EF4-FFF2-40B4-BE49-F238E27FC236}">
                <a16:creationId xmlns:a16="http://schemas.microsoft.com/office/drawing/2014/main" id="{B3B78233-D12F-71E0-0C42-A46BC5C7EC05}"/>
              </a:ext>
            </a:extLst>
          </p:cNvPr>
          <p:cNvSpPr txBox="1">
            <a:spLocks/>
          </p:cNvSpPr>
          <p:nvPr/>
        </p:nvSpPr>
        <p:spPr>
          <a:xfrm>
            <a:off x="6268767" y="1773238"/>
            <a:ext cx="5208859" cy="4162049"/>
          </a:xfrm>
          <a:prstGeom prst="rect">
            <a:avLst/>
          </a:prstGeom>
          <a:solidFill>
            <a:schemeClr val="bg1"/>
          </a:solidFill>
          <a:effectLst>
            <a:outerShdw blurRad="63500" sx="101000" sy="101000" algn="ctr" rotWithShape="0">
              <a:prstClr val="black">
                <a:alpha val="10000"/>
              </a:prstClr>
            </a:outerShdw>
          </a:effectLst>
        </p:spPr>
        <p:txBody>
          <a:bodyPr vert="horz" wrap="square" lIns="432000" tIns="360000" rIns="432000" bIns="25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nSpc>
                <a:spcPct val="130000"/>
              </a:lnSpc>
              <a:spcBef>
                <a:spcPts val="600"/>
              </a:spcBef>
            </a:pPr>
            <a:r>
              <a:rPr lang="en-AU" noProof="0" dirty="0">
                <a:solidFill>
                  <a:schemeClr val="accent2"/>
                </a:solidFill>
              </a:rPr>
              <a:t>Contingent scaffolds</a:t>
            </a:r>
          </a:p>
          <a:p>
            <a:pPr lvl="1">
              <a:lnSpc>
                <a:spcPct val="130000"/>
              </a:lnSpc>
              <a:spcBef>
                <a:spcPts val="600"/>
              </a:spcBef>
            </a:pPr>
            <a:r>
              <a:rPr lang="en-AU" sz="1600" b="0" noProof="0" dirty="0">
                <a:solidFill>
                  <a:schemeClr val="tx1"/>
                </a:solidFill>
              </a:rPr>
              <a:t>Contingent scaffolds respond to student </a:t>
            </a:r>
            <a:br>
              <a:rPr lang="en-AU" sz="1600" b="0" noProof="0" dirty="0">
                <a:solidFill>
                  <a:schemeClr val="tx1"/>
                </a:solidFill>
              </a:rPr>
            </a:br>
            <a:r>
              <a:rPr lang="en-AU" sz="1600" b="0" noProof="0" dirty="0">
                <a:solidFill>
                  <a:schemeClr val="tx1"/>
                </a:solidFill>
              </a:rPr>
              <a:t>needs identified during a lesson.</a:t>
            </a:r>
          </a:p>
          <a:p>
            <a:pPr lvl="1">
              <a:lnSpc>
                <a:spcPct val="130000"/>
              </a:lnSpc>
              <a:spcBef>
                <a:spcPts val="600"/>
              </a:spcBef>
            </a:pPr>
            <a:r>
              <a:rPr lang="en-AU" sz="1600" b="0" noProof="0" dirty="0">
                <a:solidFill>
                  <a:schemeClr val="tx1"/>
                </a:solidFill>
              </a:rPr>
              <a:t>They typically include:</a:t>
            </a:r>
          </a:p>
          <a:p>
            <a:pPr marL="285750" lvl="1" indent="-285750">
              <a:lnSpc>
                <a:spcPct val="130000"/>
              </a:lnSpc>
              <a:spcBef>
                <a:spcPts val="600"/>
              </a:spcBef>
              <a:buClr>
                <a:schemeClr val="tx1"/>
              </a:buClr>
              <a:buFont typeface="Arial" panose="020B0604020202020204" pitchFamily="34" charset="0"/>
              <a:buChar char="•"/>
            </a:pPr>
            <a:r>
              <a:rPr lang="en-AU" sz="1600" b="0" noProof="0" dirty="0">
                <a:solidFill>
                  <a:schemeClr val="tx1"/>
                </a:solidFill>
              </a:rPr>
              <a:t>varying question types to extend or </a:t>
            </a:r>
            <a:br>
              <a:rPr lang="en-AU" sz="1600" b="0" noProof="0" dirty="0">
                <a:solidFill>
                  <a:schemeClr val="tx1"/>
                </a:solidFill>
              </a:rPr>
            </a:br>
            <a:r>
              <a:rPr lang="en-AU" sz="1600" b="0" noProof="0" dirty="0">
                <a:solidFill>
                  <a:schemeClr val="tx1"/>
                </a:solidFill>
              </a:rPr>
              <a:t>scaffold thinking</a:t>
            </a:r>
          </a:p>
          <a:p>
            <a:pPr marL="285750" lvl="1" indent="-285750">
              <a:lnSpc>
                <a:spcPct val="130000"/>
              </a:lnSpc>
              <a:spcBef>
                <a:spcPts val="600"/>
              </a:spcBef>
              <a:buClr>
                <a:schemeClr val="tx1"/>
              </a:buClr>
              <a:buFont typeface="Arial" panose="020B0604020202020204" pitchFamily="34" charset="0"/>
              <a:buChar char="•"/>
            </a:pPr>
            <a:r>
              <a:rPr lang="en-AU" sz="1600" b="0" noProof="0" dirty="0">
                <a:solidFill>
                  <a:schemeClr val="tx1"/>
                </a:solidFill>
              </a:rPr>
              <a:t>remodelling procedures.</a:t>
            </a:r>
          </a:p>
        </p:txBody>
      </p:sp>
      <p:sp>
        <p:nvSpPr>
          <p:cNvPr id="15" name="Text Placeholder 6">
            <a:extLst>
              <a:ext uri="{FF2B5EF4-FFF2-40B4-BE49-F238E27FC236}">
                <a16:creationId xmlns:a16="http://schemas.microsoft.com/office/drawing/2014/main" id="{D7FA62EC-7214-E636-6D36-70A900CC222C}"/>
              </a:ext>
              <a:ext uri="{C183D7F6-B498-43B3-948B-1728B52AA6E4}">
                <adec:decorative xmlns:adec="http://schemas.microsoft.com/office/drawing/2017/decorative" val="1"/>
              </a:ext>
            </a:extLst>
          </p:cNvPr>
          <p:cNvSpPr txBox="1">
            <a:spLocks/>
          </p:cNvSpPr>
          <p:nvPr/>
        </p:nvSpPr>
        <p:spPr>
          <a:xfrm>
            <a:off x="714375" y="0"/>
            <a:ext cx="2781179" cy="473235"/>
          </a:xfrm>
          <a:prstGeom prst="round2SameRect">
            <a:avLst>
              <a:gd name="adj1" fmla="val 0"/>
              <a:gd name="adj2" fmla="val 33993"/>
            </a:avLst>
          </a:prstGeom>
          <a:solidFill>
            <a:schemeClr val="accent2"/>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Use a range of scaffolds</a:t>
            </a:r>
          </a:p>
        </p:txBody>
      </p:sp>
    </p:spTree>
    <p:extLst>
      <p:ext uri="{BB962C8B-B14F-4D97-AF65-F5344CB8AC3E}">
        <p14:creationId xmlns:p14="http://schemas.microsoft.com/office/powerpoint/2010/main" val="1013069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F2292E-9DF3-672C-274A-6ACBB97E6DE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57F4FB8-0055-AB1F-5E43-01934224B12A}"/>
              </a:ext>
            </a:extLst>
          </p:cNvPr>
          <p:cNvSpPr>
            <a:spLocks noGrp="1"/>
          </p:cNvSpPr>
          <p:nvPr>
            <p:ph type="title"/>
          </p:nvPr>
        </p:nvSpPr>
        <p:spPr>
          <a:xfrm>
            <a:off x="609600" y="780287"/>
            <a:ext cx="10972800" cy="535531"/>
          </a:xfrm>
        </p:spPr>
        <p:txBody>
          <a:bodyPr/>
          <a:lstStyle/>
          <a:p>
            <a:r>
              <a:rPr lang="en-AU" noProof="0" dirty="0"/>
              <a:t>In the classroom</a:t>
            </a:r>
          </a:p>
        </p:txBody>
      </p:sp>
      <p:sp>
        <p:nvSpPr>
          <p:cNvPr id="6" name="Text Placeholder 5">
            <a:extLst>
              <a:ext uri="{FF2B5EF4-FFF2-40B4-BE49-F238E27FC236}">
                <a16:creationId xmlns:a16="http://schemas.microsoft.com/office/drawing/2014/main" id="{732BF914-6FE8-6E1C-A44A-9BFBC5997690}"/>
              </a:ext>
            </a:extLst>
          </p:cNvPr>
          <p:cNvSpPr>
            <a:spLocks noGrp="1"/>
          </p:cNvSpPr>
          <p:nvPr>
            <p:ph type="body" sz="quarter" idx="23"/>
          </p:nvPr>
        </p:nvSpPr>
        <p:spPr/>
        <p:txBody>
          <a:bodyPr/>
          <a:lstStyle/>
          <a:p>
            <a:r>
              <a:rPr lang="en-AU" sz="1400" b="1" noProof="0" dirty="0">
                <a:solidFill>
                  <a:srgbClr val="00305E"/>
                </a:solidFill>
              </a:rPr>
              <a:t>A teacher explains the process of breaking down complex texts</a:t>
            </a:r>
          </a:p>
        </p:txBody>
      </p:sp>
      <p:sp>
        <p:nvSpPr>
          <p:cNvPr id="20" name="Text Placeholder 18">
            <a:extLst>
              <a:ext uri="{FF2B5EF4-FFF2-40B4-BE49-F238E27FC236}">
                <a16:creationId xmlns:a16="http://schemas.microsoft.com/office/drawing/2014/main" id="{D841AA0C-F329-F915-ECC2-C1930FA2A9BA}"/>
              </a:ext>
            </a:extLst>
          </p:cNvPr>
          <p:cNvSpPr txBox="1">
            <a:spLocks/>
          </p:cNvSpPr>
          <p:nvPr/>
        </p:nvSpPr>
        <p:spPr>
          <a:xfrm>
            <a:off x="995291" y="5955285"/>
            <a:ext cx="1749570" cy="357769"/>
          </a:xfrm>
          <a:prstGeom prst="roundRect">
            <a:avLst>
              <a:gd name="adj" fmla="val 50000"/>
            </a:avLst>
          </a:prstGeom>
          <a:solidFill>
            <a:srgbClr val="ACBE37"/>
          </a:solidFill>
        </p:spPr>
        <p:txBody>
          <a:bodyPr vert="horz" wrap="square" lIns="144000" tIns="0" rIns="144000" bIns="36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2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Secondary school</a:t>
            </a:r>
          </a:p>
        </p:txBody>
      </p:sp>
      <p:pic>
        <p:nvPicPr>
          <p:cNvPr id="3" name="Online Media 2" descr="Video thumbnail linked to full video with captions.">
            <a:hlinkClick r:id="" action="ppaction://media"/>
            <a:extLst>
              <a:ext uri="{FF2B5EF4-FFF2-40B4-BE49-F238E27FC236}">
                <a16:creationId xmlns:a16="http://schemas.microsoft.com/office/drawing/2014/main" id="{DBBA4A7D-6F34-1FD6-F1B8-413D6B176B08}"/>
              </a:ext>
            </a:extLst>
          </p:cNvPr>
          <p:cNvPicPr>
            <a:picLocks noRot="1" noChangeAspect="1"/>
          </p:cNvPicPr>
          <p:nvPr>
            <a:videoFile r:link="rId1"/>
          </p:nvPr>
        </p:nvPicPr>
        <p:blipFill>
          <a:blip r:embed="rId5"/>
          <a:srcRect/>
          <a:stretch/>
        </p:blipFill>
        <p:spPr>
          <a:xfrm>
            <a:off x="714374" y="1773238"/>
            <a:ext cx="5337174" cy="2995047"/>
          </a:xfrm>
          <a:prstGeom prst="rect">
            <a:avLst/>
          </a:prstGeom>
        </p:spPr>
      </p:pic>
      <p:sp>
        <p:nvSpPr>
          <p:cNvPr id="13" name="Text Placeholder 12">
            <a:extLst>
              <a:ext uri="{FF2B5EF4-FFF2-40B4-BE49-F238E27FC236}">
                <a16:creationId xmlns:a16="http://schemas.microsoft.com/office/drawing/2014/main" id="{A99F2E23-EC88-8F39-D58B-482EC2B59C67}"/>
              </a:ext>
            </a:extLst>
          </p:cNvPr>
          <p:cNvSpPr>
            <a:spLocks noGrp="1"/>
          </p:cNvSpPr>
          <p:nvPr>
            <p:ph type="body" sz="quarter" idx="25"/>
          </p:nvPr>
        </p:nvSpPr>
        <p:spPr/>
        <p:txBody>
          <a:bodyPr/>
          <a:lstStyle/>
          <a:p>
            <a:r>
              <a:rPr lang="en-AU" sz="1400" b="1" noProof="0" dirty="0">
                <a:solidFill>
                  <a:srgbClr val="00305E"/>
                </a:solidFill>
              </a:rPr>
              <a:t>A teacher discusses using appropriate scaffolds (procedural prompts and memory aides)</a:t>
            </a:r>
          </a:p>
        </p:txBody>
      </p:sp>
      <p:sp>
        <p:nvSpPr>
          <p:cNvPr id="19" name="Text Placeholder 18">
            <a:extLst>
              <a:ext uri="{FF2B5EF4-FFF2-40B4-BE49-F238E27FC236}">
                <a16:creationId xmlns:a16="http://schemas.microsoft.com/office/drawing/2014/main" id="{19C80081-2DF7-26C2-BF52-1E5661634F35}"/>
              </a:ext>
            </a:extLst>
          </p:cNvPr>
          <p:cNvSpPr>
            <a:spLocks noGrp="1"/>
          </p:cNvSpPr>
          <p:nvPr>
            <p:ph type="body" sz="quarter" idx="27"/>
          </p:nvPr>
        </p:nvSpPr>
        <p:spPr>
          <a:xfrm>
            <a:off x="6421365" y="5967161"/>
            <a:ext cx="1749570" cy="357769"/>
          </a:xfrm>
        </p:spPr>
        <p:txBody>
          <a:bodyPr/>
          <a:lstStyle/>
          <a:p>
            <a:r>
              <a:rPr lang="en-AU" noProof="0" dirty="0"/>
              <a:t>Secondary school</a:t>
            </a:r>
          </a:p>
        </p:txBody>
      </p:sp>
      <p:pic>
        <p:nvPicPr>
          <p:cNvPr id="8" name="Online Media 7" descr="Video thumbnail linked to full video with captions.">
            <a:hlinkClick r:id="" action="ppaction://media"/>
            <a:extLst>
              <a:ext uri="{FF2B5EF4-FFF2-40B4-BE49-F238E27FC236}">
                <a16:creationId xmlns:a16="http://schemas.microsoft.com/office/drawing/2014/main" id="{140FC84F-1332-5DDB-2C13-5B8AD87E93DB}"/>
              </a:ext>
            </a:extLst>
          </p:cNvPr>
          <p:cNvPicPr>
            <a:picLocks noRot="1" noChangeAspect="1"/>
          </p:cNvPicPr>
          <p:nvPr>
            <a:videoFile r:link="rId2"/>
          </p:nvPr>
        </p:nvPicPr>
        <p:blipFill>
          <a:blip r:embed="rId6"/>
          <a:srcRect/>
          <a:stretch/>
        </p:blipFill>
        <p:spPr>
          <a:xfrm>
            <a:off x="6140452" y="1773238"/>
            <a:ext cx="5337174" cy="2991960"/>
          </a:xfrm>
          <a:prstGeom prst="rect">
            <a:avLst/>
          </a:prstGeom>
        </p:spPr>
      </p:pic>
      <p:sp>
        <p:nvSpPr>
          <p:cNvPr id="16" name="Text Placeholder 6">
            <a:extLst>
              <a:ext uri="{FF2B5EF4-FFF2-40B4-BE49-F238E27FC236}">
                <a16:creationId xmlns:a16="http://schemas.microsoft.com/office/drawing/2014/main" id="{861267EB-9E70-4E21-F639-CB982CA1B5B8}"/>
              </a:ext>
              <a:ext uri="{C183D7F6-B498-43B3-948B-1728B52AA6E4}">
                <adec:decorative xmlns:adec="http://schemas.microsoft.com/office/drawing/2017/decorative" val="1"/>
              </a:ext>
            </a:extLst>
          </p:cNvPr>
          <p:cNvSpPr>
            <a:spLocks noGrp="1"/>
          </p:cNvSpPr>
          <p:nvPr>
            <p:ph type="body" sz="quarter" idx="24"/>
          </p:nvPr>
        </p:nvSpPr>
        <p:spPr>
          <a:xfrm>
            <a:off x="714375" y="0"/>
            <a:ext cx="2781179" cy="473235"/>
          </a:xfrm>
          <a:solidFill>
            <a:schemeClr val="accent2"/>
          </a:solidFill>
        </p:spPr>
        <p:txBody>
          <a:bodyPr/>
          <a:lstStyle/>
          <a:p>
            <a:r>
              <a:rPr lang="en-AU" noProof="0" dirty="0">
                <a:solidFill>
                  <a:schemeClr val="bg1"/>
                </a:solidFill>
              </a:rPr>
              <a:t>Use a range of scaffolds</a:t>
            </a:r>
          </a:p>
        </p:txBody>
      </p:sp>
    </p:spTree>
    <p:extLst>
      <p:ext uri="{BB962C8B-B14F-4D97-AF65-F5344CB8AC3E}">
        <p14:creationId xmlns:p14="http://schemas.microsoft.com/office/powerpoint/2010/main" val="33981598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video>
              <p:cMediaNode vol="80000">
                <p:cTn id="13" fill="hold" display="0">
                  <p:stCondLst>
                    <p:cond delay="indefinite"/>
                  </p:stCondLst>
                </p:cTn>
                <p:tgtEl>
                  <p:spTgt spid="8"/>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BE7CC-FB68-A17F-22DC-AFEBC3827B11}"/>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EBB52D62-4F54-9630-CD0F-5806BF35DBF4}"/>
              </a:ext>
            </a:extLst>
          </p:cNvPr>
          <p:cNvSpPr>
            <a:spLocks noGrp="1"/>
          </p:cNvSpPr>
          <p:nvPr>
            <p:ph type="title"/>
          </p:nvPr>
        </p:nvSpPr>
        <p:spPr/>
        <p:txBody>
          <a:bodyPr/>
          <a:lstStyle/>
          <a:p>
            <a:r>
              <a:rPr lang="en-AU" noProof="0" dirty="0"/>
              <a:t>Discuss</a:t>
            </a:r>
          </a:p>
        </p:txBody>
      </p:sp>
      <p:sp>
        <p:nvSpPr>
          <p:cNvPr id="2" name="Text Placeholder 1">
            <a:extLst>
              <a:ext uri="{FF2B5EF4-FFF2-40B4-BE49-F238E27FC236}">
                <a16:creationId xmlns:a16="http://schemas.microsoft.com/office/drawing/2014/main" id="{C4F6CFB2-2102-61F1-3AF5-AB674166250E}"/>
              </a:ext>
            </a:extLst>
          </p:cNvPr>
          <p:cNvSpPr>
            <a:spLocks noGrp="1"/>
          </p:cNvSpPr>
          <p:nvPr>
            <p:ph type="body" sz="quarter" idx="23"/>
          </p:nvPr>
        </p:nvSpPr>
        <p:spPr>
          <a:xfrm>
            <a:off x="3149601" y="1963455"/>
            <a:ext cx="8112124" cy="1219583"/>
          </a:xfrm>
        </p:spPr>
        <p:txBody>
          <a:bodyPr/>
          <a:lstStyle/>
          <a:p>
            <a:r>
              <a:rPr lang="en-AU" noProof="0" dirty="0">
                <a:solidFill>
                  <a:srgbClr val="000000"/>
                </a:solidFill>
              </a:rPr>
              <a:t>Reflecting on your current teaching, what scaffolds do you use during </a:t>
            </a:r>
            <a:r>
              <a:rPr lang="en-AU" b="1" noProof="0" dirty="0">
                <a:solidFill>
                  <a:srgbClr val="000000"/>
                </a:solidFill>
              </a:rPr>
              <a:t>guided practice </a:t>
            </a:r>
            <a:r>
              <a:rPr lang="en-AU" noProof="0" dirty="0">
                <a:solidFill>
                  <a:srgbClr val="000000"/>
                </a:solidFill>
              </a:rPr>
              <a:t>to support students in meeting the learning objective? </a:t>
            </a:r>
          </a:p>
        </p:txBody>
      </p:sp>
      <p:sp>
        <p:nvSpPr>
          <p:cNvPr id="7" name="Text Placeholder 6">
            <a:extLst>
              <a:ext uri="{FF2B5EF4-FFF2-40B4-BE49-F238E27FC236}">
                <a16:creationId xmlns:a16="http://schemas.microsoft.com/office/drawing/2014/main" id="{6F709AD2-B98F-A9A7-2545-B3FAF5FB6038}"/>
              </a:ext>
              <a:ext uri="{C183D7F6-B498-43B3-948B-1728B52AA6E4}">
                <adec:decorative xmlns:adec="http://schemas.microsoft.com/office/drawing/2017/decorative" val="1"/>
              </a:ext>
            </a:extLst>
          </p:cNvPr>
          <p:cNvSpPr>
            <a:spLocks noGrp="1"/>
          </p:cNvSpPr>
          <p:nvPr>
            <p:ph type="body" sz="quarter" idx="24"/>
          </p:nvPr>
        </p:nvSpPr>
        <p:spPr>
          <a:xfrm>
            <a:off x="714375" y="0"/>
            <a:ext cx="2781179" cy="473235"/>
          </a:xfrm>
          <a:solidFill>
            <a:schemeClr val="accent2"/>
          </a:solidFill>
        </p:spPr>
        <p:txBody>
          <a:bodyPr/>
          <a:lstStyle/>
          <a:p>
            <a:r>
              <a:rPr lang="en-AU" noProof="0" dirty="0">
                <a:solidFill>
                  <a:schemeClr val="bg1"/>
                </a:solidFill>
              </a:rPr>
              <a:t>Use a range of scaffolds</a:t>
            </a:r>
          </a:p>
        </p:txBody>
      </p:sp>
    </p:spTree>
    <p:extLst>
      <p:ext uri="{BB962C8B-B14F-4D97-AF65-F5344CB8AC3E}">
        <p14:creationId xmlns:p14="http://schemas.microsoft.com/office/powerpoint/2010/main" val="10470178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81E59797-7A83-F897-674C-B8673B75883E}"/>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4F4B9A6F-F46B-9A2A-0B90-909D2C429740}"/>
              </a:ext>
            </a:extLst>
          </p:cNvPr>
          <p:cNvSpPr>
            <a:spLocks noGrp="1"/>
          </p:cNvSpPr>
          <p:nvPr>
            <p:ph type="body" sz="quarter" idx="15"/>
          </p:nvPr>
        </p:nvSpPr>
        <p:spPr/>
        <p:txBody>
          <a:bodyPr/>
          <a:lstStyle/>
          <a:p>
            <a:r>
              <a:rPr lang="en-AU" noProof="0" dirty="0"/>
              <a:t>2</a:t>
            </a:r>
          </a:p>
        </p:txBody>
      </p:sp>
      <p:sp>
        <p:nvSpPr>
          <p:cNvPr id="10" name="Title 4">
            <a:extLst>
              <a:ext uri="{FF2B5EF4-FFF2-40B4-BE49-F238E27FC236}">
                <a16:creationId xmlns:a16="http://schemas.microsoft.com/office/drawing/2014/main" id="{DE3C297B-6DB8-FFB9-F848-F95686738486}"/>
              </a:ext>
            </a:extLst>
          </p:cNvPr>
          <p:cNvSpPr txBox="1">
            <a:spLocks noGrp="1"/>
          </p:cNvSpPr>
          <p:nvPr>
            <p:ph type="title" idx="4294967295"/>
          </p:nvPr>
        </p:nvSpPr>
        <p:spPr>
          <a:xfrm>
            <a:off x="609599" y="2520187"/>
            <a:ext cx="6619876" cy="120032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100000"/>
              </a:lnSpc>
              <a:spcBef>
                <a:spcPct val="0"/>
              </a:spcBef>
              <a:buNone/>
              <a:defRPr sz="3600" b="0" kern="1200">
                <a:solidFill>
                  <a:schemeClr val="bg1"/>
                </a:solidFill>
                <a:latin typeface="Montserrat SemiBold" panose="00000700000000000000" pitchFamily="2"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600" b="0" i="0" u="none" strike="noStrike" kern="1200" cap="none" spc="0" normalizeH="0" baseline="0" noProof="0" dirty="0">
                <a:ln>
                  <a:noFill/>
                </a:ln>
                <a:solidFill>
                  <a:schemeClr val="bg1"/>
                </a:solidFill>
                <a:effectLst/>
                <a:uLnTx/>
                <a:uFillTx/>
                <a:latin typeface="Montserrat SemiBold" panose="00000700000000000000" pitchFamily="2" charset="0"/>
                <a:ea typeface="+mj-ea"/>
                <a:cs typeface="+mj-cs"/>
              </a:rPr>
              <a:t>Determine the need </a:t>
            </a:r>
            <a:br>
              <a:rPr kumimoji="0" lang="en-AU" sz="3600" b="0" i="0" u="none" strike="noStrike" kern="1200" cap="none" spc="0" normalizeH="0" baseline="0" noProof="0" dirty="0">
                <a:ln>
                  <a:noFill/>
                </a:ln>
                <a:solidFill>
                  <a:schemeClr val="bg1"/>
                </a:solidFill>
                <a:effectLst/>
                <a:uLnTx/>
                <a:uFillTx/>
                <a:latin typeface="Montserrat SemiBold" panose="00000700000000000000" pitchFamily="2" charset="0"/>
                <a:ea typeface="+mj-ea"/>
                <a:cs typeface="+mj-cs"/>
              </a:rPr>
            </a:br>
            <a:r>
              <a:rPr kumimoji="0" lang="en-AU" sz="3600" b="0" i="0" u="none" strike="noStrike" kern="1200" cap="none" spc="0" normalizeH="0" baseline="0" noProof="0" dirty="0">
                <a:ln>
                  <a:noFill/>
                </a:ln>
                <a:solidFill>
                  <a:schemeClr val="bg1"/>
                </a:solidFill>
                <a:effectLst/>
                <a:uLnTx/>
                <a:uFillTx/>
                <a:latin typeface="Montserrat SemiBold" panose="00000700000000000000" pitchFamily="2" charset="0"/>
                <a:ea typeface="+mj-ea"/>
                <a:cs typeface="+mj-cs"/>
              </a:rPr>
              <a:t>for scaffolding</a:t>
            </a:r>
          </a:p>
        </p:txBody>
      </p:sp>
      <p:sp>
        <p:nvSpPr>
          <p:cNvPr id="3" name="TextBox 2">
            <a:extLst>
              <a:ext uri="{FF2B5EF4-FFF2-40B4-BE49-F238E27FC236}">
                <a16:creationId xmlns:a16="http://schemas.microsoft.com/office/drawing/2014/main" id="{C9066E10-5C22-C401-E264-F0F2C7F404B1}"/>
              </a:ext>
            </a:extLst>
          </p:cNvPr>
          <p:cNvSpPr txBox="1"/>
          <p:nvPr/>
        </p:nvSpPr>
        <p:spPr>
          <a:xfrm>
            <a:off x="609599" y="4041359"/>
            <a:ext cx="5872224" cy="2349361"/>
          </a:xfrm>
          <a:prstGeom prst="rect">
            <a:avLst/>
          </a:prstGeom>
          <a:noFill/>
        </p:spPr>
        <p:txBody>
          <a:bodyPr wrap="square">
            <a:spAutoFit/>
          </a:bodyPr>
          <a:lstStyle/>
          <a:p>
            <a:pPr marL="342900" indent="-342900">
              <a:spcBef>
                <a:spcPts val="1000"/>
              </a:spcBef>
              <a:spcAft>
                <a:spcPts val="600"/>
              </a:spcAft>
              <a:buFont typeface="Arial" panose="020B0604020202020204" pitchFamily="34" charset="0"/>
              <a:buChar char="•"/>
            </a:pPr>
            <a:r>
              <a:rPr lang="en-AU" sz="2400" noProof="0" dirty="0">
                <a:solidFill>
                  <a:schemeClr val="bg1"/>
                </a:solidFill>
                <a:latin typeface="Montserrat" panose="00000500000000000000" pitchFamily="2" charset="0"/>
                <a:hlinkClick r:id="rId3" action="ppaction://hlinksldjump">
                  <a:extLst>
                    <a:ext uri="{A12FA001-AC4F-418D-AE19-62706E023703}">
                      <ahyp:hlinkClr xmlns:ahyp="http://schemas.microsoft.com/office/drawing/2018/hyperlinkcolor" val="tx"/>
                    </a:ext>
                  </a:extLst>
                </a:hlinkClick>
              </a:rPr>
              <a:t>Monitor learning to inform use </a:t>
            </a:r>
            <a:br>
              <a:rPr lang="en-AU" sz="2400" noProof="0" dirty="0">
                <a:solidFill>
                  <a:schemeClr val="bg1"/>
                </a:solidFill>
                <a:latin typeface="Montserrat" panose="00000500000000000000" pitchFamily="2" charset="0"/>
                <a:hlinkClick r:id="rId3" action="ppaction://hlinksldjump">
                  <a:extLst>
                    <a:ext uri="{A12FA001-AC4F-418D-AE19-62706E023703}">
                      <ahyp:hlinkClr xmlns:ahyp="http://schemas.microsoft.com/office/drawing/2018/hyperlinkcolor" val="tx"/>
                    </a:ext>
                  </a:extLst>
                </a:hlinkClick>
              </a:rPr>
            </a:br>
            <a:r>
              <a:rPr lang="en-AU" sz="2400" noProof="0" dirty="0">
                <a:solidFill>
                  <a:schemeClr val="bg1"/>
                </a:solidFill>
                <a:latin typeface="Montserrat" panose="00000500000000000000" pitchFamily="2" charset="0"/>
                <a:hlinkClick r:id="rId3" action="ppaction://hlinksldjump">
                  <a:extLst>
                    <a:ext uri="{A12FA001-AC4F-418D-AE19-62706E023703}">
                      <ahyp:hlinkClr xmlns:ahyp="http://schemas.microsoft.com/office/drawing/2018/hyperlinkcolor" val="tx"/>
                    </a:ext>
                  </a:extLst>
                </a:hlinkClick>
              </a:rPr>
              <a:t>of scaffolds</a:t>
            </a:r>
            <a:endParaRPr lang="en-AU" sz="2400" noProof="0" dirty="0">
              <a:solidFill>
                <a:schemeClr val="bg1"/>
              </a:solidFill>
              <a:latin typeface="Montserrat" panose="00000500000000000000" pitchFamily="2" charset="0"/>
            </a:endParaRPr>
          </a:p>
          <a:p>
            <a:pPr marL="342900" indent="-342900">
              <a:spcBef>
                <a:spcPts val="1000"/>
              </a:spcBef>
              <a:spcAft>
                <a:spcPts val="600"/>
              </a:spcAft>
              <a:buFont typeface="Arial" panose="020B0604020202020204" pitchFamily="34" charset="0"/>
              <a:buChar char="•"/>
            </a:pPr>
            <a:r>
              <a:rPr lang="en-AU" sz="2400" noProof="0" dirty="0">
                <a:solidFill>
                  <a:schemeClr val="bg1"/>
                </a:solidFill>
                <a:latin typeface="Montserrat" panose="00000500000000000000" pitchFamily="2" charset="0"/>
                <a:hlinkClick r:id="rId4" action="ppaction://hlinksldjump">
                  <a:extLst>
                    <a:ext uri="{A12FA001-AC4F-418D-AE19-62706E023703}">
                      <ahyp:hlinkClr xmlns:ahyp="http://schemas.microsoft.com/office/drawing/2018/hyperlinkcolor" val="tx"/>
                    </a:ext>
                  </a:extLst>
                </a:hlinkClick>
              </a:rPr>
              <a:t>Fade or remove scaffolds</a:t>
            </a:r>
            <a:r>
              <a:rPr lang="en-AU" sz="2400" noProof="0" dirty="0">
                <a:solidFill>
                  <a:schemeClr val="bg1"/>
                </a:solidFill>
                <a:latin typeface="Montserrat" panose="00000500000000000000" pitchFamily="2" charset="0"/>
              </a:rPr>
              <a:t> </a:t>
            </a:r>
            <a:r>
              <a:rPr lang="en-AU" sz="2400" u="sng" noProof="0" dirty="0">
                <a:solidFill>
                  <a:schemeClr val="bg1"/>
                </a:solidFill>
                <a:latin typeface="Montserrat" panose="00000500000000000000" pitchFamily="2" charset="0"/>
              </a:rPr>
              <a:t>gradually</a:t>
            </a:r>
          </a:p>
          <a:p>
            <a:pPr marL="342900" indent="-342900">
              <a:spcBef>
                <a:spcPts val="1000"/>
              </a:spcBef>
              <a:spcAft>
                <a:spcPts val="600"/>
              </a:spcAft>
              <a:buFont typeface="Arial" panose="020B0604020202020204" pitchFamily="34" charset="0"/>
              <a:buChar char="•"/>
            </a:pPr>
            <a:r>
              <a:rPr lang="en-AU" sz="2400" noProof="0" dirty="0">
                <a:solidFill>
                  <a:schemeClr val="bg1"/>
                </a:solidFill>
                <a:latin typeface="Montserrat" panose="00000500000000000000" pitchFamily="2" charset="0"/>
                <a:hlinkClick r:id="rId5" action="ppaction://hlinksldjump">
                  <a:extLst>
                    <a:ext uri="{A12FA001-AC4F-418D-AE19-62706E023703}">
                      <ahyp:hlinkClr xmlns:ahyp="http://schemas.microsoft.com/office/drawing/2018/hyperlinkcolor" val="tx"/>
                    </a:ext>
                  </a:extLst>
                </a:hlinkClick>
              </a:rPr>
              <a:t>Increase or sustain scaffolds as a reasonable adjustment </a:t>
            </a:r>
            <a:endParaRPr lang="en-AU" sz="2400" noProof="0" dirty="0">
              <a:solidFill>
                <a:schemeClr val="bg1"/>
              </a:solidFill>
              <a:latin typeface="Montserrat" panose="00000500000000000000" pitchFamily="2" charset="0"/>
            </a:endParaRPr>
          </a:p>
        </p:txBody>
      </p:sp>
      <p:pic>
        <p:nvPicPr>
          <p:cNvPr id="14" name="Picture Placeholder 13">
            <a:extLst>
              <a:ext uri="{FF2B5EF4-FFF2-40B4-BE49-F238E27FC236}">
                <a16:creationId xmlns:a16="http://schemas.microsoft.com/office/drawing/2014/main" id="{3EC8C435-0C69-619F-A01B-6295BA035175}"/>
              </a:ext>
              <a:ext uri="{C183D7F6-B498-43B3-948B-1728B52AA6E4}">
                <adec:decorative xmlns:adec="http://schemas.microsoft.com/office/drawing/2017/decorative" val="1"/>
              </a:ext>
            </a:extLst>
          </p:cNvPr>
          <p:cNvPicPr>
            <a:picLocks noGrp="1" noChangeAspect="1"/>
          </p:cNvPicPr>
          <p:nvPr>
            <p:ph type="pic" sz="quarter" idx="14"/>
          </p:nvPr>
        </p:nvPicPr>
        <p:blipFill>
          <a:blip r:embed="rId6"/>
          <a:srcRect l="26296" r="26296"/>
          <a:stretch/>
        </p:blipFill>
        <p:spPr>
          <a:xfrm>
            <a:off x="7315200" y="0"/>
            <a:ext cx="4876800" cy="6858000"/>
          </a:xfrm>
          <a:prstGeom prst="rect">
            <a:avLst/>
          </a:prstGeom>
        </p:spPr>
      </p:pic>
      <p:sp>
        <p:nvSpPr>
          <p:cNvPr id="15" name="Text Placeholder 8">
            <a:extLst>
              <a:ext uri="{FF2B5EF4-FFF2-40B4-BE49-F238E27FC236}">
                <a16:creationId xmlns:a16="http://schemas.microsoft.com/office/drawing/2014/main" id="{4BC03050-ADA9-7D8F-2FC2-E4A75CEB89A4}"/>
              </a:ext>
              <a:ext uri="{C183D7F6-B498-43B3-948B-1728B52AA6E4}">
                <adec:decorative xmlns:adec="http://schemas.microsoft.com/office/drawing/2017/decorative" val="1"/>
              </a:ext>
            </a:extLst>
          </p:cNvPr>
          <p:cNvSpPr txBox="1">
            <a:spLocks/>
          </p:cNvSpPr>
          <p:nvPr/>
        </p:nvSpPr>
        <p:spPr>
          <a:xfrm>
            <a:off x="7552267" y="6182713"/>
            <a:ext cx="4254500" cy="228460"/>
          </a:xfrm>
          <a:prstGeom prst="rect">
            <a:avLst/>
          </a:prstGeom>
        </p:spPr>
        <p:txBody>
          <a:bodyPr vert="horz" wrap="square" lIns="91440" tIns="45720" rIns="91440" bIns="45720" rtlCol="0">
            <a:spAutoFit/>
          </a:bodyPr>
          <a:lstStyle>
            <a:lvl1pPr marL="0" indent="0" algn="r" defTabSz="914400" rtl="0" eaLnBrk="1" latinLnBrk="0" hangingPunct="1">
              <a:lnSpc>
                <a:spcPct val="120000"/>
              </a:lnSpc>
              <a:spcBef>
                <a:spcPts val="0"/>
              </a:spcBef>
              <a:spcAft>
                <a:spcPts val="1200"/>
              </a:spcAft>
              <a:buClr>
                <a:schemeClr val="accent1"/>
              </a:buClr>
              <a:buFont typeface="Arial" panose="020B0604020202020204" pitchFamily="34" charset="0"/>
              <a:buNone/>
              <a:defRPr sz="800" b="0" kern="1200">
                <a:solidFill>
                  <a:schemeClr val="bg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bg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bg1"/>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bg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bg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tx1"/>
                </a:solidFill>
              </a:rPr>
              <a:t>Image: iStock.com/</a:t>
            </a:r>
            <a:r>
              <a:rPr lang="en-AU" noProof="0" dirty="0" err="1">
                <a:solidFill>
                  <a:schemeClr val="tx1"/>
                </a:solidFill>
              </a:rPr>
              <a:t>davidf</a:t>
            </a:r>
            <a:endParaRPr lang="en-AU" noProof="0" dirty="0">
              <a:solidFill>
                <a:schemeClr val="tx1"/>
              </a:solidFill>
            </a:endParaRPr>
          </a:p>
        </p:txBody>
      </p:sp>
    </p:spTree>
    <p:extLst>
      <p:ext uri="{BB962C8B-B14F-4D97-AF65-F5344CB8AC3E}">
        <p14:creationId xmlns:p14="http://schemas.microsoft.com/office/powerpoint/2010/main" val="22545365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D1C0485-76B4-8476-1477-DF85F8FE28BE}"/>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7840545-6616-D8FE-BBAD-436EDF5D6B7A}"/>
              </a:ext>
            </a:extLst>
          </p:cNvPr>
          <p:cNvSpPr txBox="1">
            <a:spLocks noGrp="1"/>
          </p:cNvSpPr>
          <p:nvPr>
            <p:ph type="title" idx="4294967295"/>
          </p:nvPr>
        </p:nvSpPr>
        <p:spPr>
          <a:xfrm>
            <a:off x="749300" y="1963453"/>
            <a:ext cx="3476625" cy="2854436"/>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Monitoring learning to inform use</a:t>
            </a:r>
            <a:br>
              <a:rPr kumimoji="0" lang="en-AU" sz="3200" b="0" i="0" u="none" strike="noStrike" kern="1200" cap="none" spc="0" normalizeH="0" baseline="0" noProof="0" dirty="0">
                <a:ln>
                  <a:noFill/>
                </a:ln>
                <a:solidFill>
                  <a:schemeClr val="tx2"/>
                </a:solidFill>
                <a:effectLst/>
                <a:uLnTx/>
                <a:uFillTx/>
                <a:latin typeface="Montserrat SemiBold"/>
                <a:ea typeface="+mj-ea"/>
                <a:cs typeface="+mj-cs"/>
              </a:rPr>
            </a:b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of scaffolds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150D7552-6942-C3E4-989D-3B652226FF20}"/>
              </a:ext>
            </a:extLst>
          </p:cNvPr>
          <p:cNvSpPr>
            <a:spLocks noGrp="1"/>
          </p:cNvSpPr>
          <p:nvPr>
            <p:ph type="body" sz="quarter" idx="23"/>
          </p:nvPr>
        </p:nvSpPr>
        <p:spPr>
          <a:xfrm>
            <a:off x="4992785" y="1963454"/>
            <a:ext cx="6269454" cy="1312181"/>
          </a:xfrm>
        </p:spPr>
        <p:txBody>
          <a:bodyPr/>
          <a:lstStyle/>
          <a:p>
            <a:r>
              <a:rPr lang="en-AU" b="1" noProof="0" dirty="0">
                <a:latin typeface="Montserrat" panose="00000500000000000000" pitchFamily="2" charset="0"/>
              </a:rPr>
              <a:t>Checking for understanding </a:t>
            </a:r>
            <a:r>
              <a:rPr lang="en-AU" noProof="0" dirty="0">
                <a:latin typeface="Montserrat" panose="00000500000000000000" pitchFamily="2" charset="0"/>
              </a:rPr>
              <a:t>to determine what students know and can do</a:t>
            </a:r>
          </a:p>
        </p:txBody>
      </p:sp>
      <p:sp>
        <p:nvSpPr>
          <p:cNvPr id="17" name="Text Placeholder 1">
            <a:extLst>
              <a:ext uri="{FF2B5EF4-FFF2-40B4-BE49-F238E27FC236}">
                <a16:creationId xmlns:a16="http://schemas.microsoft.com/office/drawing/2014/main" id="{31E40850-BB69-AF53-0C60-88CC359512FD}"/>
              </a:ext>
            </a:extLst>
          </p:cNvPr>
          <p:cNvSpPr txBox="1">
            <a:spLocks/>
          </p:cNvSpPr>
          <p:nvPr/>
        </p:nvSpPr>
        <p:spPr>
          <a:xfrm>
            <a:off x="4992785" y="3429000"/>
            <a:ext cx="6269454" cy="1312181"/>
          </a:xfrm>
          <a:prstGeom prst="roundRect">
            <a:avLst>
              <a:gd name="adj" fmla="val 18981"/>
            </a:avLst>
          </a:prstGeom>
          <a:solidFill>
            <a:schemeClr val="bg1">
              <a:lumMod val="95000"/>
            </a:schemeClr>
          </a:solidFill>
        </p:spPr>
        <p:txBody>
          <a:bodyPr vert="horz" lIns="252000" tIns="144000" rIns="252000" bIns="144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latin typeface="Montserrat" panose="00000500000000000000" pitchFamily="2" charset="0"/>
              </a:rPr>
              <a:t>Identifying gaps </a:t>
            </a:r>
            <a:r>
              <a:rPr lang="en-AU" noProof="0" dirty="0">
                <a:latin typeface="Montserrat" panose="00000500000000000000" pitchFamily="2" charset="0"/>
              </a:rPr>
              <a:t>in students’ learning and </a:t>
            </a:r>
            <a:r>
              <a:rPr lang="en-AU" b="1" noProof="0" dirty="0">
                <a:latin typeface="Montserrat" panose="00000500000000000000" pitchFamily="2" charset="0"/>
              </a:rPr>
              <a:t>adjusting</a:t>
            </a:r>
            <a:r>
              <a:rPr lang="en-AU" noProof="0" dirty="0">
                <a:latin typeface="Montserrat" panose="00000500000000000000" pitchFamily="2" charset="0"/>
              </a:rPr>
              <a:t> </a:t>
            </a:r>
            <a:br>
              <a:rPr lang="en-AU" noProof="0" dirty="0">
                <a:latin typeface="Montserrat" panose="00000500000000000000" pitchFamily="2" charset="0"/>
              </a:rPr>
            </a:br>
            <a:r>
              <a:rPr lang="en-AU" noProof="0" dirty="0">
                <a:latin typeface="Montserrat" panose="00000500000000000000" pitchFamily="2" charset="0"/>
              </a:rPr>
              <a:t>to meet their needs</a:t>
            </a:r>
          </a:p>
        </p:txBody>
      </p:sp>
      <p:sp>
        <p:nvSpPr>
          <p:cNvPr id="18" name="Text Placeholder 1">
            <a:extLst>
              <a:ext uri="{FF2B5EF4-FFF2-40B4-BE49-F238E27FC236}">
                <a16:creationId xmlns:a16="http://schemas.microsoft.com/office/drawing/2014/main" id="{319C01FB-79AF-7E45-D1FC-5F4E86E7CDD6}"/>
              </a:ext>
            </a:extLst>
          </p:cNvPr>
          <p:cNvSpPr txBox="1">
            <a:spLocks/>
          </p:cNvSpPr>
          <p:nvPr/>
        </p:nvSpPr>
        <p:spPr>
          <a:xfrm>
            <a:off x="4992785" y="4894546"/>
            <a:ext cx="6269454" cy="1312181"/>
          </a:xfrm>
          <a:prstGeom prst="roundRect">
            <a:avLst>
              <a:gd name="adj" fmla="val 18981"/>
            </a:avLst>
          </a:prstGeom>
          <a:solidFill>
            <a:schemeClr val="bg1">
              <a:lumMod val="95000"/>
            </a:schemeClr>
          </a:solidFill>
        </p:spPr>
        <p:txBody>
          <a:bodyPr vert="horz" lIns="252000" tIns="144000" rIns="252000" bIns="144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50000"/>
              </a:lnSpc>
              <a:buClr>
                <a:srgbClr val="00305E"/>
              </a:buClr>
              <a:defRPr/>
            </a:pPr>
            <a:r>
              <a:rPr lang="en-AU" noProof="0" dirty="0">
                <a:latin typeface="Montserrat" panose="00000500000000000000" pitchFamily="2" charset="0"/>
              </a:rPr>
              <a:t>Supporting students to be </a:t>
            </a:r>
            <a:r>
              <a:rPr lang="en-AU" b="1" noProof="0" dirty="0">
                <a:latin typeface="Montserrat" panose="00000500000000000000" pitchFamily="2" charset="0"/>
              </a:rPr>
              <a:t>active participants </a:t>
            </a:r>
            <a:br>
              <a:rPr lang="en-AU" b="1" noProof="0" dirty="0">
                <a:latin typeface="Montserrat" panose="00000500000000000000" pitchFamily="2" charset="0"/>
              </a:rPr>
            </a:br>
            <a:r>
              <a:rPr lang="en-AU" noProof="0" dirty="0">
                <a:latin typeface="Montserrat" panose="00000500000000000000" pitchFamily="2" charset="0"/>
              </a:rPr>
              <a:t>in the lesson</a:t>
            </a:r>
          </a:p>
        </p:txBody>
      </p:sp>
      <p:sp>
        <p:nvSpPr>
          <p:cNvPr id="5" name="Text Placeholder 6">
            <a:extLst>
              <a:ext uri="{FF2B5EF4-FFF2-40B4-BE49-F238E27FC236}">
                <a16:creationId xmlns:a16="http://schemas.microsoft.com/office/drawing/2014/main" id="{CE563B20-4711-667F-BE51-44898F12A978}"/>
              </a:ext>
              <a:ext uri="{C183D7F6-B498-43B3-948B-1728B52AA6E4}">
                <adec:decorative xmlns:adec="http://schemas.microsoft.com/office/drawing/2017/decorative" val="1"/>
              </a:ext>
            </a:extLst>
          </p:cNvPr>
          <p:cNvSpPr>
            <a:spLocks noGrp="1"/>
          </p:cNvSpPr>
          <p:nvPr>
            <p:ph type="body" sz="quarter" idx="24"/>
          </p:nvPr>
        </p:nvSpPr>
        <p:spPr>
          <a:xfrm>
            <a:off x="714376" y="0"/>
            <a:ext cx="4714152" cy="473235"/>
          </a:xfrm>
          <a:solidFill>
            <a:schemeClr val="accent3"/>
          </a:solidFill>
        </p:spPr>
        <p:txBody>
          <a:bodyPr/>
          <a:lstStyle/>
          <a:p>
            <a:r>
              <a:rPr lang="en-AU" noProof="0" dirty="0">
                <a:solidFill>
                  <a:schemeClr val="bg1"/>
                </a:solidFill>
              </a:rPr>
              <a:t>Monitor learning to inform use of scaffolds</a:t>
            </a:r>
          </a:p>
        </p:txBody>
      </p:sp>
    </p:spTree>
    <p:extLst>
      <p:ext uri="{BB962C8B-B14F-4D97-AF65-F5344CB8AC3E}">
        <p14:creationId xmlns:p14="http://schemas.microsoft.com/office/powerpoint/2010/main" val="23553279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9BA929-CCDC-75EC-A220-438946121825}"/>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0C56EAC7-FD50-D4B5-CBD8-178A1D887A6F}"/>
              </a:ext>
            </a:extLst>
          </p:cNvPr>
          <p:cNvSpPr>
            <a:spLocks noGrp="1"/>
          </p:cNvSpPr>
          <p:nvPr>
            <p:ph type="title"/>
          </p:nvPr>
        </p:nvSpPr>
        <p:spPr>
          <a:xfrm>
            <a:off x="609600" y="969474"/>
            <a:ext cx="10972800" cy="535531"/>
          </a:xfrm>
        </p:spPr>
        <p:txBody>
          <a:bodyPr/>
          <a:lstStyle/>
          <a:p>
            <a:r>
              <a:rPr lang="en-AU" noProof="0" dirty="0"/>
              <a:t>Examples of monitoring learning</a:t>
            </a:r>
          </a:p>
        </p:txBody>
      </p:sp>
      <p:sp>
        <p:nvSpPr>
          <p:cNvPr id="11" name="Text Placeholder 2">
            <a:extLst>
              <a:ext uri="{FF2B5EF4-FFF2-40B4-BE49-F238E27FC236}">
                <a16:creationId xmlns:a16="http://schemas.microsoft.com/office/drawing/2014/main" id="{BA7A2FA4-0C5B-13B4-35D4-E65635F180E7}"/>
              </a:ext>
            </a:extLst>
          </p:cNvPr>
          <p:cNvSpPr txBox="1">
            <a:spLocks/>
          </p:cNvSpPr>
          <p:nvPr/>
        </p:nvSpPr>
        <p:spPr>
          <a:xfrm>
            <a:off x="2956033" y="2001244"/>
            <a:ext cx="6279931" cy="3887282"/>
          </a:xfrm>
          <a:prstGeom prst="rect">
            <a:avLst/>
          </a:prstGeom>
          <a:solidFill>
            <a:schemeClr val="bg1"/>
          </a:solidFill>
          <a:effectLst>
            <a:outerShdw blurRad="63500" sx="101000" sy="101000" algn="ctr" rotWithShape="0">
              <a:prstClr val="black">
                <a:alpha val="10000"/>
              </a:prstClr>
            </a:outerShdw>
          </a:effectLst>
        </p:spPr>
        <p:txBody>
          <a:bodyPr vert="horz" wrap="square" lIns="1044000" tIns="936000" rIns="468000" bIns="288000" rtlCol="0" anchor="ctr">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nSpc>
                <a:spcPct val="130000"/>
              </a:lnSpc>
              <a:spcAft>
                <a:spcPts val="1200"/>
              </a:spcAft>
            </a:pPr>
            <a:r>
              <a:rPr lang="en-AU" noProof="0" dirty="0"/>
              <a:t>Tools to inform the use of scaffolds:</a:t>
            </a:r>
          </a:p>
          <a:p>
            <a:pPr marL="360000" lvl="1" indent="-216000">
              <a:lnSpc>
                <a:spcPct val="130000"/>
              </a:lnSpc>
              <a:spcBef>
                <a:spcPts val="0"/>
              </a:spcBef>
              <a:buClr>
                <a:schemeClr val="tx1"/>
              </a:buClr>
              <a:buFont typeface="Arial" panose="020B0604020202020204" pitchFamily="34" charset="0"/>
              <a:buChar char="•"/>
            </a:pPr>
            <a:r>
              <a:rPr lang="en-AU" sz="1600" b="0" noProof="0" dirty="0">
                <a:solidFill>
                  <a:schemeClr val="tx1"/>
                </a:solidFill>
              </a:rPr>
              <a:t>hinge questions</a:t>
            </a:r>
          </a:p>
          <a:p>
            <a:pPr marL="360000" lvl="1" indent="-216000">
              <a:lnSpc>
                <a:spcPct val="130000"/>
              </a:lnSpc>
              <a:spcBef>
                <a:spcPts val="0"/>
              </a:spcBef>
              <a:buClr>
                <a:schemeClr val="tx1"/>
              </a:buClr>
              <a:buFont typeface="Arial" panose="020B0604020202020204" pitchFamily="34" charset="0"/>
              <a:buChar char="•"/>
            </a:pPr>
            <a:r>
              <a:rPr lang="en-AU" sz="1600" b="0" noProof="0" dirty="0">
                <a:solidFill>
                  <a:schemeClr val="tx1"/>
                </a:solidFill>
              </a:rPr>
              <a:t>simple formative assessments</a:t>
            </a:r>
          </a:p>
          <a:p>
            <a:pPr marL="360000" lvl="1" indent="-216000">
              <a:lnSpc>
                <a:spcPct val="130000"/>
              </a:lnSpc>
              <a:spcBef>
                <a:spcPts val="0"/>
              </a:spcBef>
              <a:buClr>
                <a:schemeClr val="tx1"/>
              </a:buClr>
              <a:buFont typeface="Arial" panose="020B0604020202020204" pitchFamily="34" charset="0"/>
              <a:buChar char="•"/>
            </a:pPr>
            <a:r>
              <a:rPr lang="en-AU" sz="1600" b="0" noProof="0" dirty="0">
                <a:solidFill>
                  <a:schemeClr val="tx1"/>
                </a:solidFill>
              </a:rPr>
              <a:t>routines for seeking help.</a:t>
            </a:r>
          </a:p>
        </p:txBody>
      </p:sp>
      <p:pic>
        <p:nvPicPr>
          <p:cNvPr id="3" name="Graphic 2">
            <a:extLst>
              <a:ext uri="{FF2B5EF4-FFF2-40B4-BE49-F238E27FC236}">
                <a16:creationId xmlns:a16="http://schemas.microsoft.com/office/drawing/2014/main" id="{9F7DD37B-33D1-ED4D-E4C8-E99807E36C2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638799" y="2349063"/>
            <a:ext cx="914400" cy="914400"/>
          </a:xfrm>
          <a:prstGeom prst="rect">
            <a:avLst/>
          </a:prstGeom>
        </p:spPr>
      </p:pic>
      <p:sp>
        <p:nvSpPr>
          <p:cNvPr id="7" name="Text Placeholder 6">
            <a:extLst>
              <a:ext uri="{FF2B5EF4-FFF2-40B4-BE49-F238E27FC236}">
                <a16:creationId xmlns:a16="http://schemas.microsoft.com/office/drawing/2014/main" id="{42BC264C-8147-A44F-0336-84208749F632}"/>
              </a:ext>
              <a:ext uri="{C183D7F6-B498-43B3-948B-1728B52AA6E4}">
                <adec:decorative xmlns:adec="http://schemas.microsoft.com/office/drawing/2017/decorative" val="1"/>
              </a:ext>
            </a:extLst>
          </p:cNvPr>
          <p:cNvSpPr>
            <a:spLocks noGrp="1"/>
          </p:cNvSpPr>
          <p:nvPr>
            <p:ph type="body" sz="quarter" idx="24"/>
          </p:nvPr>
        </p:nvSpPr>
        <p:spPr>
          <a:xfrm>
            <a:off x="714376" y="0"/>
            <a:ext cx="4714152" cy="473235"/>
          </a:xfrm>
          <a:solidFill>
            <a:schemeClr val="accent3"/>
          </a:solidFill>
        </p:spPr>
        <p:txBody>
          <a:bodyPr/>
          <a:lstStyle/>
          <a:p>
            <a:r>
              <a:rPr lang="en-AU" noProof="0" dirty="0">
                <a:solidFill>
                  <a:schemeClr val="bg1"/>
                </a:solidFill>
              </a:rPr>
              <a:t>Monitor learning to inform use of scaffolds</a:t>
            </a:r>
          </a:p>
        </p:txBody>
      </p:sp>
    </p:spTree>
    <p:extLst>
      <p:ext uri="{BB962C8B-B14F-4D97-AF65-F5344CB8AC3E}">
        <p14:creationId xmlns:p14="http://schemas.microsoft.com/office/powerpoint/2010/main" val="2951229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F74FE-0457-E207-A3B7-8793E93C1E8A}"/>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83CA8194-F9D9-48B2-95DF-7C351827A3B8}"/>
              </a:ext>
            </a:extLst>
          </p:cNvPr>
          <p:cNvSpPr>
            <a:spLocks noGrp="1"/>
          </p:cNvSpPr>
          <p:nvPr>
            <p:ph type="title"/>
          </p:nvPr>
        </p:nvSpPr>
        <p:spPr/>
        <p:txBody>
          <a:bodyPr/>
          <a:lstStyle/>
          <a:p>
            <a:r>
              <a:rPr lang="en-AU" noProof="0" dirty="0"/>
              <a:t>Example of monitoring learning</a:t>
            </a:r>
          </a:p>
        </p:txBody>
      </p:sp>
      <p:sp>
        <p:nvSpPr>
          <p:cNvPr id="12" name="Text Placeholder 2">
            <a:extLst>
              <a:ext uri="{FF2B5EF4-FFF2-40B4-BE49-F238E27FC236}">
                <a16:creationId xmlns:a16="http://schemas.microsoft.com/office/drawing/2014/main" id="{4B5A3D26-D9DA-DBBB-0673-7380F7F3BF98}"/>
              </a:ext>
              <a:ext uri="{C183D7F6-B498-43B3-948B-1728B52AA6E4}">
                <adec:decorative xmlns:adec="http://schemas.microsoft.com/office/drawing/2017/decorative" val="1"/>
              </a:ext>
            </a:extLst>
          </p:cNvPr>
          <p:cNvSpPr txBox="1">
            <a:spLocks/>
          </p:cNvSpPr>
          <p:nvPr/>
        </p:nvSpPr>
        <p:spPr>
          <a:xfrm>
            <a:off x="5523000" y="0"/>
            <a:ext cx="1905154" cy="473235"/>
          </a:xfrm>
          <a:prstGeom prst="round2SameRect">
            <a:avLst>
              <a:gd name="adj1" fmla="val 0"/>
              <a:gd name="adj2" fmla="val 33993"/>
            </a:avLst>
          </a:prstGeom>
          <a:solidFill>
            <a:srgbClr val="087A4D"/>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Primary school</a:t>
            </a:r>
          </a:p>
        </p:txBody>
      </p:sp>
      <p:sp>
        <p:nvSpPr>
          <p:cNvPr id="13" name="Text Placeholder 2">
            <a:extLst>
              <a:ext uri="{FF2B5EF4-FFF2-40B4-BE49-F238E27FC236}">
                <a16:creationId xmlns:a16="http://schemas.microsoft.com/office/drawing/2014/main" id="{66DBA5DD-9190-E0E7-AF95-0E35B514E7E4}"/>
              </a:ext>
            </a:extLst>
          </p:cNvPr>
          <p:cNvSpPr txBox="1">
            <a:spLocks/>
          </p:cNvSpPr>
          <p:nvPr/>
        </p:nvSpPr>
        <p:spPr>
          <a:xfrm>
            <a:off x="714374" y="1622870"/>
            <a:ext cx="10710864" cy="4761305"/>
          </a:xfrm>
          <a:prstGeom prst="rect">
            <a:avLst/>
          </a:prstGeom>
          <a:solidFill>
            <a:schemeClr val="bg1"/>
          </a:solidFill>
          <a:effectLst>
            <a:outerShdw blurRad="63500" sx="101000" sy="101000" algn="ctr" rotWithShape="0">
              <a:prstClr val="black">
                <a:alpha val="10000"/>
              </a:prstClr>
            </a:outerShdw>
          </a:effectLst>
        </p:spPr>
        <p:txBody>
          <a:bodyPr vert="horz" wrap="square" lIns="324000" tIns="216000" rIns="216000" bIns="216000" rtlCol="0" anchor="t">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1800" b="1" noProof="0" dirty="0">
                <a:solidFill>
                  <a:schemeClr val="accent1"/>
                </a:solidFill>
              </a:rPr>
              <a:t>Primary school English lesson</a:t>
            </a:r>
          </a:p>
          <a:p>
            <a:r>
              <a:rPr lang="en-AU" b="1" noProof="0" dirty="0"/>
              <a:t>Learning objective: </a:t>
            </a:r>
            <a:r>
              <a:rPr lang="en-AU" noProof="0" dirty="0"/>
              <a:t>We will explain how authors use descriptive language to describe setting. </a:t>
            </a:r>
          </a:p>
          <a:p>
            <a:pPr>
              <a:spcAft>
                <a:spcPts val="0"/>
              </a:spcAft>
            </a:pPr>
            <a:r>
              <a:rPr lang="en-AU" b="1" noProof="0" dirty="0"/>
              <a:t>Hinge question example: </a:t>
            </a:r>
            <a:endParaRPr lang="en-AU" noProof="0" dirty="0"/>
          </a:p>
          <a:p>
            <a:pPr>
              <a:lnSpc>
                <a:spcPct val="150000"/>
              </a:lnSpc>
              <a:spcBef>
                <a:spcPts val="0"/>
              </a:spcBef>
            </a:pPr>
            <a:r>
              <a:rPr lang="en-AU" noProof="0" dirty="0"/>
              <a:t>‘Okay, Year 3, listen to this sentence describing a setting:</a:t>
            </a:r>
            <a:br>
              <a:rPr lang="en-AU" noProof="0" dirty="0"/>
            </a:br>
            <a:r>
              <a:rPr lang="en-AU" noProof="0" dirty="0"/>
              <a:t>“In the unsettling silence, shadows crept slowly across the long and narrow street.”</a:t>
            </a:r>
            <a:br>
              <a:rPr lang="en-AU" noProof="0" dirty="0"/>
            </a:br>
            <a:r>
              <a:rPr lang="en-AU" noProof="0" dirty="0"/>
              <a:t>What do these words help the reader understand about the place?’ </a:t>
            </a:r>
          </a:p>
          <a:p>
            <a:pPr marL="342900" indent="-342900">
              <a:buClr>
                <a:schemeClr val="tx1"/>
              </a:buClr>
              <a:buFont typeface="+mj-lt"/>
              <a:buAutoNum type="alphaLcPeriod"/>
            </a:pPr>
            <a:r>
              <a:rPr lang="en-AU" noProof="0" dirty="0"/>
              <a:t>The street feels dark and a little uncomfortable.</a:t>
            </a:r>
          </a:p>
          <a:p>
            <a:pPr marL="342900" indent="-342900">
              <a:buClr>
                <a:schemeClr val="tx1"/>
              </a:buClr>
              <a:buFont typeface="+mj-lt"/>
              <a:buAutoNum type="alphaLcPeriod"/>
            </a:pPr>
            <a:r>
              <a:rPr lang="en-AU" noProof="0" dirty="0"/>
              <a:t>The street is busy and noisy.</a:t>
            </a:r>
          </a:p>
          <a:p>
            <a:pPr marL="342900" indent="-342900">
              <a:buClr>
                <a:schemeClr val="tx1"/>
              </a:buClr>
              <a:buFont typeface="+mj-lt"/>
              <a:buAutoNum type="alphaLcPeriod"/>
            </a:pPr>
            <a:r>
              <a:rPr lang="en-AU" noProof="0" dirty="0"/>
              <a:t>The street is wide and welcoming.</a:t>
            </a:r>
          </a:p>
          <a:p>
            <a:pPr marL="342900" indent="-342900">
              <a:buClr>
                <a:schemeClr val="tx1"/>
              </a:buClr>
              <a:buFont typeface="+mj-lt"/>
              <a:buAutoNum type="alphaLcPeriod"/>
            </a:pPr>
            <a:r>
              <a:rPr lang="en-AU" noProof="0" dirty="0"/>
              <a:t>The street feels bright and cheerful.</a:t>
            </a:r>
          </a:p>
        </p:txBody>
      </p:sp>
      <p:sp>
        <p:nvSpPr>
          <p:cNvPr id="3" name="TextBox 2">
            <a:extLst>
              <a:ext uri="{FF2B5EF4-FFF2-40B4-BE49-F238E27FC236}">
                <a16:creationId xmlns:a16="http://schemas.microsoft.com/office/drawing/2014/main" id="{2BEBBA00-8FDD-7A72-36D0-68AAAD68AC2C}"/>
              </a:ext>
            </a:extLst>
          </p:cNvPr>
          <p:cNvSpPr txBox="1"/>
          <p:nvPr/>
        </p:nvSpPr>
        <p:spPr>
          <a:xfrm>
            <a:off x="6333977" y="4324326"/>
            <a:ext cx="1768481" cy="422405"/>
          </a:xfrm>
          <a:prstGeom prst="rect">
            <a:avLst/>
          </a:prstGeom>
          <a:solidFill>
            <a:schemeClr val="accent6"/>
          </a:solidFill>
        </p:spPr>
        <p:txBody>
          <a:bodyPr wrap="square" lIns="180000" tIns="72000" rIns="180000" bIns="72000">
            <a:spAutoFit/>
          </a:bodyPr>
          <a:lstStyle/>
          <a:p>
            <a:pPr>
              <a:spcBef>
                <a:spcPts val="1200"/>
              </a:spcBef>
            </a:pPr>
            <a:r>
              <a:rPr lang="en-AU" sz="1800" noProof="0" dirty="0">
                <a:solidFill>
                  <a:schemeClr val="accent1"/>
                </a:solidFill>
              </a:rPr>
              <a:t>✔</a:t>
            </a:r>
            <a:r>
              <a:rPr lang="en-AU" sz="1800" noProof="0" dirty="0"/>
              <a:t> Correct: a.</a:t>
            </a:r>
          </a:p>
        </p:txBody>
      </p:sp>
      <p:sp>
        <p:nvSpPr>
          <p:cNvPr id="11" name="Text Placeholder 6">
            <a:extLst>
              <a:ext uri="{FF2B5EF4-FFF2-40B4-BE49-F238E27FC236}">
                <a16:creationId xmlns:a16="http://schemas.microsoft.com/office/drawing/2014/main" id="{AF05E8C1-E3C3-A817-D41E-934A3E5841BF}"/>
              </a:ext>
              <a:ext uri="{C183D7F6-B498-43B3-948B-1728B52AA6E4}">
                <adec:decorative xmlns:adec="http://schemas.microsoft.com/office/drawing/2017/decorative" val="1"/>
              </a:ext>
            </a:extLst>
          </p:cNvPr>
          <p:cNvSpPr txBox="1">
            <a:spLocks/>
          </p:cNvSpPr>
          <p:nvPr/>
        </p:nvSpPr>
        <p:spPr>
          <a:xfrm>
            <a:off x="714376" y="0"/>
            <a:ext cx="4714152" cy="473235"/>
          </a:xfrm>
          <a:prstGeom prst="round2SameRect">
            <a:avLst>
              <a:gd name="adj1" fmla="val 0"/>
              <a:gd name="adj2" fmla="val 33993"/>
            </a:avLst>
          </a:prstGeom>
          <a:solidFill>
            <a:schemeClr val="accent3"/>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Monitor learning to inform use of scaffolds</a:t>
            </a:r>
          </a:p>
        </p:txBody>
      </p:sp>
    </p:spTree>
    <p:extLst>
      <p:ext uri="{BB962C8B-B14F-4D97-AF65-F5344CB8AC3E}">
        <p14:creationId xmlns:p14="http://schemas.microsoft.com/office/powerpoint/2010/main" val="81278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935E8-D9DB-FC26-3FD5-4EEEFB22A952}"/>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06A3F2E9-75ED-2DDB-15C0-878C998387EA}"/>
              </a:ext>
            </a:extLst>
          </p:cNvPr>
          <p:cNvSpPr>
            <a:spLocks noGrp="1"/>
          </p:cNvSpPr>
          <p:nvPr>
            <p:ph type="title"/>
          </p:nvPr>
        </p:nvSpPr>
        <p:spPr/>
        <p:txBody>
          <a:bodyPr/>
          <a:lstStyle/>
          <a:p>
            <a:r>
              <a:rPr lang="en-AU" noProof="0" dirty="0"/>
              <a:t>Example of monitoring learning</a:t>
            </a:r>
          </a:p>
        </p:txBody>
      </p:sp>
      <p:sp>
        <p:nvSpPr>
          <p:cNvPr id="13" name="Text Placeholder 2">
            <a:extLst>
              <a:ext uri="{FF2B5EF4-FFF2-40B4-BE49-F238E27FC236}">
                <a16:creationId xmlns:a16="http://schemas.microsoft.com/office/drawing/2014/main" id="{B7038094-074B-B217-9B3B-1EC577209596}"/>
              </a:ext>
              <a:ext uri="{C183D7F6-B498-43B3-948B-1728B52AA6E4}">
                <adec:decorative xmlns:adec="http://schemas.microsoft.com/office/drawing/2017/decorative" val="1"/>
              </a:ext>
            </a:extLst>
          </p:cNvPr>
          <p:cNvSpPr txBox="1">
            <a:spLocks/>
          </p:cNvSpPr>
          <p:nvPr/>
        </p:nvSpPr>
        <p:spPr>
          <a:xfrm>
            <a:off x="5523000" y="0"/>
            <a:ext cx="2163724" cy="473235"/>
          </a:xfrm>
          <a:prstGeom prst="round2SameRect">
            <a:avLst>
              <a:gd name="adj1" fmla="val 0"/>
              <a:gd name="adj2" fmla="val 33993"/>
            </a:avLst>
          </a:prstGeom>
          <a:solidFill>
            <a:srgbClr val="ACBE37"/>
          </a:solidFill>
        </p:spPr>
        <p:txBody>
          <a:bodyPr vert="horz" lIns="144000" tIns="72000" rIns="91440" bIns="7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tx1"/>
                </a:solidFill>
              </a:rPr>
              <a:t>Secondary school</a:t>
            </a:r>
          </a:p>
        </p:txBody>
      </p:sp>
      <p:sp>
        <p:nvSpPr>
          <p:cNvPr id="20" name="Text Placeholder 2">
            <a:extLst>
              <a:ext uri="{FF2B5EF4-FFF2-40B4-BE49-F238E27FC236}">
                <a16:creationId xmlns:a16="http://schemas.microsoft.com/office/drawing/2014/main" id="{1E3A4E45-CF4F-00C5-71BE-72FE3DDA6C1B}"/>
              </a:ext>
            </a:extLst>
          </p:cNvPr>
          <p:cNvSpPr txBox="1">
            <a:spLocks/>
          </p:cNvSpPr>
          <p:nvPr/>
        </p:nvSpPr>
        <p:spPr>
          <a:xfrm>
            <a:off x="714374" y="1622870"/>
            <a:ext cx="10710864" cy="4685855"/>
          </a:xfrm>
          <a:prstGeom prst="rect">
            <a:avLst/>
          </a:prstGeom>
          <a:solidFill>
            <a:schemeClr val="bg1"/>
          </a:solidFill>
          <a:effectLst>
            <a:outerShdw blurRad="63500" sx="101000" sy="101000" algn="ctr" rotWithShape="0">
              <a:prstClr val="black">
                <a:alpha val="10000"/>
              </a:prstClr>
            </a:outerShdw>
          </a:effectLst>
        </p:spPr>
        <p:txBody>
          <a:bodyPr vert="horz" wrap="square" lIns="324000" tIns="216000" rIns="216000" bIns="216000" rtlCol="0" anchor="t">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sz="1800" b="1" noProof="0" dirty="0">
                <a:solidFill>
                  <a:schemeClr val="accent1"/>
                </a:solidFill>
              </a:rPr>
              <a:t>Secondary school English lesson</a:t>
            </a:r>
          </a:p>
          <a:p>
            <a:r>
              <a:rPr lang="en-AU" b="1" noProof="0" dirty="0"/>
              <a:t>Learning objective: </a:t>
            </a:r>
            <a:r>
              <a:rPr lang="en-AU" noProof="0" dirty="0"/>
              <a:t>We will examine how authors develop the theme of identity in texts.</a:t>
            </a:r>
          </a:p>
          <a:p>
            <a:pPr>
              <a:spcAft>
                <a:spcPts val="0"/>
              </a:spcAft>
            </a:pPr>
            <a:r>
              <a:rPr lang="en-AU" b="1" noProof="0" dirty="0"/>
              <a:t>Hinge question example: </a:t>
            </a:r>
          </a:p>
          <a:p>
            <a:pPr>
              <a:spcBef>
                <a:spcPts val="0"/>
              </a:spcBef>
            </a:pPr>
            <a:r>
              <a:rPr lang="en-AU" noProof="0" dirty="0"/>
              <a:t>‘Year 7s, which option </a:t>
            </a:r>
            <a:r>
              <a:rPr lang="en-AU" i="1" noProof="0" dirty="0"/>
              <a:t>best</a:t>
            </a:r>
            <a:r>
              <a:rPr lang="en-AU" noProof="0" dirty="0"/>
              <a:t> explains how the protagonist’s identity is affected when the coach insists on calling her a different name rather than her given language name?’ </a:t>
            </a:r>
            <a:endParaRPr lang="en-AU" b="1" noProof="0" dirty="0"/>
          </a:p>
          <a:p>
            <a:pPr marL="342900" indent="-342900">
              <a:buClr>
                <a:schemeClr val="tx1"/>
              </a:buClr>
              <a:buFont typeface="+mj-lt"/>
              <a:buAutoNum type="alphaLcPeriod"/>
            </a:pPr>
            <a:r>
              <a:rPr lang="en-AU" noProof="0" dirty="0"/>
              <a:t>She feels proud because the coach says it is a strong name.</a:t>
            </a:r>
          </a:p>
          <a:p>
            <a:pPr marL="342900" indent="-342900">
              <a:buClr>
                <a:schemeClr val="tx1"/>
              </a:buClr>
              <a:buFont typeface="+mj-lt"/>
              <a:buAutoNum type="alphaLcPeriod"/>
            </a:pPr>
            <a:r>
              <a:rPr lang="en-AU" noProof="0" dirty="0"/>
              <a:t>She feels disconnected. Her language name is part of her identity, and her</a:t>
            </a:r>
            <a:br>
              <a:rPr lang="en-AU" noProof="0" dirty="0"/>
            </a:br>
            <a:r>
              <a:rPr lang="en-AU" noProof="0" dirty="0"/>
              <a:t>sense of identity is being confused again by being given another name.</a:t>
            </a:r>
          </a:p>
          <a:p>
            <a:pPr marL="342900" indent="-342900">
              <a:buClr>
                <a:schemeClr val="tx1"/>
              </a:buClr>
              <a:buFont typeface="+mj-lt"/>
              <a:buAutoNum type="alphaLcPeriod"/>
            </a:pPr>
            <a:r>
              <a:rPr lang="en-AU" noProof="0" dirty="0"/>
              <a:t>It does not affect her because she does not mind what people call her. </a:t>
            </a:r>
          </a:p>
          <a:p>
            <a:pPr marL="342900" indent="-342900">
              <a:buClr>
                <a:schemeClr val="tx1"/>
              </a:buClr>
              <a:buFont typeface="+mj-lt"/>
              <a:buAutoNum type="alphaLcPeriod"/>
            </a:pPr>
            <a:r>
              <a:rPr lang="en-AU" noProof="0" dirty="0"/>
              <a:t>She feels excited because she is getting a fresh start to develop a new identify in a new place.</a:t>
            </a:r>
            <a:endParaRPr lang="en-AU" b="1" noProof="0" dirty="0"/>
          </a:p>
        </p:txBody>
      </p:sp>
      <p:sp>
        <p:nvSpPr>
          <p:cNvPr id="2" name="TextBox 1">
            <a:extLst>
              <a:ext uri="{FF2B5EF4-FFF2-40B4-BE49-F238E27FC236}">
                <a16:creationId xmlns:a16="http://schemas.microsoft.com/office/drawing/2014/main" id="{C93ED164-1487-119C-4886-E0DBE95F0F27}"/>
              </a:ext>
            </a:extLst>
          </p:cNvPr>
          <p:cNvSpPr txBox="1"/>
          <p:nvPr/>
        </p:nvSpPr>
        <p:spPr>
          <a:xfrm>
            <a:off x="9193555" y="4504691"/>
            <a:ext cx="1768481" cy="422405"/>
          </a:xfrm>
          <a:prstGeom prst="rect">
            <a:avLst/>
          </a:prstGeom>
          <a:solidFill>
            <a:schemeClr val="accent6"/>
          </a:solidFill>
        </p:spPr>
        <p:txBody>
          <a:bodyPr wrap="square" lIns="180000" tIns="72000" rIns="180000" bIns="72000">
            <a:spAutoFit/>
          </a:bodyPr>
          <a:lstStyle/>
          <a:p>
            <a:pPr>
              <a:spcBef>
                <a:spcPts val="1200"/>
              </a:spcBef>
            </a:pPr>
            <a:r>
              <a:rPr lang="en-AU" sz="1800" noProof="0" dirty="0">
                <a:solidFill>
                  <a:schemeClr val="accent1"/>
                </a:solidFill>
              </a:rPr>
              <a:t>✔</a:t>
            </a:r>
            <a:r>
              <a:rPr lang="en-AU" sz="1800" noProof="0" dirty="0"/>
              <a:t> Correct: b.</a:t>
            </a:r>
          </a:p>
        </p:txBody>
      </p:sp>
      <p:sp>
        <p:nvSpPr>
          <p:cNvPr id="11" name="Text Placeholder 6">
            <a:extLst>
              <a:ext uri="{FF2B5EF4-FFF2-40B4-BE49-F238E27FC236}">
                <a16:creationId xmlns:a16="http://schemas.microsoft.com/office/drawing/2014/main" id="{B9BBB7D1-75EF-0766-3975-613190748F44}"/>
              </a:ext>
              <a:ext uri="{C183D7F6-B498-43B3-948B-1728B52AA6E4}">
                <adec:decorative xmlns:adec="http://schemas.microsoft.com/office/drawing/2017/decorative" val="1"/>
              </a:ext>
            </a:extLst>
          </p:cNvPr>
          <p:cNvSpPr txBox="1">
            <a:spLocks/>
          </p:cNvSpPr>
          <p:nvPr/>
        </p:nvSpPr>
        <p:spPr>
          <a:xfrm>
            <a:off x="714376" y="0"/>
            <a:ext cx="4714152" cy="473235"/>
          </a:xfrm>
          <a:prstGeom prst="round2SameRect">
            <a:avLst>
              <a:gd name="adj1" fmla="val 0"/>
              <a:gd name="adj2" fmla="val 33993"/>
            </a:avLst>
          </a:prstGeom>
          <a:solidFill>
            <a:schemeClr val="accent3"/>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Monitor learning to inform use of scaffolds</a:t>
            </a:r>
          </a:p>
        </p:txBody>
      </p:sp>
    </p:spTree>
    <p:extLst>
      <p:ext uri="{BB962C8B-B14F-4D97-AF65-F5344CB8AC3E}">
        <p14:creationId xmlns:p14="http://schemas.microsoft.com/office/powerpoint/2010/main" val="2693272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690E1-F4E3-B67E-F5AE-296CF3509B02}"/>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5BCF884C-FBE9-E5E2-1EEE-CAB6291ADF22}"/>
              </a:ext>
            </a:extLst>
          </p:cNvPr>
          <p:cNvSpPr>
            <a:spLocks noGrp="1"/>
          </p:cNvSpPr>
          <p:nvPr>
            <p:ph type="title"/>
          </p:nvPr>
        </p:nvSpPr>
        <p:spPr/>
        <p:txBody>
          <a:bodyPr/>
          <a:lstStyle/>
          <a:p>
            <a:r>
              <a:rPr lang="en-AU" noProof="0" dirty="0"/>
              <a:t>In the classroom</a:t>
            </a:r>
          </a:p>
        </p:txBody>
      </p:sp>
      <p:sp>
        <p:nvSpPr>
          <p:cNvPr id="12" name="Text Placeholder 6">
            <a:extLst>
              <a:ext uri="{FF2B5EF4-FFF2-40B4-BE49-F238E27FC236}">
                <a16:creationId xmlns:a16="http://schemas.microsoft.com/office/drawing/2014/main" id="{5530C792-04E8-1917-7514-8C0E8BAADE77}"/>
              </a:ext>
              <a:ext uri="{C183D7F6-B498-43B3-948B-1728B52AA6E4}">
                <adec:decorative xmlns:adec="http://schemas.microsoft.com/office/drawing/2017/decorative" val="1"/>
              </a:ext>
            </a:extLst>
          </p:cNvPr>
          <p:cNvSpPr>
            <a:spLocks noGrp="1"/>
          </p:cNvSpPr>
          <p:nvPr>
            <p:ph type="body" sz="quarter" idx="24"/>
          </p:nvPr>
        </p:nvSpPr>
        <p:spPr>
          <a:xfrm>
            <a:off x="714376" y="0"/>
            <a:ext cx="4714152" cy="473235"/>
          </a:xfrm>
          <a:solidFill>
            <a:schemeClr val="accent3"/>
          </a:solidFill>
        </p:spPr>
        <p:txBody>
          <a:bodyPr/>
          <a:lstStyle/>
          <a:p>
            <a:r>
              <a:rPr lang="en-AU" noProof="0" dirty="0">
                <a:solidFill>
                  <a:schemeClr val="bg1"/>
                </a:solidFill>
              </a:rPr>
              <a:t>Monitor learning to inform use of scaffolds</a:t>
            </a:r>
          </a:p>
        </p:txBody>
      </p:sp>
      <p:sp>
        <p:nvSpPr>
          <p:cNvPr id="13" name="Text Placeholder 3">
            <a:extLst>
              <a:ext uri="{FF2B5EF4-FFF2-40B4-BE49-F238E27FC236}">
                <a16:creationId xmlns:a16="http://schemas.microsoft.com/office/drawing/2014/main" id="{665CDE5B-5C0F-670E-94B0-61B9CD253FAB}"/>
              </a:ext>
            </a:extLst>
          </p:cNvPr>
          <p:cNvSpPr>
            <a:spLocks noGrp="1"/>
          </p:cNvSpPr>
          <p:nvPr>
            <p:ph type="body" sz="quarter" idx="23"/>
          </p:nvPr>
        </p:nvSpPr>
        <p:spPr>
          <a:xfrm>
            <a:off x="2748290" y="1622870"/>
            <a:ext cx="6695419" cy="5235130"/>
          </a:xfrm>
        </p:spPr>
        <p:txBody>
          <a:bodyPr/>
          <a:lstStyle/>
          <a:p>
            <a:endParaRPr lang="en-AU" noProof="0" dirty="0"/>
          </a:p>
          <a:p>
            <a:endParaRPr lang="en-AU" noProof="0" dirty="0"/>
          </a:p>
          <a:p>
            <a:endParaRPr lang="en-AU" noProof="0" dirty="0"/>
          </a:p>
          <a:p>
            <a:pPr>
              <a:lnSpc>
                <a:spcPct val="120000"/>
              </a:lnSpc>
              <a:spcBef>
                <a:spcPts val="600"/>
              </a:spcBef>
            </a:pPr>
            <a:r>
              <a:rPr lang="en-AU" b="1" noProof="0" dirty="0">
                <a:solidFill>
                  <a:srgbClr val="00305E"/>
                </a:solidFill>
              </a:rPr>
              <a:t>A teacher discusses and demonstrates how to monitor learning to inform the use of scaffolds</a:t>
            </a:r>
          </a:p>
        </p:txBody>
      </p:sp>
      <p:pic>
        <p:nvPicPr>
          <p:cNvPr id="2" name="Online Media 1" descr="Video thumbnail linked to full video with captions.">
            <a:hlinkClick r:id="" action="ppaction://media"/>
            <a:extLst>
              <a:ext uri="{FF2B5EF4-FFF2-40B4-BE49-F238E27FC236}">
                <a16:creationId xmlns:a16="http://schemas.microsoft.com/office/drawing/2014/main" id="{A396552E-2577-5E0E-2730-D9B486D47E30}"/>
              </a:ext>
            </a:extLst>
          </p:cNvPr>
          <p:cNvPicPr>
            <a:picLocks noRot="1" noChangeAspect="1"/>
          </p:cNvPicPr>
          <p:nvPr>
            <a:videoFile r:link="rId1"/>
          </p:nvPr>
        </p:nvPicPr>
        <p:blipFill>
          <a:blip r:embed="rId4"/>
          <a:srcRect/>
          <a:stretch/>
        </p:blipFill>
        <p:spPr>
          <a:xfrm>
            <a:off x="2748290" y="1773238"/>
            <a:ext cx="6695419" cy="3772697"/>
          </a:xfrm>
          <a:prstGeom prst="rect">
            <a:avLst/>
          </a:prstGeom>
        </p:spPr>
      </p:pic>
    </p:spTree>
    <p:extLst>
      <p:ext uri="{BB962C8B-B14F-4D97-AF65-F5344CB8AC3E}">
        <p14:creationId xmlns:p14="http://schemas.microsoft.com/office/powerpoint/2010/main" val="62090211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CFF53F4-C0DF-8D15-A296-F43D1B1735D8}"/>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19044FFD-DE86-8969-7137-6FA1434B20E8}"/>
              </a:ext>
            </a:extLst>
          </p:cNvPr>
          <p:cNvSpPr txBox="1">
            <a:spLocks noGrp="1"/>
          </p:cNvSpPr>
          <p:nvPr>
            <p:ph type="title" idx="4294967295"/>
          </p:nvPr>
        </p:nvSpPr>
        <p:spPr>
          <a:xfrm>
            <a:off x="749300" y="1963453"/>
            <a:ext cx="3476625" cy="1897958"/>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Fading or removing scaffolds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3BA381A8-ED48-E1FE-892C-BFCA06811443}"/>
              </a:ext>
            </a:extLst>
          </p:cNvPr>
          <p:cNvSpPr>
            <a:spLocks noGrp="1"/>
          </p:cNvSpPr>
          <p:nvPr>
            <p:ph type="body" sz="quarter" idx="23"/>
          </p:nvPr>
        </p:nvSpPr>
        <p:spPr/>
        <p:txBody>
          <a:bodyPr/>
          <a:lstStyle/>
          <a:p>
            <a:r>
              <a:rPr lang="en-AU" noProof="0" dirty="0">
                <a:latin typeface="Montserrat" panose="00000500000000000000" pitchFamily="2" charset="0"/>
              </a:rPr>
              <a:t>Providing </a:t>
            </a:r>
            <a:r>
              <a:rPr lang="en-AU" b="1" noProof="0" dirty="0">
                <a:latin typeface="Montserrat" panose="00000500000000000000" pitchFamily="2" charset="0"/>
              </a:rPr>
              <a:t>less of the modelling, explaining and demonstrating </a:t>
            </a:r>
            <a:r>
              <a:rPr lang="en-AU" noProof="0" dirty="0">
                <a:latin typeface="Montserrat" panose="00000500000000000000" pitchFamily="2" charset="0"/>
              </a:rPr>
              <a:t>throughout guided practice</a:t>
            </a:r>
          </a:p>
        </p:txBody>
      </p:sp>
      <p:sp>
        <p:nvSpPr>
          <p:cNvPr id="4" name="Text Placeholder 3">
            <a:extLst>
              <a:ext uri="{FF2B5EF4-FFF2-40B4-BE49-F238E27FC236}">
                <a16:creationId xmlns:a16="http://schemas.microsoft.com/office/drawing/2014/main" id="{4BB6E8E6-B9E2-A60B-76D9-3D61FC4C1051}"/>
              </a:ext>
            </a:extLst>
          </p:cNvPr>
          <p:cNvSpPr>
            <a:spLocks noGrp="1"/>
          </p:cNvSpPr>
          <p:nvPr>
            <p:ph type="body" sz="quarter" idx="25"/>
          </p:nvPr>
        </p:nvSpPr>
        <p:spPr/>
        <p:txBody>
          <a:bodyPr/>
          <a:lstStyle/>
          <a:p>
            <a:r>
              <a:rPr lang="en-AU" b="1" noProof="0" dirty="0">
                <a:latin typeface="Montserrat" panose="00000500000000000000" pitchFamily="2" charset="0"/>
              </a:rPr>
              <a:t>Gradually releasing </a:t>
            </a:r>
            <a:r>
              <a:rPr lang="en-AU" noProof="0" dirty="0">
                <a:latin typeface="Montserrat" panose="00000500000000000000" pitchFamily="2" charset="0"/>
              </a:rPr>
              <a:t>students to increasingly more independent practice</a:t>
            </a:r>
          </a:p>
        </p:txBody>
      </p:sp>
      <p:sp>
        <p:nvSpPr>
          <p:cNvPr id="16" name="Text Placeholder 12">
            <a:extLst>
              <a:ext uri="{FF2B5EF4-FFF2-40B4-BE49-F238E27FC236}">
                <a16:creationId xmlns:a16="http://schemas.microsoft.com/office/drawing/2014/main" id="{447EFA76-EE66-A940-F98F-2EDCA275B702}"/>
              </a:ext>
              <a:ext uri="{C183D7F6-B498-43B3-948B-1728B52AA6E4}">
                <adec:decorative xmlns:adec="http://schemas.microsoft.com/office/drawing/2017/decorative" val="1"/>
              </a:ext>
            </a:extLst>
          </p:cNvPr>
          <p:cNvSpPr>
            <a:spLocks noGrp="1"/>
          </p:cNvSpPr>
          <p:nvPr>
            <p:ph type="body" sz="quarter" idx="24"/>
          </p:nvPr>
        </p:nvSpPr>
        <p:spPr>
          <a:xfrm>
            <a:off x="714375" y="0"/>
            <a:ext cx="3915498" cy="473235"/>
          </a:xfrm>
          <a:solidFill>
            <a:schemeClr val="accent3"/>
          </a:solidFill>
        </p:spPr>
        <p:txBody>
          <a:bodyPr/>
          <a:lstStyle/>
          <a:p>
            <a:r>
              <a:rPr lang="en-AU" noProof="0" dirty="0">
                <a:solidFill>
                  <a:schemeClr val="bg1"/>
                </a:solidFill>
              </a:rPr>
              <a:t>Fade or remove scaffolds gradually</a:t>
            </a:r>
          </a:p>
        </p:txBody>
      </p:sp>
    </p:spTree>
    <p:extLst>
      <p:ext uri="{BB962C8B-B14F-4D97-AF65-F5344CB8AC3E}">
        <p14:creationId xmlns:p14="http://schemas.microsoft.com/office/powerpoint/2010/main" val="39498309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01528-7EE3-EEDC-C6F2-B82D36C4EFB7}"/>
            </a:ext>
          </a:extLst>
        </p:cNvPr>
        <p:cNvGrpSpPr/>
        <p:nvPr/>
      </p:nvGrpSpPr>
      <p:grpSpPr>
        <a:xfrm>
          <a:off x="0" y="0"/>
          <a:ext cx="0" cy="0"/>
          <a:chOff x="0" y="0"/>
          <a:chExt cx="0" cy="0"/>
        </a:xfrm>
      </p:grpSpPr>
      <p:sp>
        <p:nvSpPr>
          <p:cNvPr id="11" name="Title 10">
            <a:extLst>
              <a:ext uri="{FF2B5EF4-FFF2-40B4-BE49-F238E27FC236}">
                <a16:creationId xmlns:a16="http://schemas.microsoft.com/office/drawing/2014/main" id="{DBD5AFF8-039A-793D-9AE9-988B3DB8F106}"/>
              </a:ext>
            </a:extLst>
          </p:cNvPr>
          <p:cNvSpPr>
            <a:spLocks noGrp="1"/>
          </p:cNvSpPr>
          <p:nvPr>
            <p:ph type="title"/>
          </p:nvPr>
        </p:nvSpPr>
        <p:spPr>
          <a:xfrm>
            <a:off x="609600" y="780287"/>
            <a:ext cx="10972800" cy="535531"/>
          </a:xfrm>
        </p:spPr>
        <p:txBody>
          <a:bodyPr/>
          <a:lstStyle/>
          <a:p>
            <a:r>
              <a:rPr lang="en-AU" noProof="0" dirty="0"/>
              <a:t>When to fade scaffolds</a:t>
            </a:r>
          </a:p>
        </p:txBody>
      </p:sp>
      <p:sp>
        <p:nvSpPr>
          <p:cNvPr id="4" name="Text Placeholder 3">
            <a:extLst>
              <a:ext uri="{FF2B5EF4-FFF2-40B4-BE49-F238E27FC236}">
                <a16:creationId xmlns:a16="http://schemas.microsoft.com/office/drawing/2014/main" id="{A6F8A7EC-79FE-D6A5-AE7C-CDD092D4D93F}"/>
              </a:ext>
            </a:extLst>
          </p:cNvPr>
          <p:cNvSpPr>
            <a:spLocks noGrp="1"/>
          </p:cNvSpPr>
          <p:nvPr>
            <p:ph type="body" sz="quarter" idx="23"/>
          </p:nvPr>
        </p:nvSpPr>
        <p:spPr>
          <a:xfrm>
            <a:off x="609600" y="1431343"/>
            <a:ext cx="10972800" cy="703141"/>
          </a:xfrm>
        </p:spPr>
        <p:txBody>
          <a:bodyPr/>
          <a:lstStyle/>
          <a:p>
            <a:r>
              <a:rPr lang="en-AU" noProof="0" dirty="0"/>
              <a:t>Fading scaffolds allows for a </a:t>
            </a:r>
            <a:r>
              <a:rPr lang="en-AU" b="1" noProof="0" dirty="0"/>
              <a:t>smooth transition </a:t>
            </a:r>
            <a:r>
              <a:rPr lang="en-AU" noProof="0" dirty="0"/>
              <a:t>from a fully worked example or explanation to one that has less working out or explanation. This can occur </a:t>
            </a:r>
            <a:r>
              <a:rPr lang="en-AU" b="1" noProof="0" dirty="0"/>
              <a:t>across lessons </a:t>
            </a:r>
            <a:r>
              <a:rPr lang="en-AU" noProof="0" dirty="0"/>
              <a:t>or within a </a:t>
            </a:r>
            <a:r>
              <a:rPr lang="en-AU" b="1" noProof="0" dirty="0"/>
              <a:t>single lesson</a:t>
            </a:r>
            <a:r>
              <a:rPr lang="en-AU" noProof="0" dirty="0"/>
              <a:t>.</a:t>
            </a:r>
          </a:p>
        </p:txBody>
      </p:sp>
      <p:sp>
        <p:nvSpPr>
          <p:cNvPr id="5" name="Text Placeholder 4">
            <a:extLst>
              <a:ext uri="{FF2B5EF4-FFF2-40B4-BE49-F238E27FC236}">
                <a16:creationId xmlns:a16="http://schemas.microsoft.com/office/drawing/2014/main" id="{F27AB4AE-F8AE-402D-FBEF-24CD76774AB0}"/>
              </a:ext>
            </a:extLst>
          </p:cNvPr>
          <p:cNvSpPr>
            <a:spLocks noGrp="1"/>
          </p:cNvSpPr>
          <p:nvPr>
            <p:ph type="body" sz="quarter" idx="25"/>
          </p:nvPr>
        </p:nvSpPr>
        <p:spPr>
          <a:xfrm>
            <a:off x="2231967" y="2700620"/>
            <a:ext cx="7728065" cy="2870567"/>
          </a:xfrm>
        </p:spPr>
        <p:txBody>
          <a:bodyPr lIns="432000" tIns="360000" rIns="432000" bIns="360000"/>
          <a:lstStyle/>
          <a:p>
            <a:pPr lvl="1"/>
            <a:r>
              <a:rPr lang="en-AU" sz="1800" noProof="0" dirty="0"/>
              <a:t>Begin to fade scaffolds when students:</a:t>
            </a:r>
          </a:p>
          <a:p>
            <a:pPr lvl="3">
              <a:spcBef>
                <a:spcPts val="600"/>
              </a:spcBef>
            </a:pPr>
            <a:r>
              <a:rPr lang="en-AU" noProof="0" dirty="0"/>
              <a:t>can independently explain the steps they’ve followed</a:t>
            </a:r>
          </a:p>
          <a:p>
            <a:pPr lvl="3">
              <a:spcBef>
                <a:spcPts val="600"/>
              </a:spcBef>
            </a:pPr>
            <a:r>
              <a:rPr lang="en-AU" noProof="0" dirty="0"/>
              <a:t>require little or no prompting before moving to the next step</a:t>
            </a:r>
          </a:p>
          <a:p>
            <a:pPr lvl="3">
              <a:spcBef>
                <a:spcPts val="600"/>
              </a:spcBef>
            </a:pPr>
            <a:r>
              <a:rPr lang="en-AU" noProof="0" dirty="0"/>
              <a:t>recognise mistakes and attempt to fix them</a:t>
            </a:r>
          </a:p>
          <a:p>
            <a:pPr lvl="3">
              <a:spcBef>
                <a:spcPts val="600"/>
              </a:spcBef>
            </a:pPr>
            <a:r>
              <a:rPr lang="en-AU" noProof="0" dirty="0"/>
              <a:t>maintain accuracy throughout steps.</a:t>
            </a:r>
          </a:p>
        </p:txBody>
      </p:sp>
      <p:sp>
        <p:nvSpPr>
          <p:cNvPr id="13" name="Text Placeholder 12">
            <a:extLst>
              <a:ext uri="{FF2B5EF4-FFF2-40B4-BE49-F238E27FC236}">
                <a16:creationId xmlns:a16="http://schemas.microsoft.com/office/drawing/2014/main" id="{FA0C9B68-A54A-C880-1B86-5CCC2A365464}"/>
              </a:ext>
              <a:ext uri="{C183D7F6-B498-43B3-948B-1728B52AA6E4}">
                <adec:decorative xmlns:adec="http://schemas.microsoft.com/office/drawing/2017/decorative" val="1"/>
              </a:ext>
            </a:extLst>
          </p:cNvPr>
          <p:cNvSpPr>
            <a:spLocks noGrp="1"/>
          </p:cNvSpPr>
          <p:nvPr>
            <p:ph type="body" sz="quarter" idx="24"/>
          </p:nvPr>
        </p:nvSpPr>
        <p:spPr>
          <a:xfrm>
            <a:off x="714376" y="0"/>
            <a:ext cx="3915814" cy="473075"/>
          </a:xfrm>
          <a:solidFill>
            <a:schemeClr val="accent3"/>
          </a:solidFill>
        </p:spPr>
        <p:txBody>
          <a:bodyPr/>
          <a:lstStyle/>
          <a:p>
            <a:r>
              <a:rPr lang="en-AU" noProof="0" dirty="0">
                <a:solidFill>
                  <a:schemeClr val="bg1"/>
                </a:solidFill>
              </a:rPr>
              <a:t>Fade or remove scaffolds gradually</a:t>
            </a:r>
          </a:p>
        </p:txBody>
      </p:sp>
    </p:spTree>
    <p:extLst>
      <p:ext uri="{BB962C8B-B14F-4D97-AF65-F5344CB8AC3E}">
        <p14:creationId xmlns:p14="http://schemas.microsoft.com/office/powerpoint/2010/main" val="12267827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DB7C3A-ECD5-CD36-2037-9F1655C0E848}"/>
            </a:ext>
          </a:extLst>
        </p:cNvPr>
        <p:cNvGrpSpPr/>
        <p:nvPr/>
      </p:nvGrpSpPr>
      <p:grpSpPr>
        <a:xfrm>
          <a:off x="0" y="0"/>
          <a:ext cx="0" cy="0"/>
          <a:chOff x="0" y="0"/>
          <a:chExt cx="0" cy="0"/>
        </a:xfrm>
      </p:grpSpPr>
      <p:sp>
        <p:nvSpPr>
          <p:cNvPr id="11" name="Title 10">
            <a:extLst>
              <a:ext uri="{FF2B5EF4-FFF2-40B4-BE49-F238E27FC236}">
                <a16:creationId xmlns:a16="http://schemas.microsoft.com/office/drawing/2014/main" id="{8116F9CE-043A-496C-A971-F8E037F89885}"/>
              </a:ext>
            </a:extLst>
          </p:cNvPr>
          <p:cNvSpPr>
            <a:spLocks noGrp="1"/>
          </p:cNvSpPr>
          <p:nvPr>
            <p:ph type="title"/>
          </p:nvPr>
        </p:nvSpPr>
        <p:spPr>
          <a:xfrm>
            <a:off x="609600" y="780287"/>
            <a:ext cx="10972800" cy="535531"/>
          </a:xfrm>
        </p:spPr>
        <p:txBody>
          <a:bodyPr/>
          <a:lstStyle/>
          <a:p>
            <a:r>
              <a:rPr lang="en-AU" dirty="0"/>
              <a:t>Examples of fading scaffolds</a:t>
            </a:r>
          </a:p>
        </p:txBody>
      </p:sp>
      <p:sp>
        <p:nvSpPr>
          <p:cNvPr id="17" name="Rectangle 16">
            <a:extLst>
              <a:ext uri="{FF2B5EF4-FFF2-40B4-BE49-F238E27FC236}">
                <a16:creationId xmlns:a16="http://schemas.microsoft.com/office/drawing/2014/main" id="{448DECE9-EE86-2B6C-662C-3B1710CF208E}"/>
              </a:ext>
              <a:ext uri="{C183D7F6-B498-43B3-948B-1728B52AA6E4}">
                <adec:decorative xmlns:adec="http://schemas.microsoft.com/office/drawing/2017/decorative" val="1"/>
              </a:ext>
            </a:extLst>
          </p:cNvPr>
          <p:cNvSpPr/>
          <p:nvPr/>
        </p:nvSpPr>
        <p:spPr>
          <a:xfrm>
            <a:off x="695326" y="1773238"/>
            <a:ext cx="6638354" cy="4535487"/>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7" name="TextBox 6">
            <a:extLst>
              <a:ext uri="{FF2B5EF4-FFF2-40B4-BE49-F238E27FC236}">
                <a16:creationId xmlns:a16="http://schemas.microsoft.com/office/drawing/2014/main" id="{1E47F5BA-4D7C-9A12-9FEF-A80F7F8BC09F}"/>
              </a:ext>
            </a:extLst>
          </p:cNvPr>
          <p:cNvSpPr txBox="1"/>
          <p:nvPr/>
        </p:nvSpPr>
        <p:spPr>
          <a:xfrm>
            <a:off x="943978" y="1982198"/>
            <a:ext cx="4996509" cy="398699"/>
          </a:xfrm>
          <a:prstGeom prst="rect">
            <a:avLst/>
          </a:prstGeom>
          <a:noFill/>
        </p:spPr>
        <p:txBody>
          <a:bodyPr wrap="square" rtlCol="0">
            <a:spAutoFit/>
          </a:bodyPr>
          <a:lstStyle/>
          <a:p>
            <a:pPr algn="l">
              <a:lnSpc>
                <a:spcPct val="120000"/>
              </a:lnSpc>
              <a:spcBef>
                <a:spcPts val="600"/>
              </a:spcBef>
            </a:pPr>
            <a:r>
              <a:rPr lang="en-AU" b="1" noProof="0" dirty="0">
                <a:solidFill>
                  <a:schemeClr val="accent1"/>
                </a:solidFill>
              </a:rPr>
              <a:t>Fading worked examples</a:t>
            </a:r>
            <a:endParaRPr lang="en-AU" noProof="0" dirty="0">
              <a:solidFill>
                <a:schemeClr val="accent1"/>
              </a:solidFill>
            </a:endParaRPr>
          </a:p>
        </p:txBody>
      </p:sp>
      <p:sp>
        <p:nvSpPr>
          <p:cNvPr id="9" name="TextBox 8">
            <a:extLst>
              <a:ext uri="{FF2B5EF4-FFF2-40B4-BE49-F238E27FC236}">
                <a16:creationId xmlns:a16="http://schemas.microsoft.com/office/drawing/2014/main" id="{EE38B3DC-82F4-E75A-AE36-932E3E60B203}"/>
              </a:ext>
            </a:extLst>
          </p:cNvPr>
          <p:cNvSpPr txBox="1"/>
          <p:nvPr/>
        </p:nvSpPr>
        <p:spPr>
          <a:xfrm>
            <a:off x="950694" y="2548393"/>
            <a:ext cx="5619440" cy="2001958"/>
          </a:xfrm>
          <a:prstGeom prst="rect">
            <a:avLst/>
          </a:prstGeom>
          <a:noFill/>
        </p:spPr>
        <p:txBody>
          <a:bodyPr wrap="square" rtlCol="0">
            <a:spAutoFit/>
          </a:bodyPr>
          <a:lstStyle/>
          <a:p>
            <a:pPr algn="l">
              <a:lnSpc>
                <a:spcPct val="120000"/>
              </a:lnSpc>
              <a:spcBef>
                <a:spcPts val="600"/>
              </a:spcBef>
              <a:spcAft>
                <a:spcPts val="4200"/>
              </a:spcAft>
            </a:pPr>
            <a:r>
              <a:rPr lang="en-AU" sz="1600" b="1" noProof="0" dirty="0"/>
              <a:t>Annotated sentence:</a:t>
            </a:r>
            <a:endParaRPr lang="en-AU" sz="1600" b="1" i="1" noProof="0" dirty="0"/>
          </a:p>
          <a:p>
            <a:pPr algn="l">
              <a:lnSpc>
                <a:spcPct val="140000"/>
              </a:lnSpc>
              <a:spcBef>
                <a:spcPts val="600"/>
              </a:spcBef>
            </a:pPr>
            <a:r>
              <a:rPr lang="en-AU" sz="1600" b="1" dirty="0"/>
              <a:t>Through the use of </a:t>
            </a:r>
            <a:r>
              <a:rPr lang="en-AU" sz="1600" b="1" dirty="0">
                <a:solidFill>
                  <a:schemeClr val="accent4"/>
                </a:solidFill>
              </a:rPr>
              <a:t>figurative language</a:t>
            </a:r>
            <a:r>
              <a:rPr lang="en-AU" sz="1600" b="1" dirty="0"/>
              <a:t>, the </a:t>
            </a:r>
            <a:r>
              <a:rPr lang="en-AU" sz="1600" b="1" dirty="0">
                <a:solidFill>
                  <a:schemeClr val="accent2"/>
                </a:solidFill>
              </a:rPr>
              <a:t>writer emphasises</a:t>
            </a:r>
            <a:r>
              <a:rPr lang="en-AU" sz="1600" b="1" dirty="0"/>
              <a:t> how </a:t>
            </a:r>
            <a:r>
              <a:rPr lang="en-AU" sz="1600" b="1" dirty="0">
                <a:solidFill>
                  <a:schemeClr val="accent3"/>
                </a:solidFill>
              </a:rPr>
              <a:t>overwhelmed the protagonist feels</a:t>
            </a:r>
            <a:r>
              <a:rPr lang="en-AU" sz="1600" b="1" dirty="0"/>
              <a:t> as </a:t>
            </a:r>
            <a:r>
              <a:rPr lang="en-AU" sz="1600" b="1" dirty="0">
                <a:solidFill>
                  <a:schemeClr val="accent1"/>
                </a:solidFill>
              </a:rPr>
              <a:t>responsibilities begin to pile up</a:t>
            </a:r>
            <a:r>
              <a:rPr lang="en-AU" sz="1600" b="1" dirty="0"/>
              <a:t>.</a:t>
            </a:r>
          </a:p>
        </p:txBody>
      </p:sp>
      <p:sp>
        <p:nvSpPr>
          <p:cNvPr id="24" name="TextBox 23">
            <a:extLst>
              <a:ext uri="{FF2B5EF4-FFF2-40B4-BE49-F238E27FC236}">
                <a16:creationId xmlns:a16="http://schemas.microsoft.com/office/drawing/2014/main" id="{688D52DA-2278-FDDB-2B65-A783A86950DA}"/>
              </a:ext>
              <a:ext uri="{C183D7F6-B498-43B3-948B-1728B52AA6E4}">
                <adec:decorative xmlns:adec="http://schemas.microsoft.com/office/drawing/2017/decorative" val="1"/>
              </a:ext>
            </a:extLst>
          </p:cNvPr>
          <p:cNvSpPr txBox="1"/>
          <p:nvPr/>
        </p:nvSpPr>
        <p:spPr>
          <a:xfrm>
            <a:off x="5369525" y="3057063"/>
            <a:ext cx="1370245" cy="262508"/>
          </a:xfrm>
          <a:prstGeom prst="rect">
            <a:avLst/>
          </a:prstGeom>
          <a:noFill/>
          <a:ln>
            <a:noFill/>
          </a:ln>
        </p:spPr>
        <p:txBody>
          <a:bodyPr wrap="square" rtlCol="0">
            <a:spAutoFit/>
          </a:bodyPr>
          <a:lstStyle/>
          <a:p>
            <a:pPr algn="l">
              <a:lnSpc>
                <a:spcPct val="120000"/>
              </a:lnSpc>
              <a:spcBef>
                <a:spcPts val="600"/>
              </a:spcBef>
            </a:pPr>
            <a:r>
              <a:rPr lang="en-AU" sz="1000" noProof="0" dirty="0"/>
              <a:t>author’s intention</a:t>
            </a:r>
          </a:p>
        </p:txBody>
      </p:sp>
      <p:sp>
        <p:nvSpPr>
          <p:cNvPr id="45" name="TextBox 44">
            <a:extLst>
              <a:ext uri="{FF2B5EF4-FFF2-40B4-BE49-F238E27FC236}">
                <a16:creationId xmlns:a16="http://schemas.microsoft.com/office/drawing/2014/main" id="{58DC1080-882D-D8C5-783C-2089AB00A015}"/>
              </a:ext>
              <a:ext uri="{C183D7F6-B498-43B3-948B-1728B52AA6E4}">
                <adec:decorative xmlns:adec="http://schemas.microsoft.com/office/drawing/2017/decorative" val="1"/>
              </a:ext>
            </a:extLst>
          </p:cNvPr>
          <p:cNvSpPr txBox="1"/>
          <p:nvPr/>
        </p:nvSpPr>
        <p:spPr>
          <a:xfrm>
            <a:off x="1968447" y="4800911"/>
            <a:ext cx="1694011" cy="262508"/>
          </a:xfrm>
          <a:prstGeom prst="rect">
            <a:avLst/>
          </a:prstGeom>
          <a:noFill/>
          <a:ln>
            <a:noFill/>
          </a:ln>
        </p:spPr>
        <p:txBody>
          <a:bodyPr wrap="square" rtlCol="0">
            <a:spAutoFit/>
          </a:bodyPr>
          <a:lstStyle/>
          <a:p>
            <a:pPr algn="l">
              <a:lnSpc>
                <a:spcPct val="120000"/>
              </a:lnSpc>
              <a:spcBef>
                <a:spcPts val="600"/>
              </a:spcBef>
            </a:pPr>
            <a:r>
              <a:rPr lang="en-AU" sz="1000" noProof="0" dirty="0"/>
              <a:t>context of the emotion</a:t>
            </a:r>
          </a:p>
        </p:txBody>
      </p:sp>
      <p:sp>
        <p:nvSpPr>
          <p:cNvPr id="39" name="TextBox 38">
            <a:extLst>
              <a:ext uri="{FF2B5EF4-FFF2-40B4-BE49-F238E27FC236}">
                <a16:creationId xmlns:a16="http://schemas.microsoft.com/office/drawing/2014/main" id="{833D97CE-32A1-825A-F853-C56E0E7A89DE}"/>
              </a:ext>
              <a:ext uri="{C183D7F6-B498-43B3-948B-1728B52AA6E4}">
                <adec:decorative xmlns:adec="http://schemas.microsoft.com/office/drawing/2017/decorative" val="1"/>
              </a:ext>
            </a:extLst>
          </p:cNvPr>
          <p:cNvSpPr txBox="1"/>
          <p:nvPr/>
        </p:nvSpPr>
        <p:spPr>
          <a:xfrm>
            <a:off x="5198152" y="4800911"/>
            <a:ext cx="1541618" cy="262508"/>
          </a:xfrm>
          <a:prstGeom prst="rect">
            <a:avLst/>
          </a:prstGeom>
          <a:noFill/>
          <a:ln>
            <a:noFill/>
          </a:ln>
        </p:spPr>
        <p:txBody>
          <a:bodyPr wrap="square" rtlCol="0">
            <a:spAutoFit/>
          </a:bodyPr>
          <a:lstStyle/>
          <a:p>
            <a:pPr algn="l">
              <a:lnSpc>
                <a:spcPct val="120000"/>
              </a:lnSpc>
              <a:spcBef>
                <a:spcPts val="600"/>
              </a:spcBef>
            </a:pPr>
            <a:r>
              <a:rPr lang="en-AU" sz="1000" noProof="0" dirty="0"/>
              <a:t>effect on character</a:t>
            </a:r>
          </a:p>
        </p:txBody>
      </p:sp>
      <p:sp>
        <p:nvSpPr>
          <p:cNvPr id="37" name="TextBox 36">
            <a:extLst>
              <a:ext uri="{FF2B5EF4-FFF2-40B4-BE49-F238E27FC236}">
                <a16:creationId xmlns:a16="http://schemas.microsoft.com/office/drawing/2014/main" id="{37FC0C86-E851-1634-E55B-05DB1A8B8574}"/>
              </a:ext>
              <a:ext uri="{C183D7F6-B498-43B3-948B-1728B52AA6E4}">
                <adec:decorative xmlns:adec="http://schemas.microsoft.com/office/drawing/2017/decorative" val="1"/>
              </a:ext>
            </a:extLst>
          </p:cNvPr>
          <p:cNvSpPr txBox="1"/>
          <p:nvPr/>
        </p:nvSpPr>
        <p:spPr>
          <a:xfrm>
            <a:off x="3328150" y="3066297"/>
            <a:ext cx="1370245" cy="262508"/>
          </a:xfrm>
          <a:prstGeom prst="rect">
            <a:avLst/>
          </a:prstGeom>
          <a:noFill/>
          <a:ln>
            <a:noFill/>
          </a:ln>
        </p:spPr>
        <p:txBody>
          <a:bodyPr wrap="square" rtlCol="0">
            <a:spAutoFit/>
          </a:bodyPr>
          <a:lstStyle/>
          <a:p>
            <a:pPr>
              <a:lnSpc>
                <a:spcPct val="120000"/>
              </a:lnSpc>
              <a:spcBef>
                <a:spcPts val="600"/>
              </a:spcBef>
            </a:pPr>
            <a:r>
              <a:rPr lang="en-AU" sz="1000" dirty="0"/>
              <a:t>writing technique</a:t>
            </a:r>
          </a:p>
        </p:txBody>
      </p:sp>
      <p:cxnSp>
        <p:nvCxnSpPr>
          <p:cNvPr id="36" name="Straight Connector 35" descr="Annotation for the words 'figurative language' from the sentence example is: Writing technique.">
            <a:extLst>
              <a:ext uri="{FF2B5EF4-FFF2-40B4-BE49-F238E27FC236}">
                <a16:creationId xmlns:a16="http://schemas.microsoft.com/office/drawing/2014/main" id="{29054A80-B7CE-4FDD-421F-910AD91455D6}"/>
              </a:ext>
              <a:ext uri="{C183D7F6-B498-43B3-948B-1728B52AA6E4}">
                <adec:decorative xmlns:adec="http://schemas.microsoft.com/office/drawing/2017/decorative" val="0"/>
              </a:ext>
            </a:extLst>
          </p:cNvPr>
          <p:cNvCxnSpPr>
            <a:cxnSpLocks/>
          </p:cNvCxnSpPr>
          <p:nvPr/>
        </p:nvCxnSpPr>
        <p:spPr>
          <a:xfrm flipV="1">
            <a:off x="4006545" y="3328612"/>
            <a:ext cx="0" cy="176680"/>
          </a:xfrm>
          <a:prstGeom prst="line">
            <a:avLst/>
          </a:prstGeom>
          <a:ln w="9525">
            <a:solidFill>
              <a:schemeClr val="accent4"/>
            </a:solidFill>
          </a:ln>
        </p:spPr>
        <p:style>
          <a:lnRef idx="2">
            <a:schemeClr val="accent1"/>
          </a:lnRef>
          <a:fillRef idx="0">
            <a:schemeClr val="accent1"/>
          </a:fillRef>
          <a:effectRef idx="1">
            <a:schemeClr val="accent1"/>
          </a:effectRef>
          <a:fontRef idx="minor">
            <a:schemeClr val="tx1"/>
          </a:fontRef>
        </p:style>
      </p:cxnSp>
      <p:cxnSp>
        <p:nvCxnSpPr>
          <p:cNvPr id="22" name="Straight Connector 21" descr="Annotation for the words 'writer emphasises' from the sentence example is: Author's intention.">
            <a:extLst>
              <a:ext uri="{FF2B5EF4-FFF2-40B4-BE49-F238E27FC236}">
                <a16:creationId xmlns:a16="http://schemas.microsoft.com/office/drawing/2014/main" id="{179487C6-6FCC-9CC4-BC08-C1E139A2EB37}"/>
              </a:ext>
              <a:ext uri="{C183D7F6-B498-43B3-948B-1728B52AA6E4}">
                <adec:decorative xmlns:adec="http://schemas.microsoft.com/office/drawing/2017/decorative" val="0"/>
              </a:ext>
            </a:extLst>
          </p:cNvPr>
          <p:cNvCxnSpPr>
            <a:cxnSpLocks/>
          </p:cNvCxnSpPr>
          <p:nvPr/>
        </p:nvCxnSpPr>
        <p:spPr>
          <a:xfrm flipV="1">
            <a:off x="6057082" y="3319227"/>
            <a:ext cx="0" cy="176680"/>
          </a:xfrm>
          <a:prstGeom prst="line">
            <a:avLst/>
          </a:prstGeom>
          <a:ln w="9525">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8" name="Straight Connector 37" descr="Annotation for the words overwhelmed the protagonist feels' from the sentence example is: Effect on character.">
            <a:extLst>
              <a:ext uri="{FF2B5EF4-FFF2-40B4-BE49-F238E27FC236}">
                <a16:creationId xmlns:a16="http://schemas.microsoft.com/office/drawing/2014/main" id="{27246CE9-8D36-8D31-8E3E-7213363E0F7A}"/>
              </a:ext>
              <a:ext uri="{C183D7F6-B498-43B3-948B-1728B52AA6E4}">
                <adec:decorative xmlns:adec="http://schemas.microsoft.com/office/drawing/2017/decorative" val="0"/>
              </a:ext>
            </a:extLst>
          </p:cNvPr>
          <p:cNvCxnSpPr>
            <a:cxnSpLocks/>
          </p:cNvCxnSpPr>
          <p:nvPr/>
        </p:nvCxnSpPr>
        <p:spPr>
          <a:xfrm flipV="1">
            <a:off x="5968961" y="4302369"/>
            <a:ext cx="0" cy="498779"/>
          </a:xfrm>
          <a:prstGeom prst="line">
            <a:avLst/>
          </a:prstGeom>
          <a:ln w="9525">
            <a:solidFill>
              <a:schemeClr val="accent3"/>
            </a:solidFill>
          </a:ln>
        </p:spPr>
        <p:style>
          <a:lnRef idx="2">
            <a:schemeClr val="accent1"/>
          </a:lnRef>
          <a:fillRef idx="0">
            <a:schemeClr val="accent1"/>
          </a:fillRef>
          <a:effectRef idx="1">
            <a:schemeClr val="accent1"/>
          </a:effectRef>
          <a:fontRef idx="minor">
            <a:schemeClr val="tx1"/>
          </a:fontRef>
        </p:style>
      </p:cxnSp>
      <p:cxnSp>
        <p:nvCxnSpPr>
          <p:cNvPr id="42" name="Straight Connector 41" descr="Annotation for the words 'responsibilities begin to pile up' from the sentence example is: Context of the emotion.">
            <a:extLst>
              <a:ext uri="{FF2B5EF4-FFF2-40B4-BE49-F238E27FC236}">
                <a16:creationId xmlns:a16="http://schemas.microsoft.com/office/drawing/2014/main" id="{DB73534A-CC06-D090-C6CD-5407216C4352}"/>
              </a:ext>
              <a:ext uri="{C183D7F6-B498-43B3-948B-1728B52AA6E4}">
                <adec:decorative xmlns:adec="http://schemas.microsoft.com/office/drawing/2017/decorative" val="0"/>
              </a:ext>
            </a:extLst>
          </p:cNvPr>
          <p:cNvCxnSpPr>
            <a:cxnSpLocks/>
          </p:cNvCxnSpPr>
          <p:nvPr/>
        </p:nvCxnSpPr>
        <p:spPr>
          <a:xfrm flipV="1">
            <a:off x="2815453" y="4595446"/>
            <a:ext cx="0" cy="205702"/>
          </a:xfrm>
          <a:prstGeom prst="line">
            <a:avLst/>
          </a:prstGeom>
          <a:ln w="9525">
            <a:solidFill>
              <a:schemeClr val="accent1"/>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5574D44A-FE6A-7F0A-26BD-0C277C20D16E}"/>
              </a:ext>
            </a:extLst>
          </p:cNvPr>
          <p:cNvSpPr txBox="1"/>
          <p:nvPr/>
        </p:nvSpPr>
        <p:spPr>
          <a:xfrm>
            <a:off x="943978" y="5312224"/>
            <a:ext cx="6096000" cy="736997"/>
          </a:xfrm>
          <a:prstGeom prst="rect">
            <a:avLst/>
          </a:prstGeom>
          <a:noFill/>
        </p:spPr>
        <p:txBody>
          <a:bodyPr wrap="square">
            <a:spAutoFit/>
          </a:bodyPr>
          <a:lstStyle/>
          <a:p>
            <a:pPr algn="l">
              <a:lnSpc>
                <a:spcPct val="120000"/>
              </a:lnSpc>
              <a:spcBef>
                <a:spcPts val="600"/>
              </a:spcBef>
            </a:pPr>
            <a:r>
              <a:rPr lang="en-AU" sz="1600" b="1" dirty="0"/>
              <a:t>Faded to sentence starter:</a:t>
            </a:r>
          </a:p>
          <a:p>
            <a:pPr algn="l">
              <a:lnSpc>
                <a:spcPct val="120000"/>
              </a:lnSpc>
              <a:spcBef>
                <a:spcPts val="600"/>
              </a:spcBef>
            </a:pPr>
            <a:r>
              <a:rPr lang="en-AU" sz="1600" i="1" noProof="0" dirty="0"/>
              <a:t>Through the use of …, the writer …</a:t>
            </a:r>
          </a:p>
        </p:txBody>
      </p:sp>
      <p:sp>
        <p:nvSpPr>
          <p:cNvPr id="28" name="Rectangle 27">
            <a:extLst>
              <a:ext uri="{FF2B5EF4-FFF2-40B4-BE49-F238E27FC236}">
                <a16:creationId xmlns:a16="http://schemas.microsoft.com/office/drawing/2014/main" id="{C4DC0910-162B-EF5B-9495-9F60542C7610}"/>
              </a:ext>
              <a:ext uri="{C183D7F6-B498-43B3-948B-1728B52AA6E4}">
                <adec:decorative xmlns:adec="http://schemas.microsoft.com/office/drawing/2017/decorative" val="1"/>
              </a:ext>
            </a:extLst>
          </p:cNvPr>
          <p:cNvSpPr/>
          <p:nvPr/>
        </p:nvSpPr>
        <p:spPr>
          <a:xfrm>
            <a:off x="7582332" y="1773238"/>
            <a:ext cx="3842906" cy="4535487"/>
          </a:xfrm>
          <a:prstGeom prst="rect">
            <a:avLst/>
          </a:prstGeom>
          <a:solidFill>
            <a:schemeClr val="bg1"/>
          </a:solidFill>
          <a:ln>
            <a:noFill/>
          </a:ln>
          <a:effectLst>
            <a:outerShdw blurRad="63500" sx="101000" sy="101000" algn="ctr" rotWithShape="0">
              <a:prstClr val="black">
                <a:alpha val="1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sp>
        <p:nvSpPr>
          <p:cNvPr id="30" name="TextBox 29">
            <a:extLst>
              <a:ext uri="{FF2B5EF4-FFF2-40B4-BE49-F238E27FC236}">
                <a16:creationId xmlns:a16="http://schemas.microsoft.com/office/drawing/2014/main" id="{D876B914-F297-5742-F859-0D344442F26B}"/>
              </a:ext>
            </a:extLst>
          </p:cNvPr>
          <p:cNvSpPr txBox="1"/>
          <p:nvPr/>
        </p:nvSpPr>
        <p:spPr>
          <a:xfrm>
            <a:off x="7830984" y="1982198"/>
            <a:ext cx="3410323" cy="398699"/>
          </a:xfrm>
          <a:prstGeom prst="rect">
            <a:avLst/>
          </a:prstGeom>
          <a:noFill/>
        </p:spPr>
        <p:txBody>
          <a:bodyPr wrap="square" rtlCol="0">
            <a:spAutoFit/>
          </a:bodyPr>
          <a:lstStyle/>
          <a:p>
            <a:pPr>
              <a:lnSpc>
                <a:spcPct val="120000"/>
              </a:lnSpc>
              <a:spcBef>
                <a:spcPts val="600"/>
              </a:spcBef>
            </a:pPr>
            <a:r>
              <a:rPr lang="en-AU" b="1" dirty="0">
                <a:solidFill>
                  <a:srgbClr val="01838F"/>
                </a:solidFill>
              </a:rPr>
              <a:t>Using sequencing </a:t>
            </a:r>
            <a:r>
              <a:rPr lang="en-AU" b="1" dirty="0">
                <a:solidFill>
                  <a:schemeClr val="accent1"/>
                </a:solidFill>
              </a:rPr>
              <a:t>models</a:t>
            </a:r>
            <a:endParaRPr lang="en-AU" dirty="0">
              <a:solidFill>
                <a:schemeClr val="accent1"/>
              </a:solidFill>
            </a:endParaRPr>
          </a:p>
        </p:txBody>
      </p:sp>
      <p:sp>
        <p:nvSpPr>
          <p:cNvPr id="8" name="TextBox 7">
            <a:extLst>
              <a:ext uri="{FF2B5EF4-FFF2-40B4-BE49-F238E27FC236}">
                <a16:creationId xmlns:a16="http://schemas.microsoft.com/office/drawing/2014/main" id="{945E326E-0D73-CB88-F651-EBA7D363BDA5}"/>
              </a:ext>
            </a:extLst>
          </p:cNvPr>
          <p:cNvSpPr txBox="1"/>
          <p:nvPr/>
        </p:nvSpPr>
        <p:spPr>
          <a:xfrm>
            <a:off x="7830984" y="2807644"/>
            <a:ext cx="1337865" cy="3247043"/>
          </a:xfrm>
          <a:prstGeom prst="rect">
            <a:avLst/>
          </a:prstGeom>
          <a:noFill/>
        </p:spPr>
        <p:txBody>
          <a:bodyPr wrap="square" rtlCol="0">
            <a:spAutoFit/>
          </a:bodyPr>
          <a:lstStyle/>
          <a:p>
            <a:pPr algn="l">
              <a:spcBef>
                <a:spcPts val="600"/>
              </a:spcBef>
            </a:pPr>
            <a:r>
              <a:rPr lang="en-AU" sz="1600" b="1" dirty="0"/>
              <a:t>Concrete:</a:t>
            </a:r>
          </a:p>
          <a:p>
            <a:pPr algn="l">
              <a:spcBef>
                <a:spcPts val="600"/>
              </a:spcBef>
            </a:pPr>
            <a:endParaRPr lang="en-AU" sz="1600" b="1" noProof="0" dirty="0"/>
          </a:p>
          <a:p>
            <a:pPr algn="l">
              <a:spcBef>
                <a:spcPts val="600"/>
              </a:spcBef>
            </a:pPr>
            <a:endParaRPr lang="en-AU" sz="1600" b="1" noProof="0" dirty="0"/>
          </a:p>
          <a:p>
            <a:pPr algn="l">
              <a:spcBef>
                <a:spcPts val="600"/>
              </a:spcBef>
            </a:pPr>
            <a:endParaRPr lang="en-AU" sz="1600" b="1" dirty="0"/>
          </a:p>
          <a:p>
            <a:pPr algn="l">
              <a:spcBef>
                <a:spcPts val="600"/>
              </a:spcBef>
            </a:pPr>
            <a:endParaRPr lang="en-AU" sz="1600" b="1" noProof="0" dirty="0"/>
          </a:p>
          <a:p>
            <a:pPr algn="l">
              <a:spcBef>
                <a:spcPts val="600"/>
              </a:spcBef>
            </a:pPr>
            <a:r>
              <a:rPr lang="en-AU" sz="1600" b="1" noProof="0" dirty="0"/>
              <a:t>Pictorial:</a:t>
            </a:r>
          </a:p>
          <a:p>
            <a:pPr algn="l">
              <a:spcBef>
                <a:spcPts val="600"/>
              </a:spcBef>
            </a:pPr>
            <a:endParaRPr lang="en-AU" sz="1600" b="1" dirty="0"/>
          </a:p>
          <a:p>
            <a:pPr algn="l">
              <a:spcBef>
                <a:spcPts val="600"/>
              </a:spcBef>
            </a:pPr>
            <a:endParaRPr lang="en-AU" sz="1600" b="1" noProof="0" dirty="0"/>
          </a:p>
          <a:p>
            <a:pPr algn="l">
              <a:spcBef>
                <a:spcPts val="600"/>
              </a:spcBef>
            </a:pPr>
            <a:endParaRPr lang="en-AU" sz="1600" b="1" dirty="0"/>
          </a:p>
          <a:p>
            <a:pPr algn="l">
              <a:spcBef>
                <a:spcPts val="600"/>
              </a:spcBef>
            </a:pPr>
            <a:r>
              <a:rPr lang="en-AU" sz="1600" b="1" dirty="0"/>
              <a:t>Abstract: </a:t>
            </a:r>
          </a:p>
        </p:txBody>
      </p:sp>
      <p:pic>
        <p:nvPicPr>
          <p:cNvPr id="3" name="Graphic 2" descr="Illustration of concrete scaffolds using connecting cubes">
            <a:extLst>
              <a:ext uri="{FF2B5EF4-FFF2-40B4-BE49-F238E27FC236}">
                <a16:creationId xmlns:a16="http://schemas.microsoft.com/office/drawing/2014/main" id="{4D250136-B89F-AFE9-7251-67A6A77ECC9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196698" y="2492134"/>
            <a:ext cx="143666" cy="1386183"/>
          </a:xfrm>
          <a:prstGeom prst="rect">
            <a:avLst/>
          </a:prstGeom>
        </p:spPr>
      </p:pic>
      <p:pic>
        <p:nvPicPr>
          <p:cNvPr id="5" name="Graphic 4" descr="Illustration of pictorial scaffolds using drawings of coloured circles">
            <a:extLst>
              <a:ext uri="{FF2B5EF4-FFF2-40B4-BE49-F238E27FC236}">
                <a16:creationId xmlns:a16="http://schemas.microsoft.com/office/drawing/2014/main" id="{89C80AFA-DE2F-D2DC-333C-FB721DF343E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168849" y="4239171"/>
            <a:ext cx="1032474" cy="808280"/>
          </a:xfrm>
          <a:prstGeom prst="rect">
            <a:avLst/>
          </a:prstGeom>
        </p:spPr>
      </p:pic>
      <p:sp>
        <p:nvSpPr>
          <p:cNvPr id="44" name="TextBox 43">
            <a:extLst>
              <a:ext uri="{FF2B5EF4-FFF2-40B4-BE49-F238E27FC236}">
                <a16:creationId xmlns:a16="http://schemas.microsoft.com/office/drawing/2014/main" id="{290A2F6D-B3EC-7E5F-DD46-96C98F7970A9}"/>
              </a:ext>
            </a:extLst>
          </p:cNvPr>
          <p:cNvSpPr txBox="1"/>
          <p:nvPr/>
        </p:nvSpPr>
        <p:spPr>
          <a:xfrm>
            <a:off x="9089030" y="5565680"/>
            <a:ext cx="1468960" cy="489007"/>
          </a:xfrm>
          <a:prstGeom prst="rect">
            <a:avLst/>
          </a:prstGeom>
          <a:solidFill>
            <a:schemeClr val="accent5"/>
          </a:solidFill>
        </p:spPr>
        <p:txBody>
          <a:bodyPr wrap="none" rtlCol="0" anchor="ctr" anchorCtr="0">
            <a:noAutofit/>
          </a:bodyPr>
          <a:lstStyle/>
          <a:p>
            <a:pPr algn="ctr">
              <a:lnSpc>
                <a:spcPct val="120000"/>
              </a:lnSpc>
              <a:spcBef>
                <a:spcPts val="600"/>
              </a:spcBef>
            </a:pPr>
            <a:r>
              <a:rPr lang="en-AU" sz="2000" noProof="0" dirty="0"/>
              <a:t>5 + 4 = 9</a:t>
            </a:r>
          </a:p>
        </p:txBody>
      </p:sp>
      <p:sp>
        <p:nvSpPr>
          <p:cNvPr id="16" name="Text Placeholder 12">
            <a:extLst>
              <a:ext uri="{FF2B5EF4-FFF2-40B4-BE49-F238E27FC236}">
                <a16:creationId xmlns:a16="http://schemas.microsoft.com/office/drawing/2014/main" id="{339AEB4D-EA25-3CA0-428C-AFA566FE1E9C}"/>
              </a:ext>
              <a:ext uri="{C183D7F6-B498-43B3-948B-1728B52AA6E4}">
                <adec:decorative xmlns:adec="http://schemas.microsoft.com/office/drawing/2017/decorative" val="1"/>
              </a:ext>
            </a:extLst>
          </p:cNvPr>
          <p:cNvSpPr>
            <a:spLocks noGrp="1"/>
          </p:cNvSpPr>
          <p:nvPr>
            <p:ph type="body" sz="quarter" idx="24"/>
          </p:nvPr>
        </p:nvSpPr>
        <p:spPr>
          <a:xfrm>
            <a:off x="714375" y="0"/>
            <a:ext cx="3915498" cy="473235"/>
          </a:xfrm>
          <a:solidFill>
            <a:schemeClr val="accent3"/>
          </a:solidFill>
        </p:spPr>
        <p:txBody>
          <a:bodyPr/>
          <a:lstStyle/>
          <a:p>
            <a:r>
              <a:rPr lang="en-AU" dirty="0">
                <a:solidFill>
                  <a:schemeClr val="bg1"/>
                </a:solidFill>
              </a:rPr>
              <a:t>Fade or remove scaffolds gradually</a:t>
            </a:r>
          </a:p>
        </p:txBody>
      </p:sp>
    </p:spTree>
    <p:extLst>
      <p:ext uri="{BB962C8B-B14F-4D97-AF65-F5344CB8AC3E}">
        <p14:creationId xmlns:p14="http://schemas.microsoft.com/office/powerpoint/2010/main" val="2108173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anim calcmode="lin" valueType="num">
                                      <p:cBhvr>
                                        <p:cTn id="13" dur="500" fill="hold"/>
                                        <p:tgtEl>
                                          <p:spTgt spid="30"/>
                                        </p:tgtEl>
                                        <p:attrNameLst>
                                          <p:attrName>ppt_x</p:attrName>
                                        </p:attrNameLst>
                                      </p:cBhvr>
                                      <p:tavLst>
                                        <p:tav tm="0">
                                          <p:val>
                                            <p:strVal val="#ppt_x"/>
                                          </p:val>
                                        </p:tav>
                                        <p:tav tm="100000">
                                          <p:val>
                                            <p:strVal val="#ppt_x"/>
                                          </p:val>
                                        </p:tav>
                                      </p:tavLst>
                                    </p:anim>
                                    <p:anim calcmode="lin" valueType="num">
                                      <p:cBhvr>
                                        <p:cTn id="14" dur="500" fill="hold"/>
                                        <p:tgtEl>
                                          <p:spTgt spid="3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anim calcmode="lin" valueType="num">
                                      <p:cBhvr>
                                        <p:cTn id="18" dur="500" fill="hold"/>
                                        <p:tgtEl>
                                          <p:spTgt spid="8"/>
                                        </p:tgtEl>
                                        <p:attrNameLst>
                                          <p:attrName>ppt_x</p:attrName>
                                        </p:attrNameLst>
                                      </p:cBhvr>
                                      <p:tavLst>
                                        <p:tav tm="0">
                                          <p:val>
                                            <p:strVal val="#ppt_x"/>
                                          </p:val>
                                        </p:tav>
                                        <p:tav tm="100000">
                                          <p:val>
                                            <p:strVal val="#ppt_x"/>
                                          </p:val>
                                        </p:tav>
                                      </p:tavLst>
                                    </p:anim>
                                    <p:anim calcmode="lin" valueType="num">
                                      <p:cBhvr>
                                        <p:cTn id="19" dur="5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anim calcmode="lin" valueType="num">
                                      <p:cBhvr>
                                        <p:cTn id="28" dur="500" fill="hold"/>
                                        <p:tgtEl>
                                          <p:spTgt spid="28"/>
                                        </p:tgtEl>
                                        <p:attrNameLst>
                                          <p:attrName>ppt_x</p:attrName>
                                        </p:attrNameLst>
                                      </p:cBhvr>
                                      <p:tavLst>
                                        <p:tav tm="0">
                                          <p:val>
                                            <p:strVal val="#ppt_x"/>
                                          </p:val>
                                        </p:tav>
                                        <p:tav tm="100000">
                                          <p:val>
                                            <p:strVal val="#ppt_x"/>
                                          </p:val>
                                        </p:tav>
                                      </p:tavLst>
                                    </p:anim>
                                    <p:anim calcmode="lin" valueType="num">
                                      <p:cBhvr>
                                        <p:cTn id="29" dur="500" fill="hold"/>
                                        <p:tgtEl>
                                          <p:spTgt spid="2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anim calcmode="lin" valueType="num">
                                      <p:cBhvr>
                                        <p:cTn id="33" dur="500" fill="hold"/>
                                        <p:tgtEl>
                                          <p:spTgt spid="5"/>
                                        </p:tgtEl>
                                        <p:attrNameLst>
                                          <p:attrName>ppt_x</p:attrName>
                                        </p:attrNameLst>
                                      </p:cBhvr>
                                      <p:tavLst>
                                        <p:tav tm="0">
                                          <p:val>
                                            <p:strVal val="#ppt_x"/>
                                          </p:val>
                                        </p:tav>
                                        <p:tav tm="100000">
                                          <p:val>
                                            <p:strVal val="#ppt_x"/>
                                          </p:val>
                                        </p:tav>
                                      </p:tavLst>
                                    </p:anim>
                                    <p:anim calcmode="lin" valueType="num">
                                      <p:cBhvr>
                                        <p:cTn id="34" dur="500" fill="hold"/>
                                        <p:tgtEl>
                                          <p:spTgt spid="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anim calcmode="lin" valueType="num">
                                      <p:cBhvr>
                                        <p:cTn id="38" dur="500" fill="hold"/>
                                        <p:tgtEl>
                                          <p:spTgt spid="44"/>
                                        </p:tgtEl>
                                        <p:attrNameLst>
                                          <p:attrName>ppt_x</p:attrName>
                                        </p:attrNameLst>
                                      </p:cBhvr>
                                      <p:tavLst>
                                        <p:tav tm="0">
                                          <p:val>
                                            <p:strVal val="#ppt_x"/>
                                          </p:val>
                                        </p:tav>
                                        <p:tav tm="100000">
                                          <p:val>
                                            <p:strVal val="#ppt_x"/>
                                          </p:val>
                                        </p:tav>
                                      </p:tavLst>
                                    </p:anim>
                                    <p:anim calcmode="lin" valueType="num">
                                      <p:cBhvr>
                                        <p:cTn id="39" dur="5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8" grpId="0" animBg="1"/>
      <p:bldP spid="30" grpId="0"/>
      <p:bldP spid="8" grpId="0"/>
      <p:bldP spid="4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4284B-5A1A-1583-A453-F3468B097F02}"/>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A8AAA09D-7AEC-D5AC-8A99-0727B2855712}"/>
              </a:ext>
            </a:extLst>
          </p:cNvPr>
          <p:cNvSpPr>
            <a:spLocks noGrp="1"/>
          </p:cNvSpPr>
          <p:nvPr>
            <p:ph type="title"/>
          </p:nvPr>
        </p:nvSpPr>
        <p:spPr/>
        <p:txBody>
          <a:bodyPr/>
          <a:lstStyle/>
          <a:p>
            <a:r>
              <a:rPr lang="en-AU" noProof="0" dirty="0"/>
              <a:t>In the classroom</a:t>
            </a:r>
          </a:p>
        </p:txBody>
      </p:sp>
      <p:sp>
        <p:nvSpPr>
          <p:cNvPr id="13" name="Text Placeholder 3">
            <a:extLst>
              <a:ext uri="{FF2B5EF4-FFF2-40B4-BE49-F238E27FC236}">
                <a16:creationId xmlns:a16="http://schemas.microsoft.com/office/drawing/2014/main" id="{F1C2C1CF-AEF4-C01D-27B5-03B92551217C}"/>
              </a:ext>
            </a:extLst>
          </p:cNvPr>
          <p:cNvSpPr>
            <a:spLocks noGrp="1"/>
          </p:cNvSpPr>
          <p:nvPr>
            <p:ph type="body" sz="quarter" idx="23"/>
          </p:nvPr>
        </p:nvSpPr>
        <p:spPr>
          <a:xfrm>
            <a:off x="2748290" y="1622870"/>
            <a:ext cx="6695419" cy="5235130"/>
          </a:xfrm>
        </p:spPr>
        <p:txBody>
          <a:bodyPr/>
          <a:lstStyle/>
          <a:p>
            <a:endParaRPr lang="en-AU" noProof="0" dirty="0"/>
          </a:p>
          <a:p>
            <a:endParaRPr lang="en-AU" noProof="0" dirty="0"/>
          </a:p>
          <a:p>
            <a:endParaRPr lang="en-AU" noProof="0" dirty="0"/>
          </a:p>
          <a:p>
            <a:pPr>
              <a:lnSpc>
                <a:spcPct val="120000"/>
              </a:lnSpc>
              <a:spcBef>
                <a:spcPts val="600"/>
              </a:spcBef>
            </a:pPr>
            <a:r>
              <a:rPr lang="en-AU" b="1" noProof="0" dirty="0">
                <a:solidFill>
                  <a:srgbClr val="00305E"/>
                </a:solidFill>
              </a:rPr>
              <a:t>A teacher discusses and demonstrates how to fade </a:t>
            </a:r>
            <a:br>
              <a:rPr lang="en-AU" b="1" noProof="0" dirty="0">
                <a:solidFill>
                  <a:srgbClr val="00305E"/>
                </a:solidFill>
              </a:rPr>
            </a:br>
            <a:r>
              <a:rPr lang="en-AU" b="1" noProof="0" dirty="0">
                <a:solidFill>
                  <a:srgbClr val="00305E"/>
                </a:solidFill>
              </a:rPr>
              <a:t>visual scaffolds</a:t>
            </a:r>
          </a:p>
        </p:txBody>
      </p:sp>
      <p:pic>
        <p:nvPicPr>
          <p:cNvPr id="2" name="Online Media 1" descr="Video thumbnail linked to full video with captions.">
            <a:hlinkClick r:id="" action="ppaction://media"/>
            <a:extLst>
              <a:ext uri="{FF2B5EF4-FFF2-40B4-BE49-F238E27FC236}">
                <a16:creationId xmlns:a16="http://schemas.microsoft.com/office/drawing/2014/main" id="{F4A8B731-0684-1D86-F0DB-CEF04E148952}"/>
              </a:ext>
            </a:extLst>
          </p:cNvPr>
          <p:cNvPicPr>
            <a:picLocks noRot="1" noChangeAspect="1"/>
          </p:cNvPicPr>
          <p:nvPr>
            <a:videoFile r:link="rId1"/>
          </p:nvPr>
        </p:nvPicPr>
        <p:blipFill>
          <a:blip r:embed="rId4"/>
          <a:srcRect/>
          <a:stretch/>
        </p:blipFill>
        <p:spPr>
          <a:xfrm>
            <a:off x="2748290" y="1773238"/>
            <a:ext cx="6695419" cy="3774232"/>
          </a:xfrm>
          <a:prstGeom prst="rect">
            <a:avLst/>
          </a:prstGeom>
        </p:spPr>
      </p:pic>
      <p:sp>
        <p:nvSpPr>
          <p:cNvPr id="12" name="Text Placeholder 12">
            <a:extLst>
              <a:ext uri="{FF2B5EF4-FFF2-40B4-BE49-F238E27FC236}">
                <a16:creationId xmlns:a16="http://schemas.microsoft.com/office/drawing/2014/main" id="{1617E344-55DF-9AD6-63EB-7075EEC0FED0}"/>
              </a:ext>
              <a:ext uri="{C183D7F6-B498-43B3-948B-1728B52AA6E4}">
                <adec:decorative xmlns:adec="http://schemas.microsoft.com/office/drawing/2017/decorative" val="1"/>
              </a:ext>
            </a:extLst>
          </p:cNvPr>
          <p:cNvSpPr>
            <a:spLocks noGrp="1"/>
          </p:cNvSpPr>
          <p:nvPr>
            <p:ph type="body" sz="quarter" idx="24"/>
          </p:nvPr>
        </p:nvSpPr>
        <p:spPr>
          <a:xfrm>
            <a:off x="714375" y="0"/>
            <a:ext cx="3915498" cy="473235"/>
          </a:xfrm>
          <a:solidFill>
            <a:schemeClr val="accent3"/>
          </a:solidFill>
        </p:spPr>
        <p:txBody>
          <a:bodyPr/>
          <a:lstStyle/>
          <a:p>
            <a:r>
              <a:rPr lang="en-AU" noProof="0" dirty="0">
                <a:solidFill>
                  <a:schemeClr val="bg1"/>
                </a:solidFill>
              </a:rPr>
              <a:t>Fade or remove scaffolds gradually</a:t>
            </a:r>
          </a:p>
        </p:txBody>
      </p:sp>
    </p:spTree>
    <p:extLst>
      <p:ext uri="{BB962C8B-B14F-4D97-AF65-F5344CB8AC3E}">
        <p14:creationId xmlns:p14="http://schemas.microsoft.com/office/powerpoint/2010/main" val="39248582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DF74358-C273-0AA1-277B-8CB6D6F478FF}"/>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D03B26A-A61F-5E54-A164-BD13488E22AC}"/>
              </a:ext>
            </a:extLst>
          </p:cNvPr>
          <p:cNvSpPr txBox="1">
            <a:spLocks noGrp="1"/>
          </p:cNvSpPr>
          <p:nvPr>
            <p:ph type="title" idx="4294967295"/>
          </p:nvPr>
        </p:nvSpPr>
        <p:spPr>
          <a:xfrm>
            <a:off x="749300" y="1963453"/>
            <a:ext cx="3476625" cy="3074214"/>
          </a:xfrm>
          <a:prstGeom prst="rect">
            <a:avLst/>
          </a:prstGeom>
          <a:noFill/>
          <a:ln>
            <a:noFill/>
            <a:prstDash/>
          </a:ln>
          <a:effectLst/>
        </p:spPr>
        <p:txBody>
          <a:bodyPr rot="0" spcFirstLastPara="1" vertOverflow="overflow" horzOverflow="overflow" vert="horz" wrap="square" lIns="0" tIns="0" rIns="0" bIns="0" numCol="1" spcCol="0" rtlCol="0" fromWordArt="0" anchor="t" anchorCtr="0" forceAA="0" compatLnSpc="1">
            <a:prstTxWarp prst="textNoShape">
              <a:avLst/>
            </a:prstTxWarp>
            <a:noAutofit/>
          </a:bodyPr>
          <a:lstStyle>
            <a:lvl1pPr lvl="0" algn="l" defTabSz="914400" rtl="0" eaLnBrk="1" latinLnBrk="0" hangingPunct="1">
              <a:lnSpc>
                <a:spcPct val="90000"/>
              </a:lnSpc>
              <a:spcBef>
                <a:spcPts val="0"/>
              </a:spcBef>
              <a:spcAft>
                <a:spcPts val="0"/>
              </a:spcAft>
              <a:buClr>
                <a:schemeClr val="dk2"/>
              </a:buClr>
              <a:buSzPts val="3200"/>
              <a:buFont typeface="Montserrat SemiBold"/>
              <a:buNone/>
              <a:defRPr sz="3200" b="0" kern="1200">
                <a:solidFill>
                  <a:schemeClr val="tx2"/>
                </a:solidFill>
                <a:latin typeface="Montserrat SemiBold" panose="00000700000000000000" pitchFamily="2" charset="0"/>
                <a:ea typeface="+mj-ea"/>
                <a:cs typeface="+mj-c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pPr marL="0" marR="0" lvl="0" indent="0" algn="l" defTabSz="914400" rtl="0" eaLnBrk="1" fontAlgn="auto" latinLnBrk="0" hangingPunct="1">
              <a:lnSpc>
                <a:spcPct val="100000"/>
              </a:lnSpc>
              <a:spcBef>
                <a:spcPts val="0"/>
              </a:spcBef>
              <a:spcAft>
                <a:spcPts val="0"/>
              </a:spcAft>
              <a:buClr>
                <a:schemeClr val="dk2"/>
              </a:buClr>
              <a:buSzPts val="3200"/>
              <a:buFont typeface="Montserrat SemiBold"/>
              <a:buNone/>
              <a:tabLst/>
              <a:defRPr/>
            </a:pPr>
            <a:r>
              <a:rPr kumimoji="0" lang="en-AU" sz="3200" b="0" i="0" u="none" strike="noStrike" kern="1200" cap="none" spc="0" normalizeH="0" baseline="0" noProof="0" dirty="0">
                <a:ln>
                  <a:noFill/>
                </a:ln>
                <a:solidFill>
                  <a:schemeClr val="tx2"/>
                </a:solidFill>
                <a:effectLst/>
                <a:uLnTx/>
                <a:uFillTx/>
                <a:latin typeface="Montserrat SemiBold"/>
                <a:ea typeface="+mj-ea"/>
                <a:cs typeface="+mj-cs"/>
              </a:rPr>
              <a:t>Increasing or sustaining scaffolds as a reasonable adjustment involves …</a:t>
            </a:r>
            <a:endParaRPr kumimoji="0" lang="en-AU" sz="3200" b="0" i="0" u="none" strike="noStrike" kern="1200" cap="none" spc="0" normalizeH="0" baseline="0" noProof="0" dirty="0">
              <a:ln>
                <a:noFill/>
              </a:ln>
              <a:solidFill>
                <a:schemeClr val="tx2"/>
              </a:solidFill>
              <a:effectLst/>
              <a:uLnTx/>
              <a:uFillTx/>
              <a:latin typeface="Montserrat SemiBold" panose="00000700000000000000" pitchFamily="2" charset="0"/>
              <a:ea typeface="+mj-ea"/>
              <a:cs typeface="+mj-cs"/>
            </a:endParaRPr>
          </a:p>
        </p:txBody>
      </p:sp>
      <p:sp>
        <p:nvSpPr>
          <p:cNvPr id="2" name="Text Placeholder 1">
            <a:extLst>
              <a:ext uri="{FF2B5EF4-FFF2-40B4-BE49-F238E27FC236}">
                <a16:creationId xmlns:a16="http://schemas.microsoft.com/office/drawing/2014/main" id="{051AA983-951A-774B-7DFF-1F06FF0FB6FC}"/>
              </a:ext>
            </a:extLst>
          </p:cNvPr>
          <p:cNvSpPr>
            <a:spLocks noGrp="1"/>
          </p:cNvSpPr>
          <p:nvPr>
            <p:ph type="body" sz="quarter" idx="23"/>
          </p:nvPr>
        </p:nvSpPr>
        <p:spPr/>
        <p:txBody>
          <a:bodyPr/>
          <a:lstStyle/>
          <a:p>
            <a:r>
              <a:rPr lang="en-AU" noProof="0" dirty="0">
                <a:latin typeface="Montserrat" panose="00000500000000000000" pitchFamily="2" charset="0"/>
              </a:rPr>
              <a:t>Persisting with scaffolding </a:t>
            </a:r>
            <a:r>
              <a:rPr lang="en-AU" b="1" noProof="0" dirty="0">
                <a:latin typeface="Montserrat" panose="00000500000000000000" pitchFamily="2" charset="0"/>
              </a:rPr>
              <a:t>as needed </a:t>
            </a:r>
          </a:p>
        </p:txBody>
      </p:sp>
      <p:sp>
        <p:nvSpPr>
          <p:cNvPr id="4" name="Text Placeholder 3">
            <a:extLst>
              <a:ext uri="{FF2B5EF4-FFF2-40B4-BE49-F238E27FC236}">
                <a16:creationId xmlns:a16="http://schemas.microsoft.com/office/drawing/2014/main" id="{FBACBEA5-F26F-029B-2D44-D3C0630EE65D}"/>
              </a:ext>
            </a:extLst>
          </p:cNvPr>
          <p:cNvSpPr>
            <a:spLocks noGrp="1"/>
          </p:cNvSpPr>
          <p:nvPr>
            <p:ph type="body" sz="quarter" idx="25"/>
          </p:nvPr>
        </p:nvSpPr>
        <p:spPr/>
        <p:txBody>
          <a:bodyPr/>
          <a:lstStyle/>
          <a:p>
            <a:r>
              <a:rPr lang="en-AU" noProof="0" dirty="0">
                <a:latin typeface="Montserrat" panose="00000500000000000000" pitchFamily="2" charset="0"/>
              </a:rPr>
              <a:t>Supporting students to </a:t>
            </a:r>
            <a:r>
              <a:rPr lang="en-AU" b="1" noProof="0" dirty="0">
                <a:latin typeface="Montserrat" panose="00000500000000000000" pitchFamily="2" charset="0"/>
              </a:rPr>
              <a:t>participate in learning </a:t>
            </a:r>
            <a:br>
              <a:rPr lang="en-AU" b="1" noProof="0" dirty="0">
                <a:latin typeface="Montserrat" panose="00000500000000000000" pitchFamily="2" charset="0"/>
              </a:rPr>
            </a:br>
            <a:r>
              <a:rPr lang="en-AU" noProof="0" dirty="0">
                <a:latin typeface="Montserrat" panose="00000500000000000000" pitchFamily="2" charset="0"/>
              </a:rPr>
              <a:t>on the same basis as their peers</a:t>
            </a:r>
          </a:p>
        </p:txBody>
      </p:sp>
      <p:sp>
        <p:nvSpPr>
          <p:cNvPr id="5" name="Text Placeholder 9">
            <a:extLst>
              <a:ext uri="{FF2B5EF4-FFF2-40B4-BE49-F238E27FC236}">
                <a16:creationId xmlns:a16="http://schemas.microsoft.com/office/drawing/2014/main" id="{01CD6AAC-1BDF-165C-EF6C-72BBDE3B956C}"/>
              </a:ext>
              <a:ext uri="{C183D7F6-B498-43B3-948B-1728B52AA6E4}">
                <adec:decorative xmlns:adec="http://schemas.microsoft.com/office/drawing/2017/decorative" val="1"/>
              </a:ext>
            </a:extLst>
          </p:cNvPr>
          <p:cNvSpPr>
            <a:spLocks noGrp="1"/>
          </p:cNvSpPr>
          <p:nvPr>
            <p:ph type="body" sz="quarter" idx="24"/>
          </p:nvPr>
        </p:nvSpPr>
        <p:spPr>
          <a:xfrm>
            <a:off x="714375" y="0"/>
            <a:ext cx="6101292" cy="473235"/>
          </a:xfrm>
          <a:solidFill>
            <a:schemeClr val="accent3"/>
          </a:solidFill>
        </p:spPr>
        <p:txBody>
          <a:bodyPr/>
          <a:lstStyle/>
          <a:p>
            <a:r>
              <a:rPr lang="en-AU" noProof="0" dirty="0">
                <a:solidFill>
                  <a:schemeClr val="bg1"/>
                </a:solidFill>
              </a:rPr>
              <a:t>Increase or sustain scaffolds as a reasonable adjustment </a:t>
            </a:r>
          </a:p>
          <a:p>
            <a:endParaRPr lang="en-AU" noProof="0" dirty="0">
              <a:solidFill>
                <a:schemeClr val="bg1"/>
              </a:solidFill>
            </a:endParaRPr>
          </a:p>
        </p:txBody>
      </p:sp>
    </p:spTree>
    <p:extLst>
      <p:ext uri="{BB962C8B-B14F-4D97-AF65-F5344CB8AC3E}">
        <p14:creationId xmlns:p14="http://schemas.microsoft.com/office/powerpoint/2010/main" val="11804330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9">
            <a:extLst>
              <a:ext uri="{FF2B5EF4-FFF2-40B4-BE49-F238E27FC236}">
                <a16:creationId xmlns:a16="http://schemas.microsoft.com/office/drawing/2014/main" id="{6536CB7F-D55C-361A-B47C-2BD8197186C2}"/>
              </a:ext>
            </a:extLst>
          </p:cNvPr>
          <p:cNvSpPr txBox="1">
            <a:spLocks noGrp="1"/>
          </p:cNvSpPr>
          <p:nvPr>
            <p:ph type="title"/>
          </p:nvPr>
        </p:nvSpPr>
        <p:spPr>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3200" b="0" kern="1200">
                <a:solidFill>
                  <a:schemeClr val="tx2"/>
                </a:solidFill>
                <a:latin typeface="Montserrat SemiBold" panose="00000700000000000000" pitchFamily="2" charset="0"/>
                <a:ea typeface="+mj-ea"/>
                <a:cs typeface="+mj-cs"/>
              </a:defRPr>
            </a:lvl1pPr>
          </a:lstStyle>
          <a:p>
            <a:r>
              <a:rPr lang="en-AU" noProof="0" dirty="0"/>
              <a:t>When to increase or sustain scaffolds</a:t>
            </a:r>
          </a:p>
        </p:txBody>
      </p:sp>
      <p:sp>
        <p:nvSpPr>
          <p:cNvPr id="13" name="Text Placeholder 2">
            <a:extLst>
              <a:ext uri="{FF2B5EF4-FFF2-40B4-BE49-F238E27FC236}">
                <a16:creationId xmlns:a16="http://schemas.microsoft.com/office/drawing/2014/main" id="{B99B6F56-8303-D3CD-7C84-2E1076947274}"/>
              </a:ext>
              <a:ext uri="{C183D7F6-B498-43B3-948B-1728B52AA6E4}">
                <adec:decorative xmlns:adec="http://schemas.microsoft.com/office/drawing/2017/decorative" val="1"/>
              </a:ext>
            </a:extLst>
          </p:cNvPr>
          <p:cNvSpPr txBox="1">
            <a:spLocks/>
          </p:cNvSpPr>
          <p:nvPr/>
        </p:nvSpPr>
        <p:spPr>
          <a:xfrm>
            <a:off x="714374" y="1464004"/>
            <a:ext cx="10710864" cy="5012995"/>
          </a:xfrm>
          <a:prstGeom prst="rect">
            <a:avLst/>
          </a:prstGeom>
          <a:solidFill>
            <a:schemeClr val="bg1"/>
          </a:solidFill>
          <a:effectLst>
            <a:outerShdw blurRad="63500" sx="101000" sy="101000" algn="ctr" rotWithShape="0">
              <a:prstClr val="black">
                <a:alpha val="10000"/>
              </a:prstClr>
            </a:outerShdw>
          </a:effectLst>
        </p:spPr>
        <p:txBody>
          <a:bodyPr vert="horz" wrap="square" lIns="252000" tIns="216000" rIns="252000" bIns="252000" rtlCol="0">
            <a:no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lnSpc>
                <a:spcPct val="130000"/>
              </a:lnSpc>
              <a:spcBef>
                <a:spcPts val="600"/>
              </a:spcBef>
            </a:pPr>
            <a:endParaRPr lang="en-AU" sz="1600" b="0" noProof="0" dirty="0">
              <a:solidFill>
                <a:schemeClr val="tx1"/>
              </a:solidFill>
            </a:endParaRPr>
          </a:p>
        </p:txBody>
      </p:sp>
      <p:graphicFrame>
        <p:nvGraphicFramePr>
          <p:cNvPr id="7" name="Table 6">
            <a:extLst>
              <a:ext uri="{FF2B5EF4-FFF2-40B4-BE49-F238E27FC236}">
                <a16:creationId xmlns:a16="http://schemas.microsoft.com/office/drawing/2014/main" id="{0036A92B-5B98-E3D2-6FDF-84172EA59EF5}"/>
              </a:ext>
            </a:extLst>
          </p:cNvPr>
          <p:cNvGraphicFramePr>
            <a:graphicFrameLocks noGrp="1"/>
          </p:cNvGraphicFramePr>
          <p:nvPr>
            <p:extLst>
              <p:ext uri="{D42A27DB-BD31-4B8C-83A1-F6EECF244321}">
                <p14:modId xmlns:p14="http://schemas.microsoft.com/office/powerpoint/2010/main" val="3146697931"/>
              </p:ext>
            </p:extLst>
          </p:nvPr>
        </p:nvGraphicFramePr>
        <p:xfrm>
          <a:off x="1078277" y="1802459"/>
          <a:ext cx="9983057" cy="766318"/>
        </p:xfrm>
        <a:graphic>
          <a:graphicData uri="http://schemas.openxmlformats.org/drawingml/2006/table">
            <a:tbl>
              <a:tblPr firstRow="1" bandRow="1">
                <a:tableStyleId>{5C22544A-7EE6-4342-B048-85BDC9FD1C3A}</a:tableStyleId>
              </a:tblPr>
              <a:tblGrid>
                <a:gridCol w="4157991">
                  <a:extLst>
                    <a:ext uri="{9D8B030D-6E8A-4147-A177-3AD203B41FA5}">
                      <a16:colId xmlns:a16="http://schemas.microsoft.com/office/drawing/2014/main" val="4263690952"/>
                    </a:ext>
                  </a:extLst>
                </a:gridCol>
                <a:gridCol w="5825066">
                  <a:extLst>
                    <a:ext uri="{9D8B030D-6E8A-4147-A177-3AD203B41FA5}">
                      <a16:colId xmlns:a16="http://schemas.microsoft.com/office/drawing/2014/main" val="3837578660"/>
                    </a:ext>
                  </a:extLst>
                </a:gridCol>
              </a:tblGrid>
              <a:tr h="535900">
                <a:tc>
                  <a:txBody>
                    <a:bodyPr/>
                    <a:lstStyle/>
                    <a:p>
                      <a:pPr>
                        <a:lnSpc>
                          <a:spcPct val="120000"/>
                        </a:lnSpc>
                      </a:pPr>
                      <a:r>
                        <a:rPr lang="en-US" sz="1400" b="1">
                          <a:solidFill>
                            <a:schemeClr val="accent3"/>
                          </a:solidFill>
                          <a:latin typeface="+mn-lt"/>
                        </a:rPr>
                        <a:t>When increasing or</a:t>
                      </a:r>
                      <a:br>
                        <a:rPr lang="en-US" sz="1400" b="1">
                          <a:solidFill>
                            <a:schemeClr val="accent3"/>
                          </a:solidFill>
                          <a:latin typeface="+mn-lt"/>
                        </a:rPr>
                      </a:br>
                      <a:r>
                        <a:rPr lang="en-US" sz="1400" b="1">
                          <a:solidFill>
                            <a:schemeClr val="accent3"/>
                          </a:solidFill>
                          <a:latin typeface="+mn-lt"/>
                        </a:rPr>
                        <a:t>sustaining scaffolds consider:</a:t>
                      </a:r>
                      <a:endParaRPr lang="en-AU" sz="1400" b="1">
                        <a:solidFill>
                          <a:schemeClr val="accent3"/>
                        </a:solidFill>
                      </a:endParaRPr>
                    </a:p>
                  </a:txBody>
                  <a:tcPr marL="137160" marR="137160" marT="137160" marB="13716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D6E8"/>
                    </a:solidFill>
                  </a:tcPr>
                </a:tc>
                <a:tc>
                  <a:txBody>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lang="en-US" sz="1400" b="1" noProof="0" dirty="0">
                          <a:solidFill>
                            <a:schemeClr val="accent3"/>
                          </a:solidFill>
                        </a:rPr>
                        <a:t>Example: </a:t>
                      </a:r>
                      <a:r>
                        <a:rPr lang="en-US" sz="1400" b="1" i="1" noProof="0" dirty="0">
                          <a:solidFill>
                            <a:schemeClr val="accent3"/>
                          </a:solidFill>
                        </a:rPr>
                        <a:t>Year 6 students writing a paragraph</a:t>
                      </a:r>
                      <a:endParaRPr lang="en-AU" sz="1400" b="1" dirty="0">
                        <a:solidFill>
                          <a:schemeClr val="accent3"/>
                        </a:solidFill>
                      </a:endParaRPr>
                    </a:p>
                  </a:txBody>
                  <a:tcPr marL="137160" marR="137160" marT="137160" marB="13716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1D6E8"/>
                    </a:solidFill>
                  </a:tcPr>
                </a:tc>
                <a:extLst>
                  <a:ext uri="{0D108BD9-81ED-4DB2-BD59-A6C34878D82A}">
                    <a16:rowId xmlns:a16="http://schemas.microsoft.com/office/drawing/2014/main" val="3082464273"/>
                  </a:ext>
                </a:extLst>
              </a:tr>
            </a:tbl>
          </a:graphicData>
        </a:graphic>
      </p:graphicFrame>
      <p:grpSp>
        <p:nvGrpSpPr>
          <p:cNvPr id="19" name="Group 18" descr="Consider: What information will help determine if and when scaffolds need to be sustained?&#10;&#10;Example: Work samples and checks for understanding show 3 students struggling to use a paragraph without support.">
            <a:extLst>
              <a:ext uri="{FF2B5EF4-FFF2-40B4-BE49-F238E27FC236}">
                <a16:creationId xmlns:a16="http://schemas.microsoft.com/office/drawing/2014/main" id="{AA0F9412-651D-4080-8F69-C83FE0841BBC}"/>
              </a:ext>
            </a:extLst>
          </p:cNvPr>
          <p:cNvGrpSpPr/>
          <p:nvPr/>
        </p:nvGrpSpPr>
        <p:grpSpPr>
          <a:xfrm>
            <a:off x="1130666" y="2684140"/>
            <a:ext cx="9930668" cy="847668"/>
            <a:chOff x="1130666" y="2684140"/>
            <a:chExt cx="9930668" cy="847668"/>
          </a:xfrm>
        </p:grpSpPr>
        <p:cxnSp>
          <p:nvCxnSpPr>
            <p:cNvPr id="21" name="Straight Arrow Connector 20">
              <a:extLst>
                <a:ext uri="{FF2B5EF4-FFF2-40B4-BE49-F238E27FC236}">
                  <a16:creationId xmlns:a16="http://schemas.microsoft.com/office/drawing/2014/main" id="{825996E3-63D7-EB29-0823-23CBD5E4A651}"/>
                </a:ext>
                <a:ext uri="{C183D7F6-B498-43B3-948B-1728B52AA6E4}">
                  <adec:decorative xmlns:adec="http://schemas.microsoft.com/office/drawing/2017/decorative" val="1"/>
                </a:ext>
              </a:extLst>
            </p:cNvPr>
            <p:cNvCxnSpPr>
              <a:cxnSpLocks/>
            </p:cNvCxnSpPr>
            <p:nvPr/>
          </p:nvCxnSpPr>
          <p:spPr>
            <a:xfrm>
              <a:off x="4555291" y="2873255"/>
              <a:ext cx="553976" cy="0"/>
            </a:xfrm>
            <a:prstGeom prst="straightConnector1">
              <a:avLst/>
            </a:prstGeom>
            <a:ln w="25400">
              <a:solidFill>
                <a:schemeClr val="accent3"/>
              </a:solidFill>
              <a:tailEnd type="triangle" w="lg" len="med"/>
            </a:ln>
          </p:spPr>
          <p:style>
            <a:lnRef idx="2">
              <a:schemeClr val="accent1"/>
            </a:lnRef>
            <a:fillRef idx="0">
              <a:schemeClr val="accent1"/>
            </a:fillRef>
            <a:effectRef idx="1">
              <a:schemeClr val="accent1"/>
            </a:effectRef>
            <a:fontRef idx="minor">
              <a:schemeClr val="tx1"/>
            </a:fontRef>
          </p:style>
        </p:cxnSp>
        <p:sp>
          <p:nvSpPr>
            <p:cNvPr id="3" name="Text Placeholder 34">
              <a:extLst>
                <a:ext uri="{FF2B5EF4-FFF2-40B4-BE49-F238E27FC236}">
                  <a16:creationId xmlns:a16="http://schemas.microsoft.com/office/drawing/2014/main" id="{FA35F8B7-8F28-DF63-63F0-89303637C01D}"/>
                </a:ext>
              </a:extLst>
            </p:cNvPr>
            <p:cNvSpPr txBox="1">
              <a:spLocks/>
            </p:cNvSpPr>
            <p:nvPr/>
          </p:nvSpPr>
          <p:spPr>
            <a:xfrm>
              <a:off x="1130666" y="2684140"/>
              <a:ext cx="3429000" cy="84766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b="1" noProof="0" dirty="0"/>
                <a:t>What information will help</a:t>
              </a:r>
              <a:br>
                <a:rPr lang="en-AU" b="1" noProof="0" dirty="0"/>
              </a:br>
              <a:r>
                <a:rPr lang="en-AU" b="1" noProof="0" dirty="0"/>
                <a:t>determine if and when scaffolds</a:t>
              </a:r>
              <a:br>
                <a:rPr lang="en-AU" b="1" noProof="0" dirty="0"/>
              </a:br>
              <a:r>
                <a:rPr lang="en-AU" b="1" noProof="0" dirty="0"/>
                <a:t>need to be sustained?</a:t>
              </a:r>
            </a:p>
          </p:txBody>
        </p:sp>
        <p:sp>
          <p:nvSpPr>
            <p:cNvPr id="5" name="Text Placeholder 34">
              <a:extLst>
                <a:ext uri="{FF2B5EF4-FFF2-40B4-BE49-F238E27FC236}">
                  <a16:creationId xmlns:a16="http://schemas.microsoft.com/office/drawing/2014/main" id="{89366DC6-A996-7ADE-BC56-070179EAEF53}"/>
                </a:ext>
              </a:extLst>
            </p:cNvPr>
            <p:cNvSpPr txBox="1">
              <a:spLocks/>
            </p:cNvSpPr>
            <p:nvPr/>
          </p:nvSpPr>
          <p:spPr>
            <a:xfrm>
              <a:off x="5320935" y="2684140"/>
              <a:ext cx="5740399" cy="589136"/>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20000"/>
                </a:lnSpc>
                <a:spcBef>
                  <a:spcPts val="0"/>
                </a:spcBef>
                <a:spcAft>
                  <a:spcPts val="0"/>
                </a:spcAft>
                <a:buClrTx/>
                <a:defRPr/>
              </a:pPr>
              <a:r>
                <a:rPr lang="en-AU" noProof="0" dirty="0"/>
                <a:t>Work samples and checks for understanding show 3 students struggling to use a paragraph without support.</a:t>
              </a:r>
            </a:p>
          </p:txBody>
        </p:sp>
      </p:grpSp>
      <p:grpSp>
        <p:nvGrpSpPr>
          <p:cNvPr id="18" name="Group 17" descr="Consider: Will the scaffold need to be ongoing?&#10;&#10;Examples: 2 students have underlying language difficulties; One student has missed some classes.">
            <a:extLst>
              <a:ext uri="{FF2B5EF4-FFF2-40B4-BE49-F238E27FC236}">
                <a16:creationId xmlns:a16="http://schemas.microsoft.com/office/drawing/2014/main" id="{FF33CF89-F63E-47E4-BDBD-393803A4D575}"/>
              </a:ext>
            </a:extLst>
          </p:cNvPr>
          <p:cNvGrpSpPr/>
          <p:nvPr/>
        </p:nvGrpSpPr>
        <p:grpSpPr>
          <a:xfrm>
            <a:off x="1147681" y="3737351"/>
            <a:ext cx="9913653" cy="590008"/>
            <a:chOff x="1147681" y="3737351"/>
            <a:chExt cx="9913653" cy="590008"/>
          </a:xfrm>
        </p:grpSpPr>
        <p:cxnSp>
          <p:nvCxnSpPr>
            <p:cNvPr id="16" name="Straight Arrow Connector 15">
              <a:extLst>
                <a:ext uri="{FF2B5EF4-FFF2-40B4-BE49-F238E27FC236}">
                  <a16:creationId xmlns:a16="http://schemas.microsoft.com/office/drawing/2014/main" id="{638416CE-907D-3C95-CD9D-0C1334C63E6D}"/>
                </a:ext>
                <a:ext uri="{C183D7F6-B498-43B3-948B-1728B52AA6E4}">
                  <adec:decorative xmlns:adec="http://schemas.microsoft.com/office/drawing/2017/decorative" val="1"/>
                </a:ext>
              </a:extLst>
            </p:cNvPr>
            <p:cNvCxnSpPr>
              <a:cxnSpLocks/>
            </p:cNvCxnSpPr>
            <p:nvPr/>
          </p:nvCxnSpPr>
          <p:spPr>
            <a:xfrm>
              <a:off x="4555291" y="3923122"/>
              <a:ext cx="553976" cy="0"/>
            </a:xfrm>
            <a:prstGeom prst="straightConnector1">
              <a:avLst/>
            </a:prstGeom>
            <a:ln w="25400">
              <a:solidFill>
                <a:schemeClr val="accent3"/>
              </a:solidFill>
              <a:tailEnd type="triangle" w="lg" len="med"/>
            </a:ln>
          </p:spPr>
          <p:style>
            <a:lnRef idx="2">
              <a:schemeClr val="accent1"/>
            </a:lnRef>
            <a:fillRef idx="0">
              <a:schemeClr val="accent1"/>
            </a:fillRef>
            <a:effectRef idx="1">
              <a:schemeClr val="accent1"/>
            </a:effectRef>
            <a:fontRef idx="minor">
              <a:schemeClr val="tx1"/>
            </a:fontRef>
          </p:style>
        </p:cxnSp>
        <p:sp>
          <p:nvSpPr>
            <p:cNvPr id="6" name="Text Placeholder 34">
              <a:extLst>
                <a:ext uri="{FF2B5EF4-FFF2-40B4-BE49-F238E27FC236}">
                  <a16:creationId xmlns:a16="http://schemas.microsoft.com/office/drawing/2014/main" id="{2904FF54-A2D3-4A4E-7A6A-A485506D3E77}"/>
                </a:ext>
              </a:extLst>
            </p:cNvPr>
            <p:cNvSpPr txBox="1">
              <a:spLocks/>
            </p:cNvSpPr>
            <p:nvPr/>
          </p:nvSpPr>
          <p:spPr>
            <a:xfrm>
              <a:off x="1147681" y="3737351"/>
              <a:ext cx="3429000" cy="589136"/>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b="1" noProof="0" dirty="0"/>
                <a:t>Will the scaffold need</a:t>
              </a:r>
              <a:br>
                <a:rPr lang="en-AU" b="1" noProof="0" dirty="0"/>
              </a:br>
              <a:r>
                <a:rPr lang="en-AU" b="1" noProof="0" dirty="0"/>
                <a:t>to be ongoing?</a:t>
              </a:r>
            </a:p>
          </p:txBody>
        </p:sp>
        <p:sp>
          <p:nvSpPr>
            <p:cNvPr id="9" name="Text Placeholder 34">
              <a:extLst>
                <a:ext uri="{FF2B5EF4-FFF2-40B4-BE49-F238E27FC236}">
                  <a16:creationId xmlns:a16="http://schemas.microsoft.com/office/drawing/2014/main" id="{3DF61D6F-AA89-C312-FCE1-25CD1128D7A5}"/>
                </a:ext>
              </a:extLst>
            </p:cNvPr>
            <p:cNvSpPr txBox="1">
              <a:spLocks/>
            </p:cNvSpPr>
            <p:nvPr/>
          </p:nvSpPr>
          <p:spPr>
            <a:xfrm>
              <a:off x="5320935" y="3738223"/>
              <a:ext cx="5740399" cy="589136"/>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3">
                <a:spcAft>
                  <a:spcPts val="0"/>
                </a:spcAft>
                <a:buClr>
                  <a:schemeClr val="tx1"/>
                </a:buClr>
                <a:defRPr/>
              </a:pPr>
              <a:r>
                <a:rPr lang="en-AU" sz="1400" noProof="0" dirty="0"/>
                <a:t>2 students have underlying language difficulties.</a:t>
              </a:r>
            </a:p>
            <a:p>
              <a:pPr lvl="3">
                <a:spcAft>
                  <a:spcPts val="0"/>
                </a:spcAft>
                <a:buClr>
                  <a:schemeClr val="tx1"/>
                </a:buClr>
                <a:defRPr/>
              </a:pPr>
              <a:r>
                <a:rPr lang="en-AU" sz="1400" noProof="0" dirty="0"/>
                <a:t>One student has missed some classes.</a:t>
              </a:r>
            </a:p>
          </p:txBody>
        </p:sp>
      </p:grpSp>
      <p:grpSp>
        <p:nvGrpSpPr>
          <p:cNvPr id="17" name="Group 16" descr="Consider: Can you still plan to fade the scaffold after extended use?&#10;&#10;Example: 3 students will be closely monitored and supported with the following scaffolds: annotated worked example, paragraph outline template with sentence starters, paragraph outline template with headings only, checklist of a good paragraph.">
            <a:extLst>
              <a:ext uri="{FF2B5EF4-FFF2-40B4-BE49-F238E27FC236}">
                <a16:creationId xmlns:a16="http://schemas.microsoft.com/office/drawing/2014/main" id="{3EE29972-43D3-056B-D3D4-6209CBFD18DA}"/>
              </a:ext>
            </a:extLst>
          </p:cNvPr>
          <p:cNvGrpSpPr/>
          <p:nvPr/>
        </p:nvGrpSpPr>
        <p:grpSpPr>
          <a:xfrm>
            <a:off x="1152280" y="4590110"/>
            <a:ext cx="9909054" cy="1623265"/>
            <a:chOff x="1152280" y="4590110"/>
            <a:chExt cx="9909054" cy="1623265"/>
          </a:xfrm>
        </p:grpSpPr>
        <p:cxnSp>
          <p:nvCxnSpPr>
            <p:cNvPr id="22" name="Straight Arrow Connector 21">
              <a:extLst>
                <a:ext uri="{FF2B5EF4-FFF2-40B4-BE49-F238E27FC236}">
                  <a16:creationId xmlns:a16="http://schemas.microsoft.com/office/drawing/2014/main" id="{458B2778-DF09-EA5C-C146-EF4A067F0253}"/>
                </a:ext>
                <a:ext uri="{C183D7F6-B498-43B3-948B-1728B52AA6E4}">
                  <adec:decorative xmlns:adec="http://schemas.microsoft.com/office/drawing/2017/decorative" val="1"/>
                </a:ext>
              </a:extLst>
            </p:cNvPr>
            <p:cNvCxnSpPr>
              <a:cxnSpLocks/>
            </p:cNvCxnSpPr>
            <p:nvPr/>
          </p:nvCxnSpPr>
          <p:spPr>
            <a:xfrm>
              <a:off x="4555291" y="4769789"/>
              <a:ext cx="553976" cy="0"/>
            </a:xfrm>
            <a:prstGeom prst="straightConnector1">
              <a:avLst/>
            </a:prstGeom>
            <a:ln w="25400">
              <a:solidFill>
                <a:schemeClr val="accent3"/>
              </a:solidFill>
              <a:tailEnd type="triangle" w="lg" len="med"/>
            </a:ln>
          </p:spPr>
          <p:style>
            <a:lnRef idx="2">
              <a:schemeClr val="accent1"/>
            </a:lnRef>
            <a:fillRef idx="0">
              <a:schemeClr val="accent1"/>
            </a:fillRef>
            <a:effectRef idx="1">
              <a:schemeClr val="accent1"/>
            </a:effectRef>
            <a:fontRef idx="minor">
              <a:schemeClr val="tx1"/>
            </a:fontRef>
          </p:style>
        </p:cxnSp>
        <p:sp>
          <p:nvSpPr>
            <p:cNvPr id="10" name="Text Placeholder 34">
              <a:extLst>
                <a:ext uri="{FF2B5EF4-FFF2-40B4-BE49-F238E27FC236}">
                  <a16:creationId xmlns:a16="http://schemas.microsoft.com/office/drawing/2014/main" id="{A6B62138-51A4-2F4D-078F-34DD0243419A}"/>
                </a:ext>
              </a:extLst>
            </p:cNvPr>
            <p:cNvSpPr txBox="1">
              <a:spLocks/>
            </p:cNvSpPr>
            <p:nvPr/>
          </p:nvSpPr>
          <p:spPr>
            <a:xfrm>
              <a:off x="1152280" y="4592679"/>
              <a:ext cx="3429000" cy="589136"/>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lnSpc>
                  <a:spcPct val="120000"/>
                </a:lnSpc>
              </a:pPr>
              <a:r>
                <a:rPr lang="en-AU" b="1" noProof="0" dirty="0"/>
                <a:t>Can you still plan to fade the</a:t>
              </a:r>
              <a:br>
                <a:rPr lang="en-AU" b="1" noProof="0" dirty="0"/>
              </a:br>
              <a:r>
                <a:rPr lang="en-AU" b="1" noProof="0" dirty="0"/>
                <a:t>scaffold after extended use? </a:t>
              </a:r>
            </a:p>
          </p:txBody>
        </p:sp>
        <p:sp>
          <p:nvSpPr>
            <p:cNvPr id="11" name="Text Placeholder 34">
              <a:extLst>
                <a:ext uri="{FF2B5EF4-FFF2-40B4-BE49-F238E27FC236}">
                  <a16:creationId xmlns:a16="http://schemas.microsoft.com/office/drawing/2014/main" id="{F887AF51-1344-5B72-C3FF-16FBE5C82CE3}"/>
                </a:ext>
              </a:extLst>
            </p:cNvPr>
            <p:cNvSpPr txBox="1">
              <a:spLocks/>
            </p:cNvSpPr>
            <p:nvPr/>
          </p:nvSpPr>
          <p:spPr>
            <a:xfrm>
              <a:off x="5320935" y="4590110"/>
              <a:ext cx="5740399" cy="1623265"/>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0">
                <a:lnSpc>
                  <a:spcPct val="120000"/>
                </a:lnSpc>
                <a:spcBef>
                  <a:spcPts val="0"/>
                </a:spcBef>
                <a:spcAft>
                  <a:spcPts val="0"/>
                </a:spcAft>
                <a:buClrTx/>
                <a:defRPr/>
              </a:pPr>
              <a:r>
                <a:rPr lang="en-AU" noProof="0" dirty="0"/>
                <a:t>3 students will be closely monitored and supported with the following scaffolds: </a:t>
              </a:r>
            </a:p>
            <a:p>
              <a:pPr lvl="3">
                <a:spcAft>
                  <a:spcPts val="0"/>
                </a:spcAft>
                <a:buClr>
                  <a:schemeClr val="tx1"/>
                </a:buClr>
                <a:defRPr/>
              </a:pPr>
              <a:r>
                <a:rPr lang="en-AU" sz="1400" noProof="0" dirty="0"/>
                <a:t>annotated worked example</a:t>
              </a:r>
            </a:p>
            <a:p>
              <a:pPr lvl="3">
                <a:spcAft>
                  <a:spcPts val="0"/>
                </a:spcAft>
                <a:buClr>
                  <a:schemeClr val="tx1"/>
                </a:buClr>
                <a:defRPr/>
              </a:pPr>
              <a:r>
                <a:rPr lang="en-AU" sz="1400" noProof="0" dirty="0"/>
                <a:t>paragraph outline template with sentence starters</a:t>
              </a:r>
            </a:p>
            <a:p>
              <a:pPr lvl="3">
                <a:spcAft>
                  <a:spcPts val="0"/>
                </a:spcAft>
                <a:buClr>
                  <a:schemeClr val="tx1"/>
                </a:buClr>
                <a:defRPr/>
              </a:pPr>
              <a:r>
                <a:rPr lang="en-AU" sz="1400" noProof="0" dirty="0"/>
                <a:t>paragraph outline template with headings only</a:t>
              </a:r>
            </a:p>
            <a:p>
              <a:pPr lvl="3">
                <a:spcAft>
                  <a:spcPts val="0"/>
                </a:spcAft>
                <a:buClr>
                  <a:schemeClr val="tx1"/>
                </a:buClr>
                <a:defRPr/>
              </a:pPr>
              <a:r>
                <a:rPr lang="en-AU" sz="1400" noProof="0" dirty="0"/>
                <a:t>checklist of a good paragraph.</a:t>
              </a:r>
            </a:p>
          </p:txBody>
        </p:sp>
      </p:grpSp>
      <p:cxnSp>
        <p:nvCxnSpPr>
          <p:cNvPr id="14" name="Straight Connector 13">
            <a:extLst>
              <a:ext uri="{FF2B5EF4-FFF2-40B4-BE49-F238E27FC236}">
                <a16:creationId xmlns:a16="http://schemas.microsoft.com/office/drawing/2014/main" id="{1F1564B9-1CC0-F1A8-5764-C27138B2B346}"/>
              </a:ext>
              <a:ext uri="{C183D7F6-B498-43B3-948B-1728B52AA6E4}">
                <adec:decorative xmlns:adec="http://schemas.microsoft.com/office/drawing/2017/decorative" val="1"/>
              </a:ext>
            </a:extLst>
          </p:cNvPr>
          <p:cNvCxnSpPr/>
          <p:nvPr/>
        </p:nvCxnSpPr>
        <p:spPr>
          <a:xfrm>
            <a:off x="1227667" y="3606800"/>
            <a:ext cx="9833667" cy="0"/>
          </a:xfrm>
          <a:prstGeom prst="line">
            <a:avLst/>
          </a:prstGeom>
          <a:ln>
            <a:solidFill>
              <a:schemeClr val="accent3"/>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00F8E322-F69C-6DFC-9EB4-492C8FC21C53}"/>
              </a:ext>
              <a:ext uri="{C183D7F6-B498-43B3-948B-1728B52AA6E4}">
                <adec:decorative xmlns:adec="http://schemas.microsoft.com/office/drawing/2017/decorative" val="1"/>
              </a:ext>
            </a:extLst>
          </p:cNvPr>
          <p:cNvCxnSpPr/>
          <p:nvPr/>
        </p:nvCxnSpPr>
        <p:spPr>
          <a:xfrm>
            <a:off x="1227667" y="4504266"/>
            <a:ext cx="9833667" cy="0"/>
          </a:xfrm>
          <a:prstGeom prst="line">
            <a:avLst/>
          </a:prstGeom>
          <a:ln>
            <a:solidFill>
              <a:schemeClr val="accent3"/>
            </a:solidFill>
          </a:ln>
        </p:spPr>
        <p:style>
          <a:lnRef idx="2">
            <a:schemeClr val="accent1"/>
          </a:lnRef>
          <a:fillRef idx="0">
            <a:schemeClr val="accent1"/>
          </a:fillRef>
          <a:effectRef idx="1">
            <a:schemeClr val="accent1"/>
          </a:effectRef>
          <a:fontRef idx="minor">
            <a:schemeClr val="tx1"/>
          </a:fontRef>
        </p:style>
      </p:cxnSp>
      <p:sp>
        <p:nvSpPr>
          <p:cNvPr id="4" name="Text Placeholder 9">
            <a:extLst>
              <a:ext uri="{FF2B5EF4-FFF2-40B4-BE49-F238E27FC236}">
                <a16:creationId xmlns:a16="http://schemas.microsoft.com/office/drawing/2014/main" id="{AE77E0B6-0B53-DF98-86E7-5038B565CB7B}"/>
              </a:ext>
              <a:ext uri="{C183D7F6-B498-43B3-948B-1728B52AA6E4}">
                <adec:decorative xmlns:adec="http://schemas.microsoft.com/office/drawing/2017/decorative" val="1"/>
              </a:ext>
            </a:extLst>
          </p:cNvPr>
          <p:cNvSpPr txBox="1">
            <a:spLocks/>
          </p:cNvSpPr>
          <p:nvPr/>
        </p:nvSpPr>
        <p:spPr>
          <a:xfrm>
            <a:off x="714375" y="0"/>
            <a:ext cx="6101292" cy="473235"/>
          </a:xfrm>
          <a:prstGeom prst="round2SameRect">
            <a:avLst>
              <a:gd name="adj1" fmla="val 0"/>
              <a:gd name="adj2" fmla="val 33993"/>
            </a:avLst>
          </a:prstGeom>
          <a:solidFill>
            <a:schemeClr val="accent3"/>
          </a:solidFill>
        </p:spPr>
        <p:txBody>
          <a:bodyPr vert="horz" lIns="144000" tIns="72000" rIns="91440" bIns="7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2"/>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solidFill>
                  <a:schemeClr val="bg1"/>
                </a:solidFill>
              </a:rPr>
              <a:t>Increase or sustain scaffolds as a reasonable adjustment </a:t>
            </a:r>
          </a:p>
          <a:p>
            <a:endParaRPr lang="en-AU" noProof="0" dirty="0">
              <a:solidFill>
                <a:schemeClr val="bg1"/>
              </a:solidFill>
            </a:endParaRPr>
          </a:p>
        </p:txBody>
      </p:sp>
    </p:spTree>
    <p:extLst>
      <p:ext uri="{BB962C8B-B14F-4D97-AF65-F5344CB8AC3E}">
        <p14:creationId xmlns:p14="http://schemas.microsoft.com/office/powerpoint/2010/main" val="305791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anim calcmode="lin" valueType="num">
                                      <p:cBhvr>
                                        <p:cTn id="15" dur="500" fill="hold"/>
                                        <p:tgtEl>
                                          <p:spTgt spid="14"/>
                                        </p:tgtEl>
                                        <p:attrNameLst>
                                          <p:attrName>ppt_x</p:attrName>
                                        </p:attrNameLst>
                                      </p:cBhvr>
                                      <p:tavLst>
                                        <p:tav tm="0">
                                          <p:val>
                                            <p:strVal val="#ppt_x"/>
                                          </p:val>
                                        </p:tav>
                                        <p:tav tm="100000">
                                          <p:val>
                                            <p:strVal val="#ppt_x"/>
                                          </p:val>
                                        </p:tav>
                                      </p:tavLst>
                                    </p:anim>
                                    <p:anim calcmode="lin" valueType="num">
                                      <p:cBhvr>
                                        <p:cTn id="16" dur="500" fill="hold"/>
                                        <p:tgtEl>
                                          <p:spTgt spid="14"/>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anim calcmode="lin" valueType="num">
                                      <p:cBhvr>
                                        <p:cTn id="20" dur="500" fill="hold"/>
                                        <p:tgtEl>
                                          <p:spTgt spid="18"/>
                                        </p:tgtEl>
                                        <p:attrNameLst>
                                          <p:attrName>ppt_x</p:attrName>
                                        </p:attrNameLst>
                                      </p:cBhvr>
                                      <p:tavLst>
                                        <p:tav tm="0">
                                          <p:val>
                                            <p:strVal val="#ppt_x"/>
                                          </p:val>
                                        </p:tav>
                                        <p:tav tm="100000">
                                          <p:val>
                                            <p:strVal val="#ppt_x"/>
                                          </p:val>
                                        </p:tav>
                                      </p:tavLst>
                                    </p:anim>
                                    <p:anim calcmode="lin" valueType="num">
                                      <p:cBhvr>
                                        <p:cTn id="21" dur="5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anim calcmode="lin" valueType="num">
                                      <p:cBhvr>
                                        <p:cTn id="27" dur="500" fill="hold"/>
                                        <p:tgtEl>
                                          <p:spTgt spid="15"/>
                                        </p:tgtEl>
                                        <p:attrNameLst>
                                          <p:attrName>ppt_x</p:attrName>
                                        </p:attrNameLst>
                                      </p:cBhvr>
                                      <p:tavLst>
                                        <p:tav tm="0">
                                          <p:val>
                                            <p:strVal val="#ppt_x"/>
                                          </p:val>
                                        </p:tav>
                                        <p:tav tm="100000">
                                          <p:val>
                                            <p:strVal val="#ppt_x"/>
                                          </p:val>
                                        </p:tav>
                                      </p:tavLst>
                                    </p:anim>
                                    <p:anim calcmode="lin" valueType="num">
                                      <p:cBhvr>
                                        <p:cTn id="28" dur="500" fill="hold"/>
                                        <p:tgtEl>
                                          <p:spTgt spid="15"/>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anim calcmode="lin" valueType="num">
                                      <p:cBhvr>
                                        <p:cTn id="32" dur="500" fill="hold"/>
                                        <p:tgtEl>
                                          <p:spTgt spid="17"/>
                                        </p:tgtEl>
                                        <p:attrNameLst>
                                          <p:attrName>ppt_x</p:attrName>
                                        </p:attrNameLst>
                                      </p:cBhvr>
                                      <p:tavLst>
                                        <p:tav tm="0">
                                          <p:val>
                                            <p:strVal val="#ppt_x"/>
                                          </p:val>
                                        </p:tav>
                                        <p:tav tm="100000">
                                          <p:val>
                                            <p:strVal val="#ppt_x"/>
                                          </p:val>
                                        </p:tav>
                                      </p:tavLst>
                                    </p:anim>
                                    <p:anim calcmode="lin" valueType="num">
                                      <p:cBhvr>
                                        <p:cTn id="33"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F21F0648-2582-70BA-78B3-852BFA670A94}"/>
              </a:ext>
            </a:extLst>
          </p:cNvPr>
          <p:cNvSpPr>
            <a:spLocks noGrp="1"/>
          </p:cNvSpPr>
          <p:nvPr>
            <p:ph type="title"/>
          </p:nvPr>
        </p:nvSpPr>
        <p:spPr>
          <a:xfrm>
            <a:off x="609600" y="780287"/>
            <a:ext cx="10972800" cy="535531"/>
          </a:xfrm>
        </p:spPr>
        <p:txBody>
          <a:bodyPr/>
          <a:lstStyle/>
          <a:p>
            <a:r>
              <a:rPr lang="en-AU" noProof="0" dirty="0"/>
              <a:t>Examples of increasing and sustaining scaffolds</a:t>
            </a:r>
          </a:p>
        </p:txBody>
      </p:sp>
      <p:sp>
        <p:nvSpPr>
          <p:cNvPr id="9" name="Text Placeholder 8">
            <a:extLst>
              <a:ext uri="{FF2B5EF4-FFF2-40B4-BE49-F238E27FC236}">
                <a16:creationId xmlns:a16="http://schemas.microsoft.com/office/drawing/2014/main" id="{6C66FDD0-3192-6C6A-F6E0-5C5B06EAA4B4}"/>
              </a:ext>
            </a:extLst>
          </p:cNvPr>
          <p:cNvSpPr>
            <a:spLocks noGrp="1"/>
          </p:cNvSpPr>
          <p:nvPr>
            <p:ph type="body" sz="quarter" idx="25"/>
          </p:nvPr>
        </p:nvSpPr>
        <p:spPr>
          <a:xfrm>
            <a:off x="609600" y="1594583"/>
            <a:ext cx="5372100" cy="1923027"/>
          </a:xfrm>
        </p:spPr>
        <p:txBody>
          <a:bodyPr lIns="1440000" rIns="432000">
            <a:noAutofit/>
          </a:bodyPr>
          <a:lstStyle/>
          <a:p>
            <a:r>
              <a:rPr lang="en-AU" b="1" noProof="0" dirty="0"/>
              <a:t>Concrete materials</a:t>
            </a:r>
          </a:p>
          <a:p>
            <a:pPr lvl="3"/>
            <a:r>
              <a:rPr lang="en-AU" noProof="0" dirty="0"/>
              <a:t>blocks</a:t>
            </a:r>
          </a:p>
          <a:p>
            <a:pPr lvl="3"/>
            <a:r>
              <a:rPr lang="en-AU" noProof="0" dirty="0"/>
              <a:t>counters</a:t>
            </a:r>
          </a:p>
          <a:p>
            <a:pPr lvl="3"/>
            <a:r>
              <a:rPr lang="en-AU" noProof="0" dirty="0"/>
              <a:t>dice</a:t>
            </a:r>
          </a:p>
        </p:txBody>
      </p:sp>
      <p:sp>
        <p:nvSpPr>
          <p:cNvPr id="10" name="Text Placeholder 9">
            <a:extLst>
              <a:ext uri="{FF2B5EF4-FFF2-40B4-BE49-F238E27FC236}">
                <a16:creationId xmlns:a16="http://schemas.microsoft.com/office/drawing/2014/main" id="{FD9A2BA9-7E3F-545A-6CD1-8AF1E98AABF2}"/>
              </a:ext>
            </a:extLst>
          </p:cNvPr>
          <p:cNvSpPr>
            <a:spLocks noGrp="1"/>
          </p:cNvSpPr>
          <p:nvPr>
            <p:ph type="body" sz="quarter" idx="26"/>
          </p:nvPr>
        </p:nvSpPr>
        <p:spPr>
          <a:xfrm>
            <a:off x="6210302" y="1594583"/>
            <a:ext cx="5372100" cy="1923027"/>
          </a:xfrm>
        </p:spPr>
        <p:txBody>
          <a:bodyPr lIns="1440000" rIns="432000">
            <a:noAutofit/>
          </a:bodyPr>
          <a:lstStyle/>
          <a:p>
            <a:r>
              <a:rPr lang="en-AU" b="1" noProof="0" dirty="0"/>
              <a:t>Assistive technologies </a:t>
            </a:r>
          </a:p>
          <a:p>
            <a:pPr lvl="3"/>
            <a:r>
              <a:rPr lang="en-AU" noProof="0" dirty="0"/>
              <a:t>speech-to-text software</a:t>
            </a:r>
          </a:p>
          <a:p>
            <a:pPr lvl="3"/>
            <a:r>
              <a:rPr lang="en-AU" noProof="0" dirty="0"/>
              <a:t>screen readers</a:t>
            </a:r>
          </a:p>
          <a:p>
            <a:pPr lvl="3"/>
            <a:r>
              <a:rPr lang="en-AU" noProof="0" dirty="0"/>
              <a:t>adaptive keyboards</a:t>
            </a:r>
          </a:p>
        </p:txBody>
      </p:sp>
      <p:sp>
        <p:nvSpPr>
          <p:cNvPr id="11" name="Text Placeholder 8">
            <a:extLst>
              <a:ext uri="{FF2B5EF4-FFF2-40B4-BE49-F238E27FC236}">
                <a16:creationId xmlns:a16="http://schemas.microsoft.com/office/drawing/2014/main" id="{46A8F76A-CC6D-6EB0-7535-8326CBAEACCD}"/>
              </a:ext>
            </a:extLst>
          </p:cNvPr>
          <p:cNvSpPr txBox="1">
            <a:spLocks/>
          </p:cNvSpPr>
          <p:nvPr/>
        </p:nvSpPr>
        <p:spPr>
          <a:xfrm>
            <a:off x="609600" y="3758182"/>
            <a:ext cx="5372100" cy="2590902"/>
          </a:xfrm>
          <a:prstGeom prst="rect">
            <a:avLst/>
          </a:prstGeom>
          <a:solidFill>
            <a:schemeClr val="bg1"/>
          </a:solidFill>
          <a:effectLst>
            <a:outerShdw blurRad="63500" sx="101000" sy="101000" algn="ctr" rotWithShape="0">
              <a:prstClr val="black">
                <a:alpha val="10000"/>
              </a:prstClr>
            </a:outerShdw>
          </a:effectLst>
        </p:spPr>
        <p:txBody>
          <a:bodyPr vert="horz" wrap="square" lIns="1440000" tIns="252000" rIns="432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t>Structured worksheets</a:t>
            </a:r>
          </a:p>
          <a:p>
            <a:pPr lvl="3"/>
            <a:r>
              <a:rPr lang="en-AU" noProof="0" dirty="0"/>
              <a:t>partially completed examples</a:t>
            </a:r>
          </a:p>
          <a:p>
            <a:pPr lvl="3"/>
            <a:r>
              <a:rPr lang="en-AU" noProof="0" dirty="0"/>
              <a:t>cloze activities </a:t>
            </a:r>
          </a:p>
          <a:p>
            <a:pPr lvl="3"/>
            <a:r>
              <a:rPr lang="en-AU" noProof="0" dirty="0"/>
              <a:t>modified tasks</a:t>
            </a:r>
          </a:p>
          <a:p>
            <a:pPr lvl="3"/>
            <a:r>
              <a:rPr lang="en-AU" noProof="0" dirty="0"/>
              <a:t>sentence, paragraph and whole text organisers</a:t>
            </a:r>
          </a:p>
        </p:txBody>
      </p:sp>
      <p:sp>
        <p:nvSpPr>
          <p:cNvPr id="14" name="Text Placeholder 9">
            <a:extLst>
              <a:ext uri="{FF2B5EF4-FFF2-40B4-BE49-F238E27FC236}">
                <a16:creationId xmlns:a16="http://schemas.microsoft.com/office/drawing/2014/main" id="{2C8CE46E-D6C4-8F09-45E9-8B9805B9B411}"/>
              </a:ext>
            </a:extLst>
          </p:cNvPr>
          <p:cNvSpPr txBox="1">
            <a:spLocks/>
          </p:cNvSpPr>
          <p:nvPr/>
        </p:nvSpPr>
        <p:spPr>
          <a:xfrm>
            <a:off x="6210302" y="3758182"/>
            <a:ext cx="5372100" cy="2590902"/>
          </a:xfrm>
          <a:prstGeom prst="rect">
            <a:avLst/>
          </a:prstGeom>
          <a:solidFill>
            <a:schemeClr val="bg1"/>
          </a:solidFill>
          <a:effectLst>
            <a:outerShdw blurRad="63500" sx="101000" sy="101000" algn="ctr" rotWithShape="0">
              <a:prstClr val="black">
                <a:alpha val="10000"/>
              </a:prstClr>
            </a:outerShdw>
          </a:effectLst>
        </p:spPr>
        <p:txBody>
          <a:bodyPr vert="horz" wrap="square" lIns="1440000" tIns="252000" rIns="432000" bIns="252000" rtlCol="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b="1" noProof="0" dirty="0"/>
              <a:t>Lists</a:t>
            </a:r>
          </a:p>
          <a:p>
            <a:pPr lvl="3"/>
            <a:r>
              <a:rPr lang="en-AU" noProof="0" dirty="0"/>
              <a:t>glossaries or vocabulary lists</a:t>
            </a:r>
          </a:p>
          <a:p>
            <a:pPr lvl="3"/>
            <a:r>
              <a:rPr lang="en-AU" noProof="0" dirty="0"/>
              <a:t>formula lists</a:t>
            </a:r>
          </a:p>
          <a:p>
            <a:pPr lvl="3"/>
            <a:r>
              <a:rPr lang="en-AU" noProof="0" dirty="0"/>
              <a:t>symbol lists</a:t>
            </a:r>
          </a:p>
        </p:txBody>
      </p:sp>
      <p:pic>
        <p:nvPicPr>
          <p:cNvPr id="19" name="Graphic 18">
            <a:extLst>
              <a:ext uri="{FF2B5EF4-FFF2-40B4-BE49-F238E27FC236}">
                <a16:creationId xmlns:a16="http://schemas.microsoft.com/office/drawing/2014/main" id="{E2F553AE-1BED-AB4F-2883-20783A05090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72038" y="1859466"/>
            <a:ext cx="885822" cy="885822"/>
          </a:xfrm>
          <a:prstGeom prst="rect">
            <a:avLst/>
          </a:prstGeom>
        </p:spPr>
      </p:pic>
      <p:pic>
        <p:nvPicPr>
          <p:cNvPr id="21" name="Graphic 20">
            <a:extLst>
              <a:ext uri="{FF2B5EF4-FFF2-40B4-BE49-F238E27FC236}">
                <a16:creationId xmlns:a16="http://schemas.microsoft.com/office/drawing/2014/main" id="{F79E69AB-0A03-C28D-7CCA-ACEF661CEF0C}"/>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516623" y="1885602"/>
            <a:ext cx="885822" cy="885822"/>
          </a:xfrm>
          <a:prstGeom prst="rect">
            <a:avLst/>
          </a:prstGeom>
        </p:spPr>
      </p:pic>
      <p:pic>
        <p:nvPicPr>
          <p:cNvPr id="31" name="Graphic 30">
            <a:extLst>
              <a:ext uri="{FF2B5EF4-FFF2-40B4-BE49-F238E27FC236}">
                <a16:creationId xmlns:a16="http://schemas.microsoft.com/office/drawing/2014/main" id="{7F29CDEE-1746-09F9-7310-5E7D14E19416}"/>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00913" y="4007457"/>
            <a:ext cx="885822" cy="885822"/>
          </a:xfrm>
          <a:prstGeom prst="rect">
            <a:avLst/>
          </a:prstGeom>
        </p:spPr>
      </p:pic>
      <p:pic>
        <p:nvPicPr>
          <p:cNvPr id="33" name="Graphic 32">
            <a:extLst>
              <a:ext uri="{FF2B5EF4-FFF2-40B4-BE49-F238E27FC236}">
                <a16:creationId xmlns:a16="http://schemas.microsoft.com/office/drawing/2014/main" id="{ECE2F02B-D01D-52C8-6D82-69CC0E78AEF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458255" y="4007457"/>
            <a:ext cx="885822" cy="885822"/>
          </a:xfrm>
          <a:prstGeom prst="rect">
            <a:avLst/>
          </a:prstGeom>
        </p:spPr>
      </p:pic>
      <p:sp>
        <p:nvSpPr>
          <p:cNvPr id="7" name="Text Placeholder 6">
            <a:extLst>
              <a:ext uri="{FF2B5EF4-FFF2-40B4-BE49-F238E27FC236}">
                <a16:creationId xmlns:a16="http://schemas.microsoft.com/office/drawing/2014/main" id="{234A402D-03CF-354C-6401-62360075D19C}"/>
              </a:ext>
              <a:ext uri="{C183D7F6-B498-43B3-948B-1728B52AA6E4}">
                <adec:decorative xmlns:adec="http://schemas.microsoft.com/office/drawing/2017/decorative" val="1"/>
              </a:ext>
            </a:extLst>
          </p:cNvPr>
          <p:cNvSpPr>
            <a:spLocks noGrp="1"/>
          </p:cNvSpPr>
          <p:nvPr>
            <p:ph type="body" sz="quarter" idx="24"/>
          </p:nvPr>
        </p:nvSpPr>
        <p:spPr>
          <a:xfrm>
            <a:off x="714375" y="0"/>
            <a:ext cx="6119562" cy="473235"/>
          </a:xfrm>
          <a:solidFill>
            <a:schemeClr val="accent3"/>
          </a:solidFill>
        </p:spPr>
        <p:txBody>
          <a:bodyPr/>
          <a:lstStyle/>
          <a:p>
            <a:r>
              <a:rPr lang="en-AU" noProof="0" dirty="0">
                <a:solidFill>
                  <a:schemeClr val="bg1"/>
                </a:solidFill>
              </a:rPr>
              <a:t>Increase or sustain scaffolds as a reasonable adjustment</a:t>
            </a:r>
          </a:p>
        </p:txBody>
      </p:sp>
    </p:spTree>
    <p:extLst>
      <p:ext uri="{BB962C8B-B14F-4D97-AF65-F5344CB8AC3E}">
        <p14:creationId xmlns:p14="http://schemas.microsoft.com/office/powerpoint/2010/main" val="24652755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18CED-30E4-41FC-6CF5-5E91197807A9}"/>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C1893976-17E1-22AF-A68E-464CB113637B}"/>
              </a:ext>
            </a:extLst>
          </p:cNvPr>
          <p:cNvSpPr>
            <a:spLocks noGrp="1"/>
          </p:cNvSpPr>
          <p:nvPr>
            <p:ph type="title"/>
          </p:nvPr>
        </p:nvSpPr>
        <p:spPr/>
        <p:txBody>
          <a:bodyPr/>
          <a:lstStyle/>
          <a:p>
            <a:r>
              <a:rPr lang="en-AU" noProof="0" dirty="0"/>
              <a:t>Discuss</a:t>
            </a:r>
          </a:p>
        </p:txBody>
      </p:sp>
      <p:sp>
        <p:nvSpPr>
          <p:cNvPr id="5" name="Text Placeholder 4">
            <a:extLst>
              <a:ext uri="{FF2B5EF4-FFF2-40B4-BE49-F238E27FC236}">
                <a16:creationId xmlns:a16="http://schemas.microsoft.com/office/drawing/2014/main" id="{E82D95F7-FEF2-8CBE-9023-132AD9ED2A18}"/>
              </a:ext>
            </a:extLst>
          </p:cNvPr>
          <p:cNvSpPr>
            <a:spLocks noGrp="1"/>
          </p:cNvSpPr>
          <p:nvPr>
            <p:ph type="body" sz="quarter" idx="23"/>
          </p:nvPr>
        </p:nvSpPr>
        <p:spPr>
          <a:xfrm>
            <a:off x="3149601" y="2128963"/>
            <a:ext cx="8112124" cy="1323004"/>
          </a:xfrm>
        </p:spPr>
        <p:txBody>
          <a:bodyPr bIns="252000" anchor="ctr" anchorCtr="0">
            <a:noAutofit/>
          </a:bodyPr>
          <a:lstStyle/>
          <a:p>
            <a:pPr>
              <a:spcBef>
                <a:spcPts val="600"/>
              </a:spcBef>
            </a:pPr>
            <a:r>
              <a:rPr lang="en-AU" noProof="0" dirty="0"/>
              <a:t>How do you use scaffolding </a:t>
            </a:r>
            <a:r>
              <a:rPr lang="en-AU" b="1" noProof="0" dirty="0"/>
              <a:t>responsively</a:t>
            </a:r>
            <a:r>
              <a:rPr lang="en-AU" noProof="0" dirty="0"/>
              <a:t> to give students more </a:t>
            </a:r>
            <a:br>
              <a:rPr lang="en-AU" noProof="0" dirty="0"/>
            </a:br>
            <a:r>
              <a:rPr lang="en-AU" noProof="0" dirty="0"/>
              <a:t>or less support as needed during a learning task? </a:t>
            </a:r>
          </a:p>
        </p:txBody>
      </p:sp>
      <p:sp>
        <p:nvSpPr>
          <p:cNvPr id="2" name="Text Placeholder 4">
            <a:extLst>
              <a:ext uri="{FF2B5EF4-FFF2-40B4-BE49-F238E27FC236}">
                <a16:creationId xmlns:a16="http://schemas.microsoft.com/office/drawing/2014/main" id="{797BE955-1167-7249-858D-B8FABEDF547C}"/>
              </a:ext>
            </a:extLst>
          </p:cNvPr>
          <p:cNvSpPr txBox="1">
            <a:spLocks/>
          </p:cNvSpPr>
          <p:nvPr/>
        </p:nvSpPr>
        <p:spPr>
          <a:xfrm>
            <a:off x="3149601" y="3519929"/>
            <a:ext cx="8112124" cy="1323004"/>
          </a:xfrm>
          <a:prstGeom prst="roundRect">
            <a:avLst>
              <a:gd name="adj" fmla="val 18981"/>
            </a:avLst>
          </a:prstGeom>
          <a:solidFill>
            <a:schemeClr val="accent5"/>
          </a:solidFill>
        </p:spPr>
        <p:txBody>
          <a:bodyPr vert="horz" lIns="252000" tIns="216000" rIns="252000" bIns="252000" rtlCol="0" anchor="ctr" anchorCtr="0">
            <a:no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6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a:spcBef>
                <a:spcPts val="600"/>
              </a:spcBef>
            </a:pPr>
            <a:r>
              <a:rPr lang="en-AU" noProof="0" dirty="0"/>
              <a:t>What could you do differently to improve how you either </a:t>
            </a:r>
            <a:r>
              <a:rPr lang="en-AU" b="1" noProof="0" dirty="0"/>
              <a:t>fade</a:t>
            </a:r>
            <a:r>
              <a:rPr lang="en-AU" noProof="0" dirty="0"/>
              <a:t> </a:t>
            </a:r>
            <a:br>
              <a:rPr lang="en-AU" noProof="0" dirty="0"/>
            </a:br>
            <a:r>
              <a:rPr lang="en-AU" noProof="0" dirty="0"/>
              <a:t>or </a:t>
            </a:r>
            <a:r>
              <a:rPr lang="en-AU" b="1" noProof="0" dirty="0"/>
              <a:t>sustain </a:t>
            </a:r>
            <a:r>
              <a:rPr lang="en-AU" noProof="0" dirty="0"/>
              <a:t>scaffolding? </a:t>
            </a:r>
          </a:p>
        </p:txBody>
      </p:sp>
      <p:sp>
        <p:nvSpPr>
          <p:cNvPr id="7" name="Text Placeholder 6">
            <a:extLst>
              <a:ext uri="{FF2B5EF4-FFF2-40B4-BE49-F238E27FC236}">
                <a16:creationId xmlns:a16="http://schemas.microsoft.com/office/drawing/2014/main" id="{24B9A8FA-8BB7-9B12-B6E4-901DE87B7933}"/>
              </a:ext>
              <a:ext uri="{C183D7F6-B498-43B3-948B-1728B52AA6E4}">
                <adec:decorative xmlns:adec="http://schemas.microsoft.com/office/drawing/2017/decorative" val="1"/>
              </a:ext>
            </a:extLst>
          </p:cNvPr>
          <p:cNvSpPr>
            <a:spLocks noGrp="1"/>
          </p:cNvSpPr>
          <p:nvPr>
            <p:ph type="body" sz="quarter" idx="24"/>
          </p:nvPr>
        </p:nvSpPr>
        <p:spPr>
          <a:xfrm>
            <a:off x="714375" y="0"/>
            <a:ext cx="3745330" cy="473235"/>
          </a:xfrm>
          <a:solidFill>
            <a:schemeClr val="accent3"/>
          </a:solidFill>
        </p:spPr>
        <p:txBody>
          <a:bodyPr/>
          <a:lstStyle/>
          <a:p>
            <a:r>
              <a:rPr lang="en-AU" noProof="0" dirty="0">
                <a:solidFill>
                  <a:schemeClr val="bg1"/>
                </a:solidFill>
              </a:rPr>
              <a:t>Determine the need for scaffolds</a:t>
            </a:r>
          </a:p>
          <a:p>
            <a:endParaRPr lang="en-AU" noProof="0" dirty="0">
              <a:solidFill>
                <a:schemeClr val="bg1"/>
              </a:solidFill>
            </a:endParaRPr>
          </a:p>
        </p:txBody>
      </p:sp>
    </p:spTree>
    <p:extLst>
      <p:ext uri="{BB962C8B-B14F-4D97-AF65-F5344CB8AC3E}">
        <p14:creationId xmlns:p14="http://schemas.microsoft.com/office/powerpoint/2010/main" val="34134682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21A51-F4BB-FE12-A4F8-F85224F206E2}"/>
            </a:ext>
          </a:extLst>
        </p:cNvPr>
        <p:cNvGrpSpPr/>
        <p:nvPr/>
      </p:nvGrpSpPr>
      <p:grpSpPr>
        <a:xfrm>
          <a:off x="0" y="0"/>
          <a:ext cx="0" cy="0"/>
          <a:chOff x="0" y="0"/>
          <a:chExt cx="0" cy="0"/>
        </a:xfrm>
      </p:grpSpPr>
      <p:sp>
        <p:nvSpPr>
          <p:cNvPr id="47" name="Title 46">
            <a:extLst>
              <a:ext uri="{FF2B5EF4-FFF2-40B4-BE49-F238E27FC236}">
                <a16:creationId xmlns:a16="http://schemas.microsoft.com/office/drawing/2014/main" id="{A14E1F98-116E-416E-65E5-EFDA4CC7DA64}"/>
              </a:ext>
            </a:extLst>
          </p:cNvPr>
          <p:cNvSpPr>
            <a:spLocks noGrp="1"/>
          </p:cNvSpPr>
          <p:nvPr>
            <p:ph type="title"/>
          </p:nvPr>
        </p:nvSpPr>
        <p:spPr/>
        <p:txBody>
          <a:bodyPr/>
          <a:lstStyle/>
          <a:p>
            <a:r>
              <a:rPr lang="en-AU" noProof="0" dirty="0"/>
              <a:t>Session objectives</a:t>
            </a:r>
          </a:p>
        </p:txBody>
      </p:sp>
      <p:sp>
        <p:nvSpPr>
          <p:cNvPr id="5" name="Text Placeholder 4">
            <a:extLst>
              <a:ext uri="{FF2B5EF4-FFF2-40B4-BE49-F238E27FC236}">
                <a16:creationId xmlns:a16="http://schemas.microsoft.com/office/drawing/2014/main" id="{E4C44ED8-8C3B-CFF2-1CC1-024A813BB85A}"/>
              </a:ext>
            </a:extLst>
          </p:cNvPr>
          <p:cNvSpPr>
            <a:spLocks noGrp="1"/>
          </p:cNvSpPr>
          <p:nvPr>
            <p:ph type="body" sz="quarter" idx="23"/>
          </p:nvPr>
        </p:nvSpPr>
        <p:spPr>
          <a:xfrm>
            <a:off x="609600" y="1582838"/>
            <a:ext cx="10972800" cy="432683"/>
          </a:xfrm>
        </p:spPr>
        <p:txBody>
          <a:bodyPr/>
          <a:lstStyle/>
          <a:p>
            <a:pPr lvl="1"/>
            <a:r>
              <a:rPr lang="en-AU" noProof="0" dirty="0"/>
              <a:t>In this session, we focused on ways to:</a:t>
            </a:r>
          </a:p>
        </p:txBody>
      </p:sp>
      <p:sp>
        <p:nvSpPr>
          <p:cNvPr id="7" name="Text Placeholder 6">
            <a:extLst>
              <a:ext uri="{FF2B5EF4-FFF2-40B4-BE49-F238E27FC236}">
                <a16:creationId xmlns:a16="http://schemas.microsoft.com/office/drawing/2014/main" id="{A23F51F6-47D2-6594-5AA5-8527866B83C3}"/>
              </a:ext>
            </a:extLst>
          </p:cNvPr>
          <p:cNvSpPr>
            <a:spLocks noGrp="1"/>
          </p:cNvSpPr>
          <p:nvPr>
            <p:ph type="body" sz="quarter" idx="24"/>
          </p:nvPr>
        </p:nvSpPr>
        <p:spPr>
          <a:xfrm>
            <a:off x="1236345" y="2615952"/>
            <a:ext cx="1236559" cy="1233458"/>
          </a:xfrm>
        </p:spPr>
        <p:txBody>
          <a:bodyPr/>
          <a:lstStyle/>
          <a:p>
            <a:r>
              <a:rPr lang="en-AU" noProof="0" dirty="0"/>
              <a:t>1</a:t>
            </a:r>
          </a:p>
        </p:txBody>
      </p:sp>
      <p:sp>
        <p:nvSpPr>
          <p:cNvPr id="8" name="Text Placeholder 7">
            <a:extLst>
              <a:ext uri="{FF2B5EF4-FFF2-40B4-BE49-F238E27FC236}">
                <a16:creationId xmlns:a16="http://schemas.microsoft.com/office/drawing/2014/main" id="{32839CC5-D147-A8A3-6334-EF5E85D4B9A5}"/>
              </a:ext>
            </a:extLst>
          </p:cNvPr>
          <p:cNvSpPr>
            <a:spLocks noGrp="1"/>
          </p:cNvSpPr>
          <p:nvPr>
            <p:ph type="body" sz="quarter" idx="25"/>
          </p:nvPr>
        </p:nvSpPr>
        <p:spPr>
          <a:xfrm>
            <a:off x="766762" y="3533018"/>
            <a:ext cx="4968876" cy="2257280"/>
          </a:xfrm>
        </p:spPr>
        <p:txBody>
          <a:bodyPr tIns="540000"/>
          <a:lstStyle/>
          <a:p>
            <a:r>
              <a:rPr lang="en-AU" noProof="0" dirty="0"/>
              <a:t>Plan and design scaffolds</a:t>
            </a:r>
            <a:br>
              <a:rPr lang="en-AU" noProof="0" dirty="0"/>
            </a:br>
            <a:r>
              <a:rPr lang="en-AU" noProof="0" dirty="0"/>
              <a:t>to help students </a:t>
            </a:r>
            <a:r>
              <a:rPr lang="en-AU" b="1" noProof="0" dirty="0"/>
              <a:t>acquire, practise and apply learning</a:t>
            </a:r>
          </a:p>
        </p:txBody>
      </p:sp>
      <p:sp>
        <p:nvSpPr>
          <p:cNvPr id="9" name="Text Placeholder 8">
            <a:extLst>
              <a:ext uri="{FF2B5EF4-FFF2-40B4-BE49-F238E27FC236}">
                <a16:creationId xmlns:a16="http://schemas.microsoft.com/office/drawing/2014/main" id="{E4051846-91DE-9669-ACE7-33F6793C1B2B}"/>
              </a:ext>
            </a:extLst>
          </p:cNvPr>
          <p:cNvSpPr>
            <a:spLocks noGrp="1"/>
          </p:cNvSpPr>
          <p:nvPr>
            <p:ph type="body" sz="quarter" idx="26"/>
          </p:nvPr>
        </p:nvSpPr>
        <p:spPr>
          <a:xfrm>
            <a:off x="6922771" y="2615952"/>
            <a:ext cx="1236559" cy="1233458"/>
          </a:xfrm>
        </p:spPr>
        <p:txBody>
          <a:bodyPr/>
          <a:lstStyle/>
          <a:p>
            <a:r>
              <a:rPr lang="en-AU" noProof="0" dirty="0"/>
              <a:t>2</a:t>
            </a:r>
          </a:p>
        </p:txBody>
      </p:sp>
      <p:sp>
        <p:nvSpPr>
          <p:cNvPr id="10" name="Text Placeholder 9">
            <a:extLst>
              <a:ext uri="{FF2B5EF4-FFF2-40B4-BE49-F238E27FC236}">
                <a16:creationId xmlns:a16="http://schemas.microsoft.com/office/drawing/2014/main" id="{5C85D83C-81BE-4A0D-3F26-50CA87FEF3C9}"/>
              </a:ext>
            </a:extLst>
          </p:cNvPr>
          <p:cNvSpPr>
            <a:spLocks noGrp="1"/>
          </p:cNvSpPr>
          <p:nvPr>
            <p:ph type="body" sz="quarter" idx="27"/>
          </p:nvPr>
        </p:nvSpPr>
        <p:spPr>
          <a:xfrm>
            <a:off x="6456362" y="3533018"/>
            <a:ext cx="4968876" cy="2257280"/>
          </a:xfrm>
        </p:spPr>
        <p:txBody>
          <a:bodyPr tIns="540000"/>
          <a:lstStyle/>
          <a:p>
            <a:r>
              <a:rPr lang="en-AU" noProof="0" dirty="0"/>
              <a:t>Determine the </a:t>
            </a:r>
            <a:r>
              <a:rPr lang="en-AU" b="1" noProof="0" dirty="0"/>
              <a:t>need</a:t>
            </a:r>
            <a:r>
              <a:rPr lang="en-AU" noProof="0" dirty="0"/>
              <a:t> </a:t>
            </a:r>
            <a:br>
              <a:rPr lang="en-AU" noProof="0" dirty="0"/>
            </a:br>
            <a:r>
              <a:rPr lang="en-AU" noProof="0" dirty="0"/>
              <a:t>for scaffolding</a:t>
            </a:r>
          </a:p>
        </p:txBody>
      </p:sp>
    </p:spTree>
    <p:extLst>
      <p:ext uri="{BB962C8B-B14F-4D97-AF65-F5344CB8AC3E}">
        <p14:creationId xmlns:p14="http://schemas.microsoft.com/office/powerpoint/2010/main" val="1200551456"/>
      </p:ext>
    </p:extLst>
  </p:cSld>
  <p:clrMapOvr>
    <a:masterClrMapping/>
  </p:clrMapOvr>
  <mc:AlternateContent xmlns:mc="http://schemas.openxmlformats.org/markup-compatibility/2006" xmlns:p14="http://schemas.microsoft.com/office/powerpoint/2010/main">
    <mc:Choice Requires="p14">
      <p:transition spd="slow" p14:dur="2000" advTm="38543"/>
    </mc:Choice>
    <mc:Fallback xmlns="">
      <p:transition spd="slow" advTm="385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01912AB9-19CB-D5DE-66E6-EA0522CC0403}"/>
              </a:ext>
            </a:extLst>
          </p:cNvPr>
          <p:cNvSpPr>
            <a:spLocks noGrp="1"/>
          </p:cNvSpPr>
          <p:nvPr>
            <p:ph type="title"/>
          </p:nvPr>
        </p:nvSpPr>
        <p:spPr>
          <a:xfrm>
            <a:off x="696000" y="589456"/>
            <a:ext cx="10800000" cy="599501"/>
          </a:xfrm>
        </p:spPr>
        <p:txBody>
          <a:bodyPr/>
          <a:lstStyle/>
          <a:p>
            <a:r>
              <a:rPr lang="en-AU" noProof="0" dirty="0"/>
              <a:t>Next steps in our professional learning cycle</a:t>
            </a:r>
          </a:p>
        </p:txBody>
      </p:sp>
      <p:sp>
        <p:nvSpPr>
          <p:cNvPr id="14" name="Text Placeholder 34">
            <a:extLst>
              <a:ext uri="{FF2B5EF4-FFF2-40B4-BE49-F238E27FC236}">
                <a16:creationId xmlns:a16="http://schemas.microsoft.com/office/drawing/2014/main" id="{69DD6614-8F09-3A81-B70E-29EF08C650D8}"/>
              </a:ext>
            </a:extLst>
          </p:cNvPr>
          <p:cNvSpPr txBox="1">
            <a:spLocks/>
          </p:cNvSpPr>
          <p:nvPr/>
        </p:nvSpPr>
        <p:spPr>
          <a:xfrm>
            <a:off x="609600" y="1416984"/>
            <a:ext cx="10972800" cy="626775"/>
          </a:xfrm>
          <a:prstGeom prst="rect">
            <a:avLst/>
          </a:prstGeom>
        </p:spPr>
        <p:txBody>
          <a:bodyPr vert="horz" lIns="91440" tIns="45720" rIns="91440" bIns="45720" rtlCol="0">
            <a:spAutoFit/>
          </a:bodyPr>
          <a:lstStyle>
            <a:lvl1pPr marL="0" indent="0" algn="l" defTabSz="914400" rtl="0" eaLnBrk="1" latinLnBrk="0" hangingPunct="1">
              <a:lnSpc>
                <a:spcPct val="130000"/>
              </a:lnSpc>
              <a:spcBef>
                <a:spcPts val="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20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8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
                <a:schemeClr val="accent1"/>
              </a:buClr>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
                <a:schemeClr val="accent1"/>
              </a:buClr>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We will follow this knowledge-building session with other implementation strategies to support you with</a:t>
            </a:r>
            <a:br>
              <a:rPr lang="en-AU" noProof="0" dirty="0"/>
            </a:br>
            <a:r>
              <a:rPr lang="en-AU" noProof="0" dirty="0"/>
              <a:t>scaffolding practice.</a:t>
            </a:r>
          </a:p>
        </p:txBody>
      </p:sp>
      <p:sp>
        <p:nvSpPr>
          <p:cNvPr id="15" name="Text Placeholder 34">
            <a:extLst>
              <a:ext uri="{FF2B5EF4-FFF2-40B4-BE49-F238E27FC236}">
                <a16:creationId xmlns:a16="http://schemas.microsoft.com/office/drawing/2014/main" id="{AF0FA9C0-63E3-989A-91C0-2B2DEEAF10F0}"/>
              </a:ext>
            </a:extLst>
          </p:cNvPr>
          <p:cNvSpPr txBox="1">
            <a:spLocks/>
          </p:cNvSpPr>
          <p:nvPr/>
        </p:nvSpPr>
        <p:spPr>
          <a:xfrm>
            <a:off x="2302934" y="2628206"/>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Planning</a:t>
            </a:r>
          </a:p>
        </p:txBody>
      </p:sp>
      <p:sp>
        <p:nvSpPr>
          <p:cNvPr id="16" name="Text Placeholder 34">
            <a:extLst>
              <a:ext uri="{FF2B5EF4-FFF2-40B4-BE49-F238E27FC236}">
                <a16:creationId xmlns:a16="http://schemas.microsoft.com/office/drawing/2014/main" id="{BDEEA954-2EB1-0C35-531B-1099FF7F59B6}"/>
              </a:ext>
            </a:extLst>
          </p:cNvPr>
          <p:cNvSpPr txBox="1">
            <a:spLocks/>
          </p:cNvSpPr>
          <p:nvPr/>
        </p:nvSpPr>
        <p:spPr>
          <a:xfrm>
            <a:off x="4148667" y="2475984"/>
            <a:ext cx="5655734" cy="62683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Supporting you to plan how to incorporate techniques from this session into upcoming lessons</a:t>
            </a:r>
          </a:p>
        </p:txBody>
      </p:sp>
      <p:sp>
        <p:nvSpPr>
          <p:cNvPr id="17" name="Text Placeholder 34">
            <a:extLst>
              <a:ext uri="{FF2B5EF4-FFF2-40B4-BE49-F238E27FC236}">
                <a16:creationId xmlns:a16="http://schemas.microsoft.com/office/drawing/2014/main" id="{C249D931-4483-4E25-7AA2-C50F7CB9F9FC}"/>
              </a:ext>
            </a:extLst>
          </p:cNvPr>
          <p:cNvSpPr txBox="1">
            <a:spLocks/>
          </p:cNvSpPr>
          <p:nvPr/>
        </p:nvSpPr>
        <p:spPr>
          <a:xfrm>
            <a:off x="2302934" y="4013972"/>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Modelling</a:t>
            </a:r>
          </a:p>
        </p:txBody>
      </p:sp>
      <p:sp>
        <p:nvSpPr>
          <p:cNvPr id="36" name="Text Placeholder 34">
            <a:extLst>
              <a:ext uri="{FF2B5EF4-FFF2-40B4-BE49-F238E27FC236}">
                <a16:creationId xmlns:a16="http://schemas.microsoft.com/office/drawing/2014/main" id="{BF6F70DF-CA7D-6B61-01C3-302FC4F334EF}"/>
              </a:ext>
            </a:extLst>
          </p:cNvPr>
          <p:cNvSpPr txBox="1">
            <a:spLocks/>
          </p:cNvSpPr>
          <p:nvPr/>
        </p:nvSpPr>
        <p:spPr>
          <a:xfrm>
            <a:off x="4089399" y="3861750"/>
            <a:ext cx="5655734" cy="626838"/>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r>
              <a:rPr lang="en-AU" noProof="0" dirty="0"/>
              <a:t>Modelling the techniques from this session across</a:t>
            </a:r>
            <a:br>
              <a:rPr lang="en-AU" noProof="0" dirty="0"/>
            </a:br>
            <a:r>
              <a:rPr lang="en-AU" noProof="0" dirty="0"/>
              <a:t>a variety of classrooms</a:t>
            </a:r>
          </a:p>
        </p:txBody>
      </p:sp>
      <p:sp>
        <p:nvSpPr>
          <p:cNvPr id="37" name="Text Placeholder 34">
            <a:extLst>
              <a:ext uri="{FF2B5EF4-FFF2-40B4-BE49-F238E27FC236}">
                <a16:creationId xmlns:a16="http://schemas.microsoft.com/office/drawing/2014/main" id="{627B95A2-5BB5-1A1B-F82E-675530A33FCF}"/>
              </a:ext>
            </a:extLst>
          </p:cNvPr>
          <p:cNvSpPr txBox="1">
            <a:spLocks/>
          </p:cNvSpPr>
          <p:nvPr/>
        </p:nvSpPr>
        <p:spPr>
          <a:xfrm>
            <a:off x="2302934" y="5368020"/>
            <a:ext cx="1464733" cy="39869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Coaching</a:t>
            </a:r>
          </a:p>
        </p:txBody>
      </p:sp>
      <p:sp>
        <p:nvSpPr>
          <p:cNvPr id="38" name="Text Placeholder 34">
            <a:extLst>
              <a:ext uri="{FF2B5EF4-FFF2-40B4-BE49-F238E27FC236}">
                <a16:creationId xmlns:a16="http://schemas.microsoft.com/office/drawing/2014/main" id="{EF6FB103-EA2C-5960-870A-9A8CE20178F0}"/>
              </a:ext>
            </a:extLst>
          </p:cNvPr>
          <p:cNvSpPr txBox="1">
            <a:spLocks/>
          </p:cNvSpPr>
          <p:nvPr/>
        </p:nvSpPr>
        <p:spPr>
          <a:xfrm>
            <a:off x="4089399" y="5106736"/>
            <a:ext cx="6671734" cy="1260089"/>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3"/>
            <a:r>
              <a:rPr lang="en-AU" sz="1400" noProof="0" dirty="0"/>
              <a:t>Observing in classrooms and having coaching conversations focused on using the techniques from this session</a:t>
            </a:r>
          </a:p>
          <a:p>
            <a:pPr lvl="3"/>
            <a:r>
              <a:rPr lang="en-AU" sz="1400" noProof="0" dirty="0"/>
              <a:t>Setting personalised practice goals</a:t>
            </a:r>
          </a:p>
          <a:p>
            <a:pPr lvl="3"/>
            <a:r>
              <a:rPr lang="en-AU" sz="1400" noProof="0" dirty="0"/>
              <a:t>Supporting you to succeed</a:t>
            </a:r>
          </a:p>
        </p:txBody>
      </p:sp>
      <p:sp>
        <p:nvSpPr>
          <p:cNvPr id="39" name="Oval 38">
            <a:extLst>
              <a:ext uri="{FF2B5EF4-FFF2-40B4-BE49-F238E27FC236}">
                <a16:creationId xmlns:a16="http://schemas.microsoft.com/office/drawing/2014/main" id="{7FC8D2D9-4D15-69F1-6980-67314333A534}"/>
              </a:ext>
              <a:ext uri="{C183D7F6-B498-43B3-948B-1728B52AA6E4}">
                <adec:decorative xmlns:adec="http://schemas.microsoft.com/office/drawing/2017/decorative" val="1"/>
              </a:ext>
            </a:extLst>
          </p:cNvPr>
          <p:cNvSpPr>
            <a:spLocks noChangeAspect="1"/>
          </p:cNvSpPr>
          <p:nvPr/>
        </p:nvSpPr>
        <p:spPr>
          <a:xfrm>
            <a:off x="1140434" y="2344352"/>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40" name="Straight Connector 39">
            <a:extLst>
              <a:ext uri="{FF2B5EF4-FFF2-40B4-BE49-F238E27FC236}">
                <a16:creationId xmlns:a16="http://schemas.microsoft.com/office/drawing/2014/main" id="{D88C0145-C1C1-8739-6E59-452B9C34FA01}"/>
              </a:ext>
              <a:ext uri="{C183D7F6-B498-43B3-948B-1728B52AA6E4}">
                <adec:decorative xmlns:adec="http://schemas.microsoft.com/office/drawing/2017/decorative" val="1"/>
              </a:ext>
            </a:extLst>
          </p:cNvPr>
          <p:cNvCxnSpPr>
            <a:cxnSpLocks/>
          </p:cNvCxnSpPr>
          <p:nvPr/>
        </p:nvCxnSpPr>
        <p:spPr>
          <a:xfrm>
            <a:off x="1012296" y="3527211"/>
            <a:ext cx="10167408"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41" name="Oval 40">
            <a:extLst>
              <a:ext uri="{FF2B5EF4-FFF2-40B4-BE49-F238E27FC236}">
                <a16:creationId xmlns:a16="http://schemas.microsoft.com/office/drawing/2014/main" id="{5541B6DD-8A8B-BDE2-92DC-409839D2B3A1}"/>
              </a:ext>
              <a:ext uri="{C183D7F6-B498-43B3-948B-1728B52AA6E4}">
                <adec:decorative xmlns:adec="http://schemas.microsoft.com/office/drawing/2017/decorative" val="1"/>
              </a:ext>
            </a:extLst>
          </p:cNvPr>
          <p:cNvSpPr>
            <a:spLocks noChangeAspect="1"/>
          </p:cNvSpPr>
          <p:nvPr/>
        </p:nvSpPr>
        <p:spPr>
          <a:xfrm>
            <a:off x="1140434" y="3722778"/>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cxnSp>
        <p:nvCxnSpPr>
          <p:cNvPr id="42" name="Straight Connector 41">
            <a:extLst>
              <a:ext uri="{FF2B5EF4-FFF2-40B4-BE49-F238E27FC236}">
                <a16:creationId xmlns:a16="http://schemas.microsoft.com/office/drawing/2014/main" id="{A65A197F-6173-B3D5-C466-F965F230E403}"/>
              </a:ext>
              <a:ext uri="{C183D7F6-B498-43B3-948B-1728B52AA6E4}">
                <adec:decorative xmlns:adec="http://schemas.microsoft.com/office/drawing/2017/decorative" val="1"/>
              </a:ext>
            </a:extLst>
          </p:cNvPr>
          <p:cNvCxnSpPr>
            <a:cxnSpLocks/>
          </p:cNvCxnSpPr>
          <p:nvPr/>
        </p:nvCxnSpPr>
        <p:spPr>
          <a:xfrm>
            <a:off x="1012296" y="4890345"/>
            <a:ext cx="10167408" cy="0"/>
          </a:xfrm>
          <a:prstGeom prst="line">
            <a:avLst/>
          </a:prstGeom>
          <a:ln w="12700"/>
        </p:spPr>
        <p:style>
          <a:lnRef idx="2">
            <a:schemeClr val="accent1"/>
          </a:lnRef>
          <a:fillRef idx="0">
            <a:schemeClr val="accent1"/>
          </a:fillRef>
          <a:effectRef idx="1">
            <a:schemeClr val="accent1"/>
          </a:effectRef>
          <a:fontRef idx="minor">
            <a:schemeClr val="tx1"/>
          </a:fontRef>
        </p:style>
      </p:cxnSp>
      <p:sp>
        <p:nvSpPr>
          <p:cNvPr id="43" name="Oval 42">
            <a:extLst>
              <a:ext uri="{FF2B5EF4-FFF2-40B4-BE49-F238E27FC236}">
                <a16:creationId xmlns:a16="http://schemas.microsoft.com/office/drawing/2014/main" id="{B6118E7F-8CD8-BFB9-2AD3-257106C43454}"/>
              </a:ext>
              <a:ext uri="{C183D7F6-B498-43B3-948B-1728B52AA6E4}">
                <adec:decorative xmlns:adec="http://schemas.microsoft.com/office/drawing/2017/decorative" val="1"/>
              </a:ext>
            </a:extLst>
          </p:cNvPr>
          <p:cNvSpPr>
            <a:spLocks noChangeAspect="1"/>
          </p:cNvSpPr>
          <p:nvPr/>
        </p:nvSpPr>
        <p:spPr>
          <a:xfrm>
            <a:off x="1140434" y="5085913"/>
            <a:ext cx="972000" cy="972000"/>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3" name="Graphic 2">
            <a:extLst>
              <a:ext uri="{FF2B5EF4-FFF2-40B4-BE49-F238E27FC236}">
                <a16:creationId xmlns:a16="http://schemas.microsoft.com/office/drawing/2014/main" id="{3C203C94-2C16-93D0-25A3-6EA69D9A4D4D}"/>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03252" y="2511605"/>
            <a:ext cx="518682" cy="605821"/>
          </a:xfrm>
          <a:prstGeom prst="rect">
            <a:avLst/>
          </a:prstGeom>
        </p:spPr>
      </p:pic>
      <p:pic>
        <p:nvPicPr>
          <p:cNvPr id="5" name="Graphic 4">
            <a:extLst>
              <a:ext uri="{FF2B5EF4-FFF2-40B4-BE49-F238E27FC236}">
                <a16:creationId xmlns:a16="http://schemas.microsoft.com/office/drawing/2014/main" id="{383EAF76-90C1-0C68-D0A2-0DEA60C78610}"/>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287781" y="3965877"/>
            <a:ext cx="615947" cy="518915"/>
          </a:xfrm>
          <a:prstGeom prst="rect">
            <a:avLst/>
          </a:prstGeom>
        </p:spPr>
      </p:pic>
      <p:pic>
        <p:nvPicPr>
          <p:cNvPr id="7" name="Graphic 6">
            <a:extLst>
              <a:ext uri="{FF2B5EF4-FFF2-40B4-BE49-F238E27FC236}">
                <a16:creationId xmlns:a16="http://schemas.microsoft.com/office/drawing/2014/main" id="{EA41B877-8F22-D826-B2BA-7DEA145ADE40}"/>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9266" y="5346758"/>
            <a:ext cx="596901" cy="455015"/>
          </a:xfrm>
          <a:prstGeom prst="rect">
            <a:avLst/>
          </a:prstGeom>
        </p:spPr>
      </p:pic>
    </p:spTree>
    <p:extLst>
      <p:ext uri="{BB962C8B-B14F-4D97-AF65-F5344CB8AC3E}">
        <p14:creationId xmlns:p14="http://schemas.microsoft.com/office/powerpoint/2010/main" val="5799566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13" name="Title 11">
            <a:extLst>
              <a:ext uri="{FF2B5EF4-FFF2-40B4-BE49-F238E27FC236}">
                <a16:creationId xmlns:a16="http://schemas.microsoft.com/office/drawing/2014/main" id="{7405A39A-E410-38CE-A512-A374BBA06955}"/>
              </a:ext>
            </a:extLst>
          </p:cNvPr>
          <p:cNvSpPr>
            <a:spLocks noGrp="1"/>
          </p:cNvSpPr>
          <p:nvPr>
            <p:ph type="title"/>
          </p:nvPr>
        </p:nvSpPr>
        <p:spPr>
          <a:xfrm>
            <a:off x="696000" y="589456"/>
            <a:ext cx="10800000" cy="599501"/>
          </a:xfrm>
        </p:spPr>
        <p:txBody>
          <a:bodyPr/>
          <a:lstStyle/>
          <a:p>
            <a:r>
              <a:rPr lang="en-AU" noProof="0" dirty="0"/>
              <a:t>Next steps continued</a:t>
            </a:r>
          </a:p>
        </p:txBody>
      </p:sp>
      <p:sp>
        <p:nvSpPr>
          <p:cNvPr id="14" name="Rectangle: Top Corners Rounded 15">
            <a:extLst>
              <a:ext uri="{FF2B5EF4-FFF2-40B4-BE49-F238E27FC236}">
                <a16:creationId xmlns:a16="http://schemas.microsoft.com/office/drawing/2014/main" id="{ED7C2A1F-B7DE-1D16-D57E-9BC05350478C}"/>
              </a:ext>
              <a:ext uri="{C183D7F6-B498-43B3-948B-1728B52AA6E4}">
                <adec:decorative xmlns:adec="http://schemas.microsoft.com/office/drawing/2017/decorative" val="1"/>
              </a:ext>
            </a:extLst>
          </p:cNvPr>
          <p:cNvSpPr/>
          <p:nvPr/>
        </p:nvSpPr>
        <p:spPr>
          <a:xfrm rot="5400000">
            <a:off x="3249311" y="2117223"/>
            <a:ext cx="1856956" cy="1966162"/>
          </a:xfrm>
          <a:prstGeom prst="round2Same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8" name="Picture 7" descr="Thumbnail of AERO's practice guide, Scaffold Practice.">
            <a:extLst>
              <a:ext uri="{FF2B5EF4-FFF2-40B4-BE49-F238E27FC236}">
                <a16:creationId xmlns:a16="http://schemas.microsoft.com/office/drawing/2014/main" id="{461FA601-F027-7D52-0714-F7034BF56D2A}"/>
              </a:ext>
            </a:extLst>
          </p:cNvPr>
          <p:cNvPicPr>
            <a:picLocks noChangeAspect="1"/>
          </p:cNvPicPr>
          <p:nvPr/>
        </p:nvPicPr>
        <p:blipFill>
          <a:blip r:embed="rId3"/>
          <a:stretch>
            <a:fillRect/>
          </a:stretch>
        </p:blipFill>
        <p:spPr>
          <a:xfrm>
            <a:off x="1324689" y="1868904"/>
            <a:ext cx="1967009" cy="2782366"/>
          </a:xfrm>
          <a:prstGeom prst="rect">
            <a:avLst/>
          </a:prstGeom>
          <a:effectLst>
            <a:outerShdw blurRad="63500" sx="101000" sy="101000" algn="ctr" rotWithShape="0">
              <a:prstClr val="black">
                <a:alpha val="10000"/>
              </a:prstClr>
            </a:outerShdw>
          </a:effectLst>
        </p:spPr>
      </p:pic>
      <p:pic>
        <p:nvPicPr>
          <p:cNvPr id="3" name="Picture 2" descr="QR code linking to AERO's practice guide, Scaffold Practice.">
            <a:extLst>
              <a:ext uri="{FF2B5EF4-FFF2-40B4-BE49-F238E27FC236}">
                <a16:creationId xmlns:a16="http://schemas.microsoft.com/office/drawing/2014/main" id="{36ED0D79-BCD0-D06D-D96E-86C4521278A5}"/>
              </a:ext>
            </a:extLst>
          </p:cNvPr>
          <p:cNvPicPr>
            <a:picLocks noChangeAspect="1"/>
          </p:cNvPicPr>
          <p:nvPr/>
        </p:nvPicPr>
        <p:blipFill>
          <a:blip r:embed="rId4"/>
          <a:srcRect/>
          <a:stretch/>
        </p:blipFill>
        <p:spPr>
          <a:xfrm>
            <a:off x="3353535" y="2232460"/>
            <a:ext cx="1735687" cy="1735687"/>
          </a:xfrm>
          <a:prstGeom prst="rect">
            <a:avLst/>
          </a:prstGeom>
        </p:spPr>
      </p:pic>
      <p:sp>
        <p:nvSpPr>
          <p:cNvPr id="17" name="Text Placeholder 12">
            <a:extLst>
              <a:ext uri="{FF2B5EF4-FFF2-40B4-BE49-F238E27FC236}">
                <a16:creationId xmlns:a16="http://schemas.microsoft.com/office/drawing/2014/main" id="{DFE55EC4-C6C2-8B86-80C7-4CCCCA703680}"/>
              </a:ext>
            </a:extLst>
          </p:cNvPr>
          <p:cNvSpPr>
            <a:spLocks noGrp="1"/>
          </p:cNvSpPr>
          <p:nvPr>
            <p:ph type="body" sz="quarter" idx="13"/>
          </p:nvPr>
        </p:nvSpPr>
        <p:spPr>
          <a:xfrm>
            <a:off x="1266791" y="4837929"/>
            <a:ext cx="3235359" cy="1276183"/>
          </a:xfrm>
        </p:spPr>
        <p:txBody>
          <a:bodyPr/>
          <a:lstStyle/>
          <a:p>
            <a:pPr lvl="1"/>
            <a:r>
              <a:rPr lang="en-AU" noProof="0" dirty="0"/>
              <a:t>Practice guide</a:t>
            </a:r>
          </a:p>
          <a:p>
            <a:pPr lvl="0">
              <a:buClr>
                <a:srgbClr val="01838F"/>
              </a:buClr>
              <a:buSzPts val="1600"/>
              <a:defRPr/>
            </a:pPr>
            <a:r>
              <a:rPr lang="en-AU" noProof="0" dirty="0">
                <a:solidFill>
                  <a:srgbClr val="000000"/>
                </a:solidFill>
                <a:ea typeface="Montserrat"/>
                <a:cs typeface="Montserrat"/>
                <a:sym typeface="Montserrat"/>
              </a:rPr>
              <a:t>See the practice guide, </a:t>
            </a:r>
            <a:r>
              <a:rPr lang="en-AU" noProof="0" dirty="0">
                <a:solidFill>
                  <a:srgbClr val="000000"/>
                </a:solidFill>
                <a:ea typeface="Montserrat"/>
                <a:cs typeface="Montserrat"/>
                <a:sym typeface="Montserrat"/>
                <a:hlinkClick r:id="rId5"/>
              </a:rPr>
              <a:t>Scaffold Practice</a:t>
            </a:r>
            <a:r>
              <a:rPr lang="en-AU" noProof="0" dirty="0">
                <a:solidFill>
                  <a:srgbClr val="000000"/>
                </a:solidFill>
                <a:ea typeface="Montserrat"/>
                <a:cs typeface="Montserrat"/>
                <a:sym typeface="Montserrat"/>
              </a:rPr>
              <a:t>, for further reading on scaffolding practice.</a:t>
            </a:r>
            <a:endParaRPr lang="en-AU" sz="1600" noProof="0" dirty="0">
              <a:solidFill>
                <a:srgbClr val="000000"/>
              </a:solidFill>
            </a:endParaRPr>
          </a:p>
        </p:txBody>
      </p:sp>
      <p:sp>
        <p:nvSpPr>
          <p:cNvPr id="4" name="Rectangle: Top Corners Rounded 3">
            <a:extLst>
              <a:ext uri="{FF2B5EF4-FFF2-40B4-BE49-F238E27FC236}">
                <a16:creationId xmlns:a16="http://schemas.microsoft.com/office/drawing/2014/main" id="{A6DC5EC1-4628-DA3B-033E-E2DE007E6D28}"/>
              </a:ext>
              <a:ext uri="{C183D7F6-B498-43B3-948B-1728B52AA6E4}">
                <adec:decorative xmlns:adec="http://schemas.microsoft.com/office/drawing/2017/decorative" val="1"/>
              </a:ext>
            </a:extLst>
          </p:cNvPr>
          <p:cNvSpPr/>
          <p:nvPr/>
        </p:nvSpPr>
        <p:spPr>
          <a:xfrm rot="5400000">
            <a:off x="8709118" y="2085140"/>
            <a:ext cx="1856956" cy="2030328"/>
          </a:xfrm>
          <a:prstGeom prst="round2Same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noProof="0" dirty="0"/>
          </a:p>
        </p:txBody>
      </p:sp>
      <p:pic>
        <p:nvPicPr>
          <p:cNvPr id="10" name="Thumbnail 2" descr="Thumbnail of AERO's Scaffold Practice and Monitor Progress modelling and coaching checklist.">
            <a:extLst>
              <a:ext uri="{FF2B5EF4-FFF2-40B4-BE49-F238E27FC236}">
                <a16:creationId xmlns:a16="http://schemas.microsoft.com/office/drawing/2014/main" id="{EE0A88BB-83AB-AE70-A976-833A796AC519}"/>
              </a:ext>
              <a:ext uri="{C183D7F6-B498-43B3-948B-1728B52AA6E4}">
                <adec:decorative xmlns:adec="http://schemas.microsoft.com/office/drawing/2017/decorative" val="0"/>
              </a:ext>
            </a:extLst>
          </p:cNvPr>
          <p:cNvPicPr preferRelativeResize="0"/>
          <p:nvPr/>
        </p:nvPicPr>
        <p:blipFill>
          <a:blip r:embed="rId6">
            <a:alphaModFix/>
          </a:blip>
          <a:srcRect/>
          <a:stretch/>
        </p:blipFill>
        <p:spPr>
          <a:xfrm>
            <a:off x="6748769" y="1869504"/>
            <a:ext cx="1966161" cy="2781166"/>
          </a:xfrm>
          <a:prstGeom prst="rect">
            <a:avLst/>
          </a:prstGeom>
          <a:noFill/>
          <a:ln w="9525" cap="flat" cmpd="sng">
            <a:noFill/>
            <a:prstDash val="solid"/>
            <a:round/>
            <a:headEnd type="none" w="sm" len="sm"/>
            <a:tailEnd type="none" w="sm" len="sm"/>
          </a:ln>
          <a:effectLst>
            <a:outerShdw blurRad="63500" sx="101000" sy="101000" algn="ctr" rotWithShape="0">
              <a:prstClr val="black">
                <a:alpha val="10000"/>
              </a:prstClr>
            </a:outerShdw>
          </a:effectLst>
        </p:spPr>
      </p:pic>
      <p:pic>
        <p:nvPicPr>
          <p:cNvPr id="7" name="Picture 6" descr="QR code linking to AERO's Scaffold Practice and Monitor Progress modelling and coaching checklist.">
            <a:extLst>
              <a:ext uri="{FF2B5EF4-FFF2-40B4-BE49-F238E27FC236}">
                <a16:creationId xmlns:a16="http://schemas.microsoft.com/office/drawing/2014/main" id="{95F9F5AE-469E-3219-8FB2-31AB2D92DB82}"/>
              </a:ext>
            </a:extLst>
          </p:cNvPr>
          <p:cNvPicPr>
            <a:picLocks noChangeAspect="1"/>
          </p:cNvPicPr>
          <p:nvPr/>
        </p:nvPicPr>
        <p:blipFill>
          <a:blip r:embed="rId7"/>
          <a:srcRect/>
          <a:stretch/>
        </p:blipFill>
        <p:spPr>
          <a:xfrm>
            <a:off x="8851880" y="2296160"/>
            <a:ext cx="1657773" cy="1657773"/>
          </a:xfrm>
          <a:prstGeom prst="rect">
            <a:avLst/>
          </a:prstGeom>
        </p:spPr>
      </p:pic>
      <p:sp>
        <p:nvSpPr>
          <p:cNvPr id="21" name="Text Placeholder 12">
            <a:extLst>
              <a:ext uri="{FF2B5EF4-FFF2-40B4-BE49-F238E27FC236}">
                <a16:creationId xmlns:a16="http://schemas.microsoft.com/office/drawing/2014/main" id="{8DF318AA-07B5-B085-D887-4627AA1DA0A3}"/>
              </a:ext>
            </a:extLst>
          </p:cNvPr>
          <p:cNvSpPr txBox="1">
            <a:spLocks/>
          </p:cNvSpPr>
          <p:nvPr/>
        </p:nvSpPr>
        <p:spPr>
          <a:xfrm>
            <a:off x="6753259" y="4837929"/>
            <a:ext cx="4438650" cy="1239250"/>
          </a:xfrm>
          <a:prstGeom prst="rect">
            <a:avLst/>
          </a:prstGeom>
        </p:spPr>
        <p:txBody>
          <a:bodyPr vert="horz" wrap="square" lIns="91440" tIns="45720" rIns="91440" bIns="45720" rtlCol="0">
            <a:spAutoFit/>
          </a:bodyPr>
          <a:lstStyle>
            <a:lvl1pPr marL="0" indent="0" algn="l" defTabSz="914400" rtl="0" eaLnBrk="1" latinLnBrk="0" hangingPunct="1">
              <a:lnSpc>
                <a:spcPct val="130000"/>
              </a:lnSpc>
              <a:spcBef>
                <a:spcPts val="600"/>
              </a:spcBef>
              <a:spcAft>
                <a:spcPts val="600"/>
              </a:spcAft>
              <a:buClr>
                <a:schemeClr val="accent1"/>
              </a:buClr>
              <a:buFont typeface="Arial" panose="020B0604020202020204" pitchFamily="34" charset="0"/>
              <a:buNone/>
              <a:defRPr sz="1400" b="0" kern="1200">
                <a:solidFill>
                  <a:schemeClr val="tx1"/>
                </a:solidFill>
                <a:latin typeface="+mn-lt"/>
                <a:ea typeface="+mn-ea"/>
                <a:cs typeface="+mn-cs"/>
              </a:defRPr>
            </a:lvl1pPr>
            <a:lvl2pPr marL="0" indent="0" algn="l" defTabSz="914400" rtl="0" eaLnBrk="1" latinLnBrk="0" hangingPunct="1">
              <a:lnSpc>
                <a:spcPct val="120000"/>
              </a:lnSpc>
              <a:spcBef>
                <a:spcPts val="1200"/>
              </a:spcBef>
              <a:spcAft>
                <a:spcPts val="0"/>
              </a:spcAft>
              <a:buClr>
                <a:schemeClr val="accent1"/>
              </a:buClr>
              <a:buFont typeface="Arial" panose="020B0604020202020204" pitchFamily="34" charset="0"/>
              <a:buNone/>
              <a:defRPr sz="1800" b="1" kern="1200">
                <a:solidFill>
                  <a:schemeClr val="accent1"/>
                </a:solidFill>
                <a:latin typeface="+mn-lt"/>
                <a:ea typeface="+mn-ea"/>
                <a:cs typeface="+mn-cs"/>
              </a:defRPr>
            </a:lvl2pPr>
            <a:lvl3pPr marL="0" indent="0" algn="l" defTabSz="914400" rtl="0" eaLnBrk="1" latinLnBrk="0" hangingPunct="1">
              <a:lnSpc>
                <a:spcPct val="120000"/>
              </a:lnSpc>
              <a:spcBef>
                <a:spcPts val="1200"/>
              </a:spcBef>
              <a:spcAft>
                <a:spcPts val="600"/>
              </a:spcAft>
              <a:buClr>
                <a:schemeClr val="accent1"/>
              </a:buClr>
              <a:buFont typeface="Arial" panose="020B0604020202020204" pitchFamily="34" charset="0"/>
              <a:buNone/>
              <a:defRPr sz="1600" b="1" kern="1200">
                <a:solidFill>
                  <a:schemeClr val="accent2"/>
                </a:solidFill>
                <a:latin typeface="+mn-lt"/>
                <a:ea typeface="+mn-ea"/>
                <a:cs typeface="+mn-cs"/>
              </a:defRPr>
            </a:lvl3pPr>
            <a:lvl4pPr marL="288000" indent="-216000" algn="l" defTabSz="914400" rtl="0" eaLnBrk="1" latinLnBrk="0" hangingPunct="1">
              <a:lnSpc>
                <a:spcPct val="120000"/>
              </a:lnSpc>
              <a:spcBef>
                <a:spcPts val="0"/>
              </a:spcBef>
              <a:spcAft>
                <a:spcPts val="600"/>
              </a:spcAft>
              <a:buClrTx/>
              <a:buSzPct val="100000"/>
              <a:buFont typeface="Arial" panose="020B0604020202020204" pitchFamily="34" charset="0"/>
              <a:buChar char="•"/>
              <a:defRPr sz="1600" kern="1200">
                <a:solidFill>
                  <a:schemeClr val="tx1"/>
                </a:solidFill>
                <a:latin typeface="+mn-lt"/>
                <a:ea typeface="+mn-ea"/>
                <a:cs typeface="+mn-cs"/>
              </a:defRPr>
            </a:lvl4pPr>
            <a:lvl5pPr marL="612000" indent="-252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5pPr>
            <a:lvl6pPr marL="864000" indent="-216000" algn="l" defTabSz="914400" rtl="0" eaLnBrk="1" latinLnBrk="0" hangingPunct="1">
              <a:lnSpc>
                <a:spcPct val="120000"/>
              </a:lnSpc>
              <a:spcBef>
                <a:spcPts val="0"/>
              </a:spcBef>
              <a:spcAft>
                <a:spcPts val="600"/>
              </a:spcAft>
              <a:buClrTx/>
              <a:buFont typeface="Montserrat" panose="00000500000000000000" pitchFamily="2" charset="0"/>
              <a:buChar char="›"/>
              <a:defRPr sz="1600" kern="1200">
                <a:solidFill>
                  <a:schemeClr val="tx1"/>
                </a:solidFill>
                <a:latin typeface="+mn-lt"/>
                <a:ea typeface="+mn-ea"/>
                <a:cs typeface="+mn-cs"/>
              </a:defRPr>
            </a:lvl6pPr>
            <a:lvl7pPr marL="288000" indent="-252000" algn="l" defTabSz="914400" rtl="0" eaLnBrk="1" latinLnBrk="0" hangingPunct="1">
              <a:lnSpc>
                <a:spcPct val="120000"/>
              </a:lnSpc>
              <a:spcBef>
                <a:spcPts val="0"/>
              </a:spcBef>
              <a:spcAft>
                <a:spcPts val="600"/>
              </a:spcAft>
              <a:buFont typeface="+mj-lt"/>
              <a:buAutoNum type="arabicPeriod"/>
              <a:defRPr sz="1600" kern="1200">
                <a:solidFill>
                  <a:schemeClr val="tx1"/>
                </a:solidFill>
                <a:latin typeface="+mn-lt"/>
                <a:ea typeface="+mn-ea"/>
                <a:cs typeface="+mn-cs"/>
              </a:defRPr>
            </a:lvl7pPr>
            <a:lvl8pPr marL="684000" indent="-342900" algn="l" defTabSz="914400" rtl="0" eaLnBrk="1" latinLnBrk="0" hangingPunct="1">
              <a:lnSpc>
                <a:spcPct val="120000"/>
              </a:lnSpc>
              <a:spcBef>
                <a:spcPts val="0"/>
              </a:spcBef>
              <a:spcAft>
                <a:spcPts val="600"/>
              </a:spcAft>
              <a:buFont typeface="+mj-lt"/>
              <a:buAutoNum type="alphaLcParenR"/>
              <a:defRPr sz="1600" kern="1200">
                <a:solidFill>
                  <a:schemeClr val="tx1"/>
                </a:solidFill>
                <a:latin typeface="+mn-lt"/>
                <a:ea typeface="+mn-ea"/>
                <a:cs typeface="+mn-cs"/>
              </a:defRPr>
            </a:lvl8pPr>
            <a:lvl9pPr marL="972000" indent="-288000" algn="l" defTabSz="914400" rtl="0" eaLnBrk="1" latinLnBrk="0" hangingPunct="1">
              <a:lnSpc>
                <a:spcPct val="120000"/>
              </a:lnSpc>
              <a:spcBef>
                <a:spcPts val="0"/>
              </a:spcBef>
              <a:spcAft>
                <a:spcPts val="600"/>
              </a:spcAft>
              <a:buFont typeface="+mj-lt"/>
              <a:buAutoNum type="romanLcPeriod"/>
              <a:defRPr sz="1600" kern="1200">
                <a:solidFill>
                  <a:schemeClr val="tx1"/>
                </a:solidFill>
                <a:latin typeface="+mn-lt"/>
                <a:ea typeface="+mn-ea"/>
                <a:cs typeface="+mn-cs"/>
              </a:defRPr>
            </a:lvl9pPr>
          </a:lstStyle>
          <a:p>
            <a:pPr lvl="1"/>
            <a:r>
              <a:rPr lang="en-AU" noProof="0" dirty="0"/>
              <a:t>Modelling and coaching checklist</a:t>
            </a:r>
          </a:p>
          <a:p>
            <a:pPr>
              <a:spcBef>
                <a:spcPts val="0"/>
              </a:spcBef>
            </a:pPr>
            <a:r>
              <a:rPr lang="en-AU" noProof="0" dirty="0"/>
              <a:t>Use the </a:t>
            </a:r>
            <a:r>
              <a:rPr lang="en-AU" noProof="0" dirty="0">
                <a:hlinkClick r:id="rId8"/>
              </a:rPr>
              <a:t>modelling and coaching checklist</a:t>
            </a:r>
            <a:r>
              <a:rPr lang="en-AU" noProof="0" dirty="0"/>
              <a:t> for scaffolding practice to document observations and feedback during modelling and coaching. </a:t>
            </a:r>
          </a:p>
        </p:txBody>
      </p:sp>
    </p:spTree>
    <p:extLst>
      <p:ext uri="{BB962C8B-B14F-4D97-AF65-F5344CB8AC3E}">
        <p14:creationId xmlns:p14="http://schemas.microsoft.com/office/powerpoint/2010/main" val="4598748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school implementation teams.&#10;&#10;AERO acknowledges this resource was made possible by the joint funding it receives from Commonwealth, state and territory governments.&#10;&#10;CC BY 4.0, except for photographs, the organisation’s logo, branding and trademarks, and content or material provided by third parties, where CC BY 4.0 permissions have not been granted. Published September 2026.">
            <a:extLst>
              <a:ext uri="{FF2B5EF4-FFF2-40B4-BE49-F238E27FC236}">
                <a16:creationId xmlns:a16="http://schemas.microsoft.com/office/drawing/2014/main" id="{63478D3D-0037-529E-1163-951E079787AC}"/>
              </a:ext>
            </a:extLst>
          </p:cNvPr>
          <p:cNvPicPr>
            <a:picLocks noGrp="1" noRot="1" noChangeAspect="1" noMove="1" noResize="1" noEditPoints="1" noAdjustHandles="1" noChangeArrowheads="1" noChangeShapeType="1" noCrop="1"/>
          </p:cNvPicPr>
          <p:nvPr/>
        </p:nvPicPr>
        <p:blipFill>
          <a:blip r:embed="rId3"/>
          <a:stretch>
            <a:fillRect/>
          </a:stretch>
        </p:blipFill>
        <p:spPr>
          <a:xfrm>
            <a:off x="8044" y="-1"/>
            <a:ext cx="12183956" cy="6862531"/>
          </a:xfrm>
          <a:prstGeom prst="rect">
            <a:avLst/>
          </a:prstGeom>
        </p:spPr>
      </p:pic>
    </p:spTree>
    <p:extLst>
      <p:ext uri="{BB962C8B-B14F-4D97-AF65-F5344CB8AC3E}">
        <p14:creationId xmlns:p14="http://schemas.microsoft.com/office/powerpoint/2010/main" val="1924572157"/>
      </p:ext>
    </p:extLst>
  </p:cSld>
  <p:clrMapOvr>
    <a:masterClrMapping/>
  </p:clrMapOvr>
</p:sld>
</file>

<file path=ppt/theme/theme1.xml><?xml version="1.0" encoding="utf-8"?>
<a:theme xmlns:a="http://schemas.openxmlformats.org/drawingml/2006/main" name="1_AERO_Advanced">
  <a:themeElements>
    <a:clrScheme name="AERO">
      <a:dk1>
        <a:srgbClr val="000000"/>
      </a:dk1>
      <a:lt1>
        <a:srgbClr val="FFFFFF"/>
      </a:lt1>
      <a:dk2>
        <a:srgbClr val="00305E"/>
      </a:dk2>
      <a:lt2>
        <a:srgbClr val="FFFFFF"/>
      </a:lt2>
      <a:accent1>
        <a:srgbClr val="01838F"/>
      </a:accent1>
      <a:accent2>
        <a:srgbClr val="C15627"/>
      </a:accent2>
      <a:accent3>
        <a:srgbClr val="68318B"/>
      </a:accent3>
      <a:accent4>
        <a:srgbClr val="A31F60"/>
      </a:accent4>
      <a:accent5>
        <a:srgbClr val="F2EAE0"/>
      </a:accent5>
      <a:accent6>
        <a:srgbClr val="DDF1F0"/>
      </a:accent6>
      <a:hlink>
        <a:srgbClr val="01838F"/>
      </a:hlink>
      <a:folHlink>
        <a:srgbClr val="01838F"/>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noAutofit/>
      </a:bodyPr>
      <a:lstStyle>
        <a:defPPr algn="l">
          <a:lnSpc>
            <a:spcPct val="120000"/>
          </a:lnSpc>
          <a:spcBef>
            <a:spcPts val="600"/>
          </a:spcBef>
          <a:defRPr sz="1600" noProof="0" dirty="0" smtClean="0"/>
        </a:defPPr>
      </a:lstStyle>
    </a:txDef>
  </a:objectDefaults>
  <a:extraClrSchemeLst/>
  <a:extLst>
    <a:ext uri="{05A4C25C-085E-4340-85A3-A5531E510DB2}">
      <thm15:themeFamily xmlns:thm15="http://schemas.microsoft.com/office/thememl/2012/main" name="implementation-module-scaffold-practice-final-aa" id="{B86D6AD8-5FBF-4EC6-B96D-B0ECE3698158}" vid="{AD7F7B41-BADB-40B2-8B2A-B20A71F88B8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832953B-4A7E-4130-BB85-865DF82994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CE31656-E495-4C16-9E4B-21D4DE22B1A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7114</Words>
  <Application>Microsoft Office PowerPoint</Application>
  <PresentationFormat>Widescreen</PresentationFormat>
  <Paragraphs>605</Paragraphs>
  <Slides>35</Slides>
  <Notes>35</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Montserrat SemiBold</vt:lpstr>
      <vt:lpstr>Wingdings</vt:lpstr>
      <vt:lpstr>Montserrat</vt:lpstr>
      <vt:lpstr>Arial</vt:lpstr>
      <vt:lpstr>1_AERO_Advanced</vt:lpstr>
      <vt:lpstr>Background information for school implementation teams</vt:lpstr>
      <vt:lpstr>Background information for school implementation teams</vt:lpstr>
      <vt:lpstr>Background information for school implementation teams</vt:lpstr>
      <vt:lpstr>Scaffold practice</vt:lpstr>
      <vt:lpstr>Acknowledgement of Country</vt:lpstr>
      <vt:lpstr>Session objectives</vt:lpstr>
      <vt:lpstr>What scaffolding practice means</vt:lpstr>
      <vt:lpstr>What it is </vt:lpstr>
      <vt:lpstr>Why focus on scaffolding practice</vt:lpstr>
      <vt:lpstr>Linking scaffolding practice with how students learn</vt:lpstr>
      <vt:lpstr>Discuss</vt:lpstr>
      <vt:lpstr>Plan and design scaffolds to help students acquire, practise and apply learning</vt:lpstr>
      <vt:lpstr>Using a range of scaffolds to guide and monitor practise and application of learning involves … </vt:lpstr>
      <vt:lpstr>Examples of scaffolds</vt:lpstr>
      <vt:lpstr>Types of scaffolds</vt:lpstr>
      <vt:lpstr>In the classroom</vt:lpstr>
      <vt:lpstr>Discuss</vt:lpstr>
      <vt:lpstr>Determine the need  for scaffolding</vt:lpstr>
      <vt:lpstr>Monitoring learning to inform use of scaffolds involves …</vt:lpstr>
      <vt:lpstr>Examples of monitoring learning</vt:lpstr>
      <vt:lpstr>Example of monitoring learning</vt:lpstr>
      <vt:lpstr>Example of monitoring learning</vt:lpstr>
      <vt:lpstr>In the classroom</vt:lpstr>
      <vt:lpstr>Fading or removing scaffolds involves …</vt:lpstr>
      <vt:lpstr>When to fade scaffolds</vt:lpstr>
      <vt:lpstr>Examples of fading scaffolds</vt:lpstr>
      <vt:lpstr>In the classroom</vt:lpstr>
      <vt:lpstr>Increasing or sustaining scaffolds as a reasonable adjustment involves …</vt:lpstr>
      <vt:lpstr>When to increase or sustain scaffolds</vt:lpstr>
      <vt:lpstr>Examples of increasing and sustaining scaffolds</vt:lpstr>
      <vt:lpstr>Discuss</vt:lpstr>
      <vt:lpstr>Session objectives</vt:lpstr>
      <vt:lpstr>Next steps in our professional learning cycle</vt:lpstr>
      <vt:lpstr>Next steps continued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2026-08-21T05:13:50Z</dcterms:created>
  <dcterms:modified xsi:type="dcterms:W3CDTF">2026-09-14T03:45:36Z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