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258" r:id="rId3"/>
  </p:sldMasterIdLst>
  <p:notesMasterIdLst>
    <p:notesMasterId r:id="rId38"/>
  </p:notesMasterIdLst>
  <p:handoutMasterIdLst>
    <p:handoutMasterId r:id="rId39"/>
  </p:handoutMasterIdLst>
  <p:sldIdLst>
    <p:sldId id="3768" r:id="rId4"/>
    <p:sldId id="3740" r:id="rId5"/>
    <p:sldId id="3786" r:id="rId6"/>
    <p:sldId id="3777" r:id="rId7"/>
    <p:sldId id="3778" r:id="rId8"/>
    <p:sldId id="3779" r:id="rId9"/>
    <p:sldId id="3750" r:id="rId10"/>
    <p:sldId id="3780" r:id="rId11"/>
    <p:sldId id="3758" r:id="rId12"/>
    <p:sldId id="3759" r:id="rId13"/>
    <p:sldId id="3760" r:id="rId14"/>
    <p:sldId id="3582" r:id="rId15"/>
    <p:sldId id="3787" r:id="rId16"/>
    <p:sldId id="3766" r:id="rId17"/>
    <p:sldId id="3645" r:id="rId18"/>
    <p:sldId id="3643" r:id="rId19"/>
    <p:sldId id="3788" r:id="rId20"/>
    <p:sldId id="3762" r:id="rId21"/>
    <p:sldId id="3543" r:id="rId22"/>
    <p:sldId id="3763" r:id="rId23"/>
    <p:sldId id="3782" r:id="rId24"/>
    <p:sldId id="3789" r:id="rId25"/>
    <p:sldId id="3790" r:id="rId26"/>
    <p:sldId id="3692" r:id="rId27"/>
    <p:sldId id="3670" r:id="rId28"/>
    <p:sldId id="3693" r:id="rId29"/>
    <p:sldId id="3571" r:id="rId30"/>
    <p:sldId id="3765" r:id="rId31"/>
    <p:sldId id="3603" r:id="rId32"/>
    <p:sldId id="3784" r:id="rId33"/>
    <p:sldId id="3756" r:id="rId34"/>
    <p:sldId id="3749" r:id="rId35"/>
    <p:sldId id="3753" r:id="rId36"/>
    <p:sldId id="1791" r:id="rId37"/>
  </p:sldIdLst>
  <p:sldSz cx="12192000" cy="6858000"/>
  <p:notesSz cx="7010400" cy="9296400"/>
  <p:embeddedFontLst>
    <p:embeddedFont>
      <p:font typeface="Montserrat" panose="00000500000000000000" pitchFamily="2" charset="0"/>
      <p:regular r:id="rId40"/>
      <p:bold r:id="rId41"/>
      <p:italic r:id="rId42"/>
      <p:boldItalic r:id="rId43"/>
    </p:embeddedFont>
    <p:embeddedFont>
      <p:font typeface="Montserrat SemiBold" panose="00000700000000000000" pitchFamily="2" charset="0"/>
      <p:bold r:id="rId44"/>
      <p:boldItalic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65757C05-16BB-408F-B911-2AB8855FD5E8}">
          <p14:sldIdLst>
            <p14:sldId id="3768"/>
            <p14:sldId id="3740"/>
            <p14:sldId id="3786"/>
          </p14:sldIdLst>
        </p14:section>
        <p14:section name="Introduction" id="{0C5A4BE4-F7B2-42B0-BAE2-38B46B04A79E}">
          <p14:sldIdLst>
            <p14:sldId id="3777"/>
            <p14:sldId id="3778"/>
            <p14:sldId id="3779"/>
            <p14:sldId id="3750"/>
            <p14:sldId id="3780"/>
            <p14:sldId id="3758"/>
            <p14:sldId id="3759"/>
            <p14:sldId id="3760"/>
          </p14:sldIdLst>
        </p14:section>
        <p14:section name="Objective 1" id="{6AA0788F-BF8B-4EF0-8F54-177A6804D5A2}">
          <p14:sldIdLst>
            <p14:sldId id="3582"/>
            <p14:sldId id="3787"/>
            <p14:sldId id="3766"/>
            <p14:sldId id="3645"/>
            <p14:sldId id="3643"/>
            <p14:sldId id="3788"/>
            <p14:sldId id="3762"/>
            <p14:sldId id="3543"/>
            <p14:sldId id="3763"/>
          </p14:sldIdLst>
        </p14:section>
        <p14:section name="Objective 2" id="{6AE0DAAE-8F47-48F8-8AFD-A3547261B17B}">
          <p14:sldIdLst>
            <p14:sldId id="3782"/>
            <p14:sldId id="3789"/>
            <p14:sldId id="3790"/>
            <p14:sldId id="3692"/>
            <p14:sldId id="3670"/>
            <p14:sldId id="3693"/>
            <p14:sldId id="3571"/>
            <p14:sldId id="3765"/>
            <p14:sldId id="3603"/>
          </p14:sldIdLst>
        </p14:section>
        <p14:section name="Wrapping up" id="{6989AADD-1004-4FC5-82D8-7066275B1B1B}">
          <p14:sldIdLst>
            <p14:sldId id="3784"/>
            <p14:sldId id="3756"/>
            <p14:sldId id="3749"/>
            <p14:sldId id="3753"/>
            <p14:sldId id="1791"/>
          </p14:sldIdLst>
        </p14:section>
      </p14:sectionLst>
    </p:ext>
    <p:ext uri="{EFAFB233-063F-42B5-8137-9DF3F51BA10A}">
      <p15:sldGuideLst xmlns:p15="http://schemas.microsoft.com/office/powerpoint/2012/main">
        <p15:guide id="1" orient="horz" pos="731" userDrawn="1">
          <p15:clr>
            <a:srgbClr val="A4A3A4"/>
          </p15:clr>
        </p15:guide>
        <p15:guide id="2" pos="710" userDrawn="1">
          <p15:clr>
            <a:srgbClr val="A4A3A4"/>
          </p15:clr>
        </p15:guide>
        <p15:guide id="3" orient="horz" pos="3974" userDrawn="1">
          <p15:clr>
            <a:srgbClr val="A4A3A4"/>
          </p15:clr>
        </p15:guide>
        <p15:guide id="5" pos="461" userDrawn="1">
          <p15:clr>
            <a:srgbClr val="A4A3A4"/>
          </p15:clr>
        </p15:guide>
        <p15:guide id="6" orient="horz" pos="1094" userDrawn="1">
          <p15:clr>
            <a:srgbClr val="A4A3A4"/>
          </p15:clr>
        </p15:guide>
        <p15:guide id="7" pos="6924"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1F0"/>
    <a:srgbClr val="F2EAE0"/>
    <a:srgbClr val="01838F"/>
    <a:srgbClr val="B25024"/>
    <a:srgbClr val="00305E"/>
    <a:srgbClr val="FF9933"/>
    <a:srgbClr val="FDB73E"/>
    <a:srgbClr val="E7EDEE"/>
    <a:srgbClr val="AC4916"/>
    <a:srgbClr val="F1F4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19A341-36A6-4C76-9942-0BF8BAB4030C}" v="2" dt="2026-09-13T22:45:40.6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424" autoAdjust="0"/>
  </p:normalViewPr>
  <p:slideViewPr>
    <p:cSldViewPr snapToGrid="0">
      <p:cViewPr>
        <p:scale>
          <a:sx n="75" d="100"/>
          <a:sy n="75" d="100"/>
        </p:scale>
        <p:origin x="-348" y="372"/>
      </p:cViewPr>
      <p:guideLst>
        <p:guide orient="horz" pos="731"/>
        <p:guide pos="710"/>
        <p:guide orient="horz" pos="3974"/>
        <p:guide pos="461"/>
        <p:guide orient="horz" pos="1094"/>
        <p:guide pos="6924"/>
      </p:guideLst>
    </p:cSldViewPr>
  </p:slideViewPr>
  <p:notesTextViewPr>
    <p:cViewPr>
      <p:scale>
        <a:sx n="1" d="1"/>
        <a:sy n="1" d="1"/>
      </p:scale>
      <p:origin x="0" y="0"/>
    </p:cViewPr>
  </p:notesTextViewPr>
  <p:notesViewPr>
    <p:cSldViewPr snapToGrid="0">
      <p:cViewPr varScale="1">
        <p:scale>
          <a:sx n="95" d="100"/>
          <a:sy n="95" d="100"/>
        </p:scale>
        <p:origin x="1956" y="76"/>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5.fntdata"/><Relationship Id="rId52" Type="http://schemas.microsoft.com/office/2018/10/relationships/authors" Targe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4.fntdata"/><Relationship Id="rId48" Type="http://schemas.openxmlformats.org/officeDocument/2006/relationships/viewProps" Target="viewProps.xml"/><Relationship Id="rId8" Type="http://schemas.openxmlformats.org/officeDocument/2006/relationships/slide" Target="slides/slide5.xml"/><Relationship Id="rId51" Type="http://schemas.microsoft.com/office/2015/10/relationships/revisionInfo" Target="revisionInfo.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46" Type="http://schemas.openxmlformats.org/officeDocument/2006/relationships/commentAuthors" Target="commentAuthors.xml"/><Relationship Id="rId20" Type="http://schemas.openxmlformats.org/officeDocument/2006/relationships/slide" Target="slides/slide17.xml"/><Relationship Id="rId41"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latin typeface="Montserrat" pitchFamily="2" charset="77"/>
            </a:endParaRPr>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dirty="0">
              <a:latin typeface="Montserrat" pitchFamily="2" charset="77"/>
            </a:endParaRPr>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latin typeface="Montserrat" pitchFamily="2" charset="77"/>
            </a:endParaRP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dirty="0">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1"/>
            <a:ext cx="5608320" cy="4610841"/>
          </a:xfrm>
          <a:prstGeom prst="rect">
            <a:avLst/>
          </a:prstGeom>
        </p:spPr>
        <p:txBody>
          <a:bodyPr vert="horz" lIns="93177" tIns="46589" rIns="93177" bIns="46589" rtlCol="0"/>
          <a:lstStyle/>
          <a:p>
            <a:pPr lvl="0"/>
            <a:r>
              <a:rPr lang="en-AU" noProof="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519332" y="8864600"/>
            <a:ext cx="489445" cy="431800"/>
          </a:xfrm>
          <a:prstGeom prst="rect">
            <a:avLst/>
          </a:prstGeom>
        </p:spPr>
        <p:txBody>
          <a:bodyPr vert="horz" lIns="93177" tIns="46589" rIns="93177" bIns="46589" rtlCol="0" anchor="b"/>
          <a:lstStyle>
            <a:lvl1pPr algn="r">
              <a:defRPr sz="900" b="0" i="0">
                <a:latin typeface="Montserrat" pitchFamily="2" charset="77"/>
              </a:defRPr>
            </a:lvl1pPr>
          </a:lstStyle>
          <a:p>
            <a:fld id="{B36E7EC0-9BE3-5541-9D76-7DE32A6C9D42}" type="slidenum">
              <a:rPr lang="en-US" smtClean="0"/>
              <a:pPr/>
              <a:t>‹#›</a:t>
            </a:fld>
            <a:endParaRPr lang="en-US"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resources-user-guid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edresearch.edu.au/summaries-explainers/explainers/teaching-routines-their-role-classroom-management"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edresearch.edu.au/summaries-explainers/explainers/teaching-routines-their-role-classroom-management"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edresearch.edu.au/guides-resources/practice-guides/rules-and-routines"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8" Type="http://schemas.openxmlformats.org/officeDocument/2006/relationships/hyperlink" Target="https://www.edresearch.edu.au/sites/default/files/2023-12/planning-for-classroom-management-aa.pdf&#8203;" TargetMode="External"/><Relationship Id="rId3" Type="http://schemas.openxmlformats.org/officeDocument/2006/relationships/hyperlink" Target="https://www.edresearch.edu.au/summaries-explainers/explainers/positive-teacher-student-relationships-their-role-classroom-management" TargetMode="External"/><Relationship Id="rId7" Type="http://schemas.openxmlformats.org/officeDocument/2006/relationships/hyperlink" Target="https://www.edresearch.edu.au/guides-resources/practice-guides/planning-classroom-management" TargetMode="External"/><Relationship Id="rId2" Type="http://schemas.openxmlformats.org/officeDocument/2006/relationships/slide" Target="../slides/slide29.xml"/><Relationship Id="rId1" Type="http://schemas.openxmlformats.org/officeDocument/2006/relationships/notesMaster" Target="../notesMasters/notesMaster1.xml"/><Relationship Id="rId6" Type="http://schemas.openxmlformats.org/officeDocument/2006/relationships/hyperlink" Target="https://www.edresearch.edu.au/guides-resources/videos/vary-practice-secondary" TargetMode="External"/><Relationship Id="rId5" Type="http://schemas.openxmlformats.org/officeDocument/2006/relationships/hyperlink" Target="https://www.edresearch.edu.au/guides-resources/practice-resources/explicit-instruction-example-practice" TargetMode="External"/><Relationship Id="rId10" Type="http://schemas.openxmlformats.org/officeDocument/2006/relationships/hyperlink" Target="https://doi.org/10.1111/j.1467-842X.1999.tb01240.x" TargetMode="External"/><Relationship Id="rId4" Type="http://schemas.openxmlformats.org/officeDocument/2006/relationships/hyperlink" Target="https://www.edresearch.edu.au/guides-resources/practice-guides/rules-and-routines" TargetMode="External"/><Relationship Id="rId9" Type="http://schemas.openxmlformats.org/officeDocument/2006/relationships/hyperlink" Target="https://doi.org/10.1007/s13384-019-00312-8"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dirty="0"/>
          </a:p>
        </p:txBody>
      </p:sp>
      <p:sp>
        <p:nvSpPr>
          <p:cNvPr id="8" name="Slide Image Placeholder 7">
            <a:extLst>
              <a:ext uri="{FF2B5EF4-FFF2-40B4-BE49-F238E27FC236}">
                <a16:creationId xmlns:a16="http://schemas.microsoft.com/office/drawing/2014/main" id="{68F80A29-E217-94A2-A000-BC7CCCC8C369}"/>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A9A92A14-D534-C5DC-A477-C2AFD96821BB}"/>
              </a:ext>
            </a:extLst>
          </p:cNvPr>
          <p:cNvSpPr>
            <a:spLocks noGrp="1"/>
          </p:cNvSpPr>
          <p:nvPr>
            <p:ph type="body" idx="1"/>
          </p:nvPr>
        </p:nvSpPr>
        <p:spPr/>
        <p:txBody>
          <a:bodyPr/>
          <a:lstStyle/>
          <a:p>
            <a:endParaRPr lang="en-AU" dirty="0"/>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r>
              <a:rPr lang="en-US" dirty="0"/>
              <a:t>…………………………………….</a:t>
            </a:r>
            <a:br>
              <a:rPr lang="en-US" dirty="0"/>
            </a:br>
            <a:endParaRPr lang="en-AU" dirty="0"/>
          </a:p>
        </p:txBody>
      </p:sp>
      <p:sp>
        <p:nvSpPr>
          <p:cNvPr id="3" name="Notes Placeholder 2"/>
          <p:cNvSpPr>
            <a:spLocks noGrp="1"/>
          </p:cNvSpPr>
          <p:nvPr>
            <p:ph type="body" idx="1"/>
          </p:nvPr>
        </p:nvSpPr>
        <p:spPr/>
        <p:txBody>
          <a:bodyPr/>
          <a:lstStyle/>
          <a:p>
            <a:r>
              <a:rPr lang="en-AU" b="1" dirty="0"/>
              <a:t>Note on intended participants: </a:t>
            </a:r>
            <a:r>
              <a:rPr lang="en-AU" dirty="0"/>
              <a:t>Not all staff will necessarily complete this module in the same session (e.g., coaches or smaller ‘pilot’ teaching teams may complete it before other staff). </a:t>
            </a:r>
          </a:p>
          <a:p>
            <a:pPr lvl="3"/>
            <a:endParaRPr lang="en-AU" noProof="0" dirty="0"/>
          </a:p>
          <a:p>
            <a:r>
              <a:rPr lang="en-AU" b="1" noProof="0" dirty="0"/>
              <a:t>Note on set-up: </a:t>
            </a:r>
            <a:r>
              <a:rPr lang="en-AU" dirty="0"/>
              <a:t>You may also choose to provide staff with </a:t>
            </a:r>
            <a:r>
              <a:rPr lang="en-AU" b="1" dirty="0"/>
              <a:t>pre- or post-reading</a:t>
            </a:r>
            <a:r>
              <a:rPr lang="en-AU" dirty="0"/>
              <a:t> (see ‘Further information’ on the next slide).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dirty="0"/>
          </a:p>
        </p:txBody>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2F1890-6E06-2F9D-9FB2-442DED7BDFC6}"/>
              </a:ext>
            </a:extLst>
          </p:cNvPr>
          <p:cNvSpPr>
            <a:spLocks noGrp="1" noRot="1" noChangeAspect="1"/>
          </p:cNvSpPr>
          <p:nvPr>
            <p:ph type="sldImg"/>
          </p:nvPr>
        </p:nvSpPr>
        <p:spPr/>
        <p:txBody>
          <a:bodyPr/>
          <a:lstStyle/>
          <a:p>
            <a:endParaRPr lang="en-AU" dirty="0"/>
          </a:p>
        </p:txBody>
      </p:sp>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pPr>
              <a:buClr>
                <a:srgbClr val="01838F"/>
              </a:buClr>
              <a:buSzPct val="100000"/>
              <a:defRPr/>
            </a:pPr>
            <a:r>
              <a:rPr kumimoji="0" lang="en-AU" b="1" i="0" u="none" strike="noStrike" kern="1200" cap="none" spc="0" normalizeH="0" baseline="0" noProof="0" dirty="0">
                <a:ln>
                  <a:noFill/>
                </a:ln>
                <a:solidFill>
                  <a:srgbClr val="000000"/>
                </a:solidFill>
                <a:effectLst/>
                <a:uLnTx/>
                <a:uFillTx/>
                <a:latin typeface="Montserrat"/>
              </a:rPr>
              <a:t>Video content note:</a:t>
            </a:r>
            <a:r>
              <a:rPr kumimoji="0" lang="en-AU" i="0" u="none" strike="noStrike" kern="1200" cap="none" spc="0" normalizeH="0" baseline="0" noProof="0" dirty="0">
                <a:ln>
                  <a:noFill/>
                </a:ln>
                <a:solidFill>
                  <a:srgbClr val="000000"/>
                </a:solidFill>
                <a:effectLst/>
                <a:uLnTx/>
                <a:uFillTx/>
                <a:latin typeface="Montserrat"/>
              </a:rPr>
              <a:t> </a:t>
            </a:r>
            <a:r>
              <a:rPr lang="en-AU" dirty="0">
                <a:solidFill>
                  <a:srgbClr val="000000"/>
                </a:solidFill>
                <a:latin typeface="Montserrat"/>
              </a:rPr>
              <a:t>T</a:t>
            </a:r>
            <a:r>
              <a:rPr lang="en-AU" dirty="0">
                <a:solidFill>
                  <a:srgbClr val="333333"/>
                </a:solidFill>
                <a:latin typeface="Montserrat"/>
              </a:rPr>
              <a:t>o play videos:</a:t>
            </a:r>
            <a:endParaRPr lang="en-US" dirty="0">
              <a:solidFill>
                <a:srgbClr val="000000"/>
              </a:solidFill>
              <a:latin typeface="Montserrat"/>
            </a:endParaRPr>
          </a:p>
          <a:p>
            <a:pPr marL="171450" indent="-171450">
              <a:buFont typeface="Arial"/>
              <a:buChar char="•"/>
              <a:defRPr/>
            </a:pPr>
            <a:r>
              <a:rPr lang="en-AU" dirty="0">
                <a:solidFill>
                  <a:srgbClr val="333333"/>
                </a:solidFill>
                <a:latin typeface="Montserrat"/>
              </a:rPr>
              <a:t>Ensure you’re connected to the internet (even if you've downloaded the slide deck).</a:t>
            </a:r>
            <a:endParaRPr lang="en-AU" dirty="0">
              <a:latin typeface="Montserrat"/>
            </a:endParaRPr>
          </a:p>
          <a:p>
            <a:pPr marL="171450" indent="-171450">
              <a:buFont typeface="Arial"/>
              <a:buChar char="•"/>
              <a:defRPr/>
            </a:pPr>
            <a:r>
              <a:rPr lang="en-AU" dirty="0">
                <a:solidFill>
                  <a:srgbClr val="333333"/>
                </a:solidFill>
                <a:latin typeface="Montserrat"/>
              </a:rPr>
              <a:t>Enable the content if prompted.</a:t>
            </a:r>
            <a:endParaRPr lang="en-AU" dirty="0">
              <a:latin typeface="Montserrat"/>
            </a:endParaRPr>
          </a:p>
          <a:p>
            <a:pPr marL="171450" indent="-171450">
              <a:buFont typeface="Arial"/>
              <a:buChar char="•"/>
              <a:defRPr/>
            </a:pPr>
            <a:r>
              <a:rPr lang="en-AU" dirty="0">
                <a:solidFill>
                  <a:srgbClr val="333333"/>
                </a:solidFill>
                <a:latin typeface="Montserrat"/>
              </a:rPr>
              <a:t>Pause the slideshow or hover your mouse over a video and select play. </a:t>
            </a:r>
            <a:endParaRPr lang="en-AU" dirty="0">
              <a:latin typeface="Montserrat"/>
            </a:endParaRPr>
          </a:p>
          <a:p>
            <a:pPr indent="-504245">
              <a:lnSpc>
                <a:spcPct val="120000"/>
              </a:lnSpc>
              <a:spcAft>
                <a:spcPts val="300"/>
              </a:spcAft>
              <a:buClr>
                <a:srgbClr val="01838F"/>
              </a:buClr>
              <a:buSzPct val="100000"/>
              <a:defRPr/>
            </a:pPr>
            <a:endParaRPr lang="en-AU" b="1" dirty="0">
              <a:solidFill>
                <a:srgbClr val="000000"/>
              </a:solidFill>
            </a:endParaRPr>
          </a:p>
          <a:p>
            <a:pPr indent="-504190">
              <a:lnSpc>
                <a:spcPct val="120000"/>
              </a:lnSpc>
              <a:spcAft>
                <a:spcPts val="300"/>
              </a:spcAft>
              <a:buClr>
                <a:srgbClr val="01838F"/>
              </a:buClr>
              <a:buSzPct val="100000"/>
              <a:defRPr/>
            </a:pPr>
            <a:r>
              <a:rPr lang="en-US" b="1" dirty="0">
                <a:solidFill>
                  <a:srgbClr val="000000"/>
                </a:solidFill>
                <a:latin typeface="Montserrat"/>
              </a:rPr>
              <a:t>Note on further information: </a:t>
            </a:r>
            <a:r>
              <a:rPr lang="en-US" dirty="0">
                <a:solidFill>
                  <a:srgbClr val="000000"/>
                </a:solidFill>
                <a:latin typeface="Montserrat"/>
              </a:rPr>
              <a:t>If your staff require knowledge building on routines to prepare students for learning, </a:t>
            </a:r>
            <a:r>
              <a:rPr lang="en-US" b="1" dirty="0">
                <a:solidFill>
                  <a:srgbClr val="000000"/>
                </a:solidFill>
                <a:latin typeface="Montserrat"/>
              </a:rPr>
              <a:t>before this knowledge-building session</a:t>
            </a:r>
            <a:r>
              <a:rPr lang="en-US" b="0" dirty="0">
                <a:solidFill>
                  <a:srgbClr val="000000"/>
                </a:solidFill>
                <a:latin typeface="Montserrat"/>
              </a:rPr>
              <a:t>,</a:t>
            </a:r>
            <a:r>
              <a:rPr lang="en-US" dirty="0">
                <a:solidFill>
                  <a:srgbClr val="000000"/>
                </a:solidFill>
                <a:latin typeface="Montserrat"/>
              </a:rPr>
              <a:t> visit AERO’s </a:t>
            </a:r>
            <a:r>
              <a:rPr lang="en-US" b="1" dirty="0">
                <a:solidFill>
                  <a:srgbClr val="000000"/>
                </a:solidFill>
                <a:latin typeface="Montserrat"/>
              </a:rPr>
              <a:t>classroom management webpage </a:t>
            </a:r>
            <a:r>
              <a:rPr lang="en-US" b="0" dirty="0">
                <a:solidFill>
                  <a:srgbClr val="000000"/>
                </a:solidFill>
                <a:latin typeface="Montserrat"/>
              </a:rPr>
              <a:t>(</a:t>
            </a:r>
            <a:r>
              <a:rPr lang="en-US" b="0" dirty="0">
                <a:solidFill>
                  <a:srgbClr val="000000"/>
                </a:solidFill>
                <a:latin typeface="Montserrat"/>
                <a:hlinkClick r:id="rId3"/>
              </a:rPr>
              <a:t>https://www.edresearch.edu.au/guides-resources/practice-resources/classroom-management-resources-user-guide</a:t>
            </a:r>
            <a:r>
              <a:rPr lang="en-US" b="0" dirty="0">
                <a:solidFill>
                  <a:srgbClr val="000000"/>
                </a:solidFill>
                <a:latin typeface="Montserrat"/>
              </a:rPr>
              <a:t>).</a:t>
            </a: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marL="0" marR="0" lvl="0" indent="0" algn="r" defTabSz="1003519" rtl="0" eaLnBrk="1" fontAlgn="auto" latinLnBrk="0" hangingPunct="1">
              <a:lnSpc>
                <a:spcPct val="100000"/>
              </a:lnSpc>
              <a:spcBef>
                <a:spcPts val="0"/>
              </a:spcBef>
              <a:spcAft>
                <a:spcPts val="0"/>
              </a:spcAft>
              <a:buClrTx/>
              <a:buSzTx/>
              <a:buFontTx/>
              <a:buNone/>
              <a:tabLst/>
              <a:defRPr/>
            </a:pPr>
            <a:fld id="{B36E7EC0-9BE3-5541-9D76-7DE32A6C9D42}"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1003519" rtl="0" eaLnBrk="1" fontAlgn="auto" latinLnBrk="0" hangingPunct="1">
                <a:lnSpc>
                  <a:spcPct val="100000"/>
                </a:lnSpc>
                <a:spcBef>
                  <a:spcPts val="0"/>
                </a:spcBef>
                <a:spcAft>
                  <a:spcPts val="0"/>
                </a:spcAft>
                <a:buClrTx/>
                <a:buSzTx/>
                <a:buFontTx/>
                <a:buNone/>
                <a:tabLst/>
                <a:defRPr/>
              </a:pPr>
              <a:t>3</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dirty="0"/>
              <a:t>Editing note: </a:t>
            </a:r>
            <a:r>
              <a:rPr lang="en-US" i="1" dirty="0"/>
              <a:t>You may wish to edit this slide by adding your school’s logo. </a:t>
            </a:r>
          </a:p>
          <a:p>
            <a:pPr lvl="0"/>
            <a:endParaRPr lang="en-US" dirty="0"/>
          </a:p>
          <a:p>
            <a:pPr lvl="0"/>
            <a:r>
              <a:rPr lang="en-US" b="1" dirty="0"/>
              <a:t>Speaking note: </a:t>
            </a:r>
            <a:r>
              <a:rPr lang="en-US" dirty="0"/>
              <a:t>Welcome to our session on rules and routines – a teaching practice that supports explicit instruction.</a:t>
            </a:r>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dirty="0"/>
          </a:p>
        </p:txBody>
      </p:sp>
      <p:sp>
        <p:nvSpPr>
          <p:cNvPr id="7" name="Slide Image Placeholder 6">
            <a:extLst>
              <a:ext uri="{FF2B5EF4-FFF2-40B4-BE49-F238E27FC236}">
                <a16:creationId xmlns:a16="http://schemas.microsoft.com/office/drawing/2014/main" id="{8CEDC52C-288E-A110-38C1-2DC262E31D22}"/>
              </a:ext>
            </a:extLst>
          </p:cNvPr>
          <p:cNvSpPr>
            <a:spLocks noGrp="1" noRot="1" noChangeAspect="1"/>
          </p:cNvSpPr>
          <p:nvPr>
            <p:ph type="sldImg"/>
          </p:nvPr>
        </p:nvSpPr>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dirty="0"/>
              <a:t>Editing note: </a:t>
            </a:r>
            <a:r>
              <a:rPr lang="en-AU" i="1" dirty="0"/>
              <a:t>​Add your school’s Acknowledgement of Country to this slide. Remove highlighting when actioned.</a:t>
            </a:r>
            <a:endParaRPr lang="en-US" i="1" dirty="0"/>
          </a:p>
          <a:p>
            <a:endParaRPr lang="en-US" dirty="0"/>
          </a:p>
          <a:p>
            <a:endParaRPr lang="en-AU" dirty="0"/>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dirty="0"/>
          </a:p>
        </p:txBody>
      </p:sp>
      <p:sp>
        <p:nvSpPr>
          <p:cNvPr id="9" name="Slide Image Placeholder 8">
            <a:extLst>
              <a:ext uri="{FF2B5EF4-FFF2-40B4-BE49-F238E27FC236}">
                <a16:creationId xmlns:a16="http://schemas.microsoft.com/office/drawing/2014/main" id="{36C37FA1-4272-6F1A-E096-22A2F954E926}"/>
              </a:ext>
            </a:extLst>
          </p:cNvPr>
          <p:cNvSpPr>
            <a:spLocks noGrp="1" noRot="1" noChangeAspect="1"/>
          </p:cNvSpPr>
          <p:nvPr>
            <p:ph type="sldImg"/>
          </p:nvPr>
        </p:nvSpPr>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r>
              <a:rPr lang="en-US" b="1" dirty="0"/>
              <a:t>Speaking notes: </a:t>
            </a:r>
            <a:r>
              <a:rPr lang="en-US" dirty="0"/>
              <a:t>Rules and routines have 2 main functions:</a:t>
            </a:r>
          </a:p>
          <a:p>
            <a:pPr lvl="4"/>
            <a:r>
              <a:rPr lang="en-US" dirty="0"/>
              <a:t>managing the learning environment</a:t>
            </a:r>
          </a:p>
          <a:p>
            <a:pPr lvl="4"/>
            <a:r>
              <a:rPr lang="en-US" dirty="0"/>
              <a:t>supporting the learning process. </a:t>
            </a:r>
          </a:p>
          <a:p>
            <a:pPr lvl="0"/>
            <a:endParaRPr lang="en-US" dirty="0"/>
          </a:p>
          <a:p>
            <a:pPr lvl="0"/>
            <a:r>
              <a:rPr lang="en-US" dirty="0"/>
              <a:t>In this session, we’ll cover both functions and go through some teaching techniques that support these functions. </a:t>
            </a:r>
          </a:p>
          <a:p>
            <a:pPr lvl="0"/>
            <a:endParaRPr lang="en-US" dirty="0"/>
          </a:p>
          <a:p>
            <a:pPr lvl="0"/>
            <a:r>
              <a:rPr lang="en-US" dirty="0"/>
              <a:t>Before going into this detail, let’s establish a common understanding of what rules and routines are …</a:t>
            </a:r>
          </a:p>
          <a:p>
            <a:pPr lvl="0"/>
            <a:endParaRPr lang="en-US" dirty="0"/>
          </a:p>
          <a:p>
            <a:pPr lvl="0"/>
            <a:endParaRPr lang="en-AU" dirty="0"/>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dirty="0"/>
          </a:p>
        </p:txBody>
      </p:sp>
      <p:sp>
        <p:nvSpPr>
          <p:cNvPr id="10" name="Slide Image Placeholder 9">
            <a:extLst>
              <a:ext uri="{FF2B5EF4-FFF2-40B4-BE49-F238E27FC236}">
                <a16:creationId xmlns:a16="http://schemas.microsoft.com/office/drawing/2014/main" id="{BB31E05D-7125-9DBB-C235-1F71E2A8C6F1}"/>
              </a:ext>
            </a:extLst>
          </p:cNvPr>
          <p:cNvSpPr>
            <a:spLocks noGrp="1" noRot="1" noChangeAspect="1"/>
          </p:cNvSpPr>
          <p:nvPr>
            <p:ph type="sldImg"/>
          </p:nvPr>
        </p:nvSpPr>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Let’s look at what we mean by a rule and a routine.</a:t>
            </a:r>
          </a:p>
          <a:p>
            <a:endParaRPr lang="en-US" dirty="0"/>
          </a:p>
          <a:p>
            <a:r>
              <a:rPr lang="en-AU" dirty="0"/>
              <a:t>A </a:t>
            </a:r>
            <a:r>
              <a:rPr lang="en-AU" b="1" dirty="0"/>
              <a:t>rule</a:t>
            </a:r>
            <a:r>
              <a:rPr lang="en-AU" dirty="0"/>
              <a:t> is a short instruction that all students are expected to know, follow and refer to regularly. Rules should be clearly set by the teacher and stay consistent across lessons.</a:t>
            </a:r>
          </a:p>
          <a:p>
            <a:endParaRPr lang="en-AU" dirty="0"/>
          </a:p>
          <a:p>
            <a:r>
              <a:rPr lang="en-AU" dirty="0"/>
              <a:t>A </a:t>
            </a:r>
            <a:r>
              <a:rPr lang="en-AU" b="1" dirty="0"/>
              <a:t>routine</a:t>
            </a:r>
            <a:r>
              <a:rPr lang="en-AU" dirty="0"/>
              <a:t> is a sequence of recurring tasks or actions designed and taught by the teacher and practised by students until it becomes automatic.</a:t>
            </a:r>
          </a:p>
          <a:p>
            <a:endParaRPr lang="en-US" dirty="0"/>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dirty="0"/>
          </a:p>
        </p:txBody>
      </p:sp>
      <p:sp>
        <p:nvSpPr>
          <p:cNvPr id="9" name="Slide Image Placeholder 8">
            <a:extLst>
              <a:ext uri="{FF2B5EF4-FFF2-40B4-BE49-F238E27FC236}">
                <a16:creationId xmlns:a16="http://schemas.microsoft.com/office/drawing/2014/main" id="{CB988883-7058-DE3A-7A10-5D2E663F5F01}"/>
              </a:ext>
            </a:extLst>
          </p:cNvPr>
          <p:cNvSpPr>
            <a:spLocks noGrp="1" noRot="1" noChangeAspect="1"/>
          </p:cNvSpPr>
          <p:nvPr>
            <p:ph type="sldImg"/>
          </p:nvPr>
        </p:nvSpPr>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a:xfrm>
            <a:off x="701040" y="3797301"/>
            <a:ext cx="5608320" cy="5391149"/>
          </a:xfrm>
        </p:spPr>
        <p:txBody>
          <a:bodyPr>
            <a:normAutofit lnSpcReduction="10000"/>
          </a:bodyPr>
          <a:lstStyle/>
          <a:p>
            <a:pPr lvl="0"/>
            <a:r>
              <a:rPr lang="en-US" b="1" i="1" dirty="0"/>
              <a:t>Editing notes: </a:t>
            </a:r>
          </a:p>
          <a:p>
            <a:pPr lvl="1"/>
            <a:r>
              <a:rPr lang="en-US" i="1" dirty="0"/>
              <a:t>The content on this slide is essential information on the practice – please do not edit this slide.</a:t>
            </a:r>
          </a:p>
          <a:p>
            <a:pPr lvl="1"/>
            <a:r>
              <a:rPr lang="en-US" i="1" dirty="0"/>
              <a:t>This slide includes animations.</a:t>
            </a:r>
          </a:p>
          <a:p>
            <a:pPr lvl="1"/>
            <a:r>
              <a:rPr lang="en-US" i="1" dirty="0"/>
              <a:t>Your staff may have hesitations or questions around some of the concepts that will be covered in this module (e.g., classroom layout, random selection/cold calling and the use of mini whiteboards). Example responses to common questions are included in the speaking notes for slide 29.</a:t>
            </a:r>
          </a:p>
          <a:p>
            <a:endParaRPr lang="en-US" dirty="0"/>
          </a:p>
          <a:p>
            <a:pPr lvl="0"/>
            <a:r>
              <a:rPr lang="en-US" b="1" dirty="0"/>
              <a:t>Speaking notes: </a:t>
            </a:r>
            <a:r>
              <a:rPr lang="en-AU" dirty="0"/>
              <a:t>This slide shows what setting up rules and routines may look like in a classroom, and how they can be misapplied. </a:t>
            </a:r>
          </a:p>
          <a:p>
            <a:endParaRPr lang="en-US" dirty="0"/>
          </a:p>
          <a:p>
            <a:r>
              <a:rPr lang="en-US" dirty="0"/>
              <a:t>Key aspects of setting up rules and routines include: </a:t>
            </a:r>
          </a:p>
          <a:p>
            <a:pPr lvl="1">
              <a:buFont typeface="Wingdings" panose="05000000000000000000" pitchFamily="2" charset="2"/>
              <a:buChar char="ü"/>
            </a:pPr>
            <a:r>
              <a:rPr lang="en-US" dirty="0"/>
              <a:t>aligning rules and routines with school-wide processes for consistency and predictability, so students know what is expected of them and what they can expect from their teachers</a:t>
            </a:r>
          </a:p>
          <a:p>
            <a:pPr lvl="1">
              <a:buFont typeface="Wingdings" panose="05000000000000000000" pitchFamily="2" charset="2"/>
              <a:buChar char="ü"/>
            </a:pPr>
            <a:r>
              <a:rPr lang="en-US" dirty="0"/>
              <a:t>creating a consistent and predictable approach to the way tasks and activities are completed and lessons are structured, so students can focus on the content of their learning</a:t>
            </a:r>
          </a:p>
          <a:p>
            <a:pPr lvl="1">
              <a:buFont typeface="Wingdings" panose="05000000000000000000" pitchFamily="2" charset="2"/>
              <a:buChar char="ü"/>
            </a:pPr>
            <a:r>
              <a:rPr lang="en-US" dirty="0"/>
              <a:t>creating a small number of rules and simple routines that are explicitly taught and </a:t>
            </a:r>
            <a:r>
              <a:rPr lang="en-US" dirty="0" err="1"/>
              <a:t>practised</a:t>
            </a:r>
            <a:r>
              <a:rPr lang="en-US" dirty="0"/>
              <a:t>, so students can develop automaticity and focus on their learning</a:t>
            </a:r>
          </a:p>
          <a:p>
            <a:pPr lvl="1">
              <a:buFont typeface="Wingdings" panose="05000000000000000000" pitchFamily="2" charset="2"/>
              <a:buChar char="ü"/>
            </a:pPr>
            <a:r>
              <a:rPr lang="en-US" dirty="0"/>
              <a:t>ensuring that rules and routines are responsive to students’ needs and how students learn best, to support them in achieving learning success.</a:t>
            </a:r>
          </a:p>
          <a:p>
            <a:endParaRPr lang="en-US" dirty="0"/>
          </a:p>
          <a:p>
            <a:r>
              <a:rPr lang="en-US" i="1" dirty="0"/>
              <a:t>[CLICK]</a:t>
            </a:r>
          </a:p>
          <a:p>
            <a:pPr lvl="0"/>
            <a:r>
              <a:rPr lang="en-US" dirty="0"/>
              <a:t>Misconceptions about setting up rules and routines can develop. This practice </a:t>
            </a:r>
            <a:r>
              <a:rPr lang="en-US" b="1" u="sng" dirty="0"/>
              <a:t>is not</a:t>
            </a:r>
            <a:r>
              <a:rPr lang="en-US" dirty="0"/>
              <a:t>: </a:t>
            </a:r>
          </a:p>
          <a:p>
            <a:pPr lvl="1">
              <a:buFont typeface="Wingdings" panose="05000000000000000000" pitchFamily="2" charset="2"/>
              <a:buChar char=""/>
            </a:pPr>
            <a:r>
              <a:rPr lang="en-US" dirty="0"/>
              <a:t>creating expectations for students that vary throughout the day and across our school due to inconsistent approaches or inconsistent application of whole-school policies</a:t>
            </a:r>
          </a:p>
          <a:p>
            <a:pPr lvl="1">
              <a:buFont typeface="Wingdings" panose="05000000000000000000" pitchFamily="2" charset="2"/>
              <a:buChar char=""/>
            </a:pPr>
            <a:r>
              <a:rPr lang="en-US" dirty="0"/>
              <a:t>regularly varying the way lessons are structured, increasing students’ cognitive load and distracting from the intended focus of the learning</a:t>
            </a:r>
          </a:p>
          <a:p>
            <a:pPr lvl="1">
              <a:buFont typeface="Wingdings" panose="05000000000000000000" pitchFamily="2" charset="2"/>
              <a:buChar char=""/>
            </a:pPr>
            <a:r>
              <a:rPr lang="en-US" dirty="0"/>
              <a:t>frequently changing rules or routines without a clear rationale for doing so.</a:t>
            </a:r>
          </a:p>
          <a:p>
            <a:endParaRPr lang="en-US" dirty="0"/>
          </a:p>
          <a:p>
            <a:endParaRPr lang="en-AU" dirty="0"/>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420EF362-1E2E-C654-81B9-D18B92903E11}"/>
              </a:ext>
            </a:extLst>
          </p:cNvPr>
          <p:cNvSpPr>
            <a:spLocks noGrp="1" noRot="1" noChangeAspect="1"/>
          </p:cNvSpPr>
          <p:nvPr>
            <p:ph type="sldImg"/>
          </p:nvPr>
        </p:nvSpPr>
        <p:spPr>
          <a:xfrm>
            <a:off x="717550" y="571500"/>
            <a:ext cx="5575300" cy="3136900"/>
          </a:xfrm>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01040" y="3876991"/>
            <a:ext cx="5608320" cy="5254309"/>
          </a:xfrm>
        </p:spPr>
        <p:txBody>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So why focus on rules and routines? Here are a few reasons:</a:t>
            </a:r>
          </a:p>
          <a:p>
            <a:pPr lvl="1"/>
            <a:r>
              <a:rPr lang="en-US" dirty="0"/>
              <a:t>Inconsistent expectations and distractions can </a:t>
            </a:r>
            <a:r>
              <a:rPr lang="en-US" b="1" dirty="0"/>
              <a:t>overload</a:t>
            </a:r>
            <a:r>
              <a:rPr lang="en-US" dirty="0"/>
              <a:t> working memory, hindering learning. </a:t>
            </a:r>
            <a:br>
              <a:rPr lang="en-US" dirty="0"/>
            </a:br>
            <a:r>
              <a:rPr lang="en-US" dirty="0"/>
              <a:t>(</a:t>
            </a:r>
            <a:r>
              <a:rPr lang="en-US" b="1" i="1" dirty="0"/>
              <a:t>W</a:t>
            </a:r>
            <a:r>
              <a:rPr lang="en-AU" b="1" i="1" dirty="0" err="1"/>
              <a:t>orking</a:t>
            </a:r>
            <a:r>
              <a:rPr lang="en-AU" b="1" i="1" dirty="0"/>
              <a:t> memory </a:t>
            </a:r>
            <a:r>
              <a:rPr lang="en-AU" i="1" dirty="0"/>
              <a:t>is a temporary mental workspace that processes information before it enters long-term memory, and it can only hold about 4 to 7 new items at once</a:t>
            </a:r>
            <a:r>
              <a:rPr lang="en-AU" dirty="0"/>
              <a:t>.)</a:t>
            </a:r>
          </a:p>
          <a:p>
            <a:pPr lvl="1"/>
            <a:r>
              <a:rPr lang="en-US" dirty="0"/>
              <a:t>R</a:t>
            </a:r>
            <a:r>
              <a:rPr lang="en-AU" dirty="0"/>
              <a:t>ules and routines </a:t>
            </a:r>
            <a:r>
              <a:rPr lang="en-AU" b="1" dirty="0"/>
              <a:t>structure</a:t>
            </a:r>
            <a:r>
              <a:rPr lang="en-AU" dirty="0"/>
              <a:t> the learning environment, reducing cognitive load to help transfer information from working to long-term memory.</a:t>
            </a:r>
            <a:endParaRPr lang="en-US" dirty="0"/>
          </a:p>
          <a:p>
            <a:pPr lvl="2"/>
            <a:r>
              <a:rPr lang="en-US" dirty="0"/>
              <a:t>When routines are </a:t>
            </a:r>
            <a:r>
              <a:rPr lang="en-US" dirty="0" err="1"/>
              <a:t>practised</a:t>
            </a:r>
            <a:r>
              <a:rPr lang="en-US" dirty="0"/>
              <a:t> to </a:t>
            </a:r>
            <a:r>
              <a:rPr lang="en-US" b="1" dirty="0"/>
              <a:t>automaticity</a:t>
            </a:r>
            <a:r>
              <a:rPr lang="en-US" dirty="0"/>
              <a:t>, students’ working memory is freed up and they are more ready for learning.</a:t>
            </a:r>
          </a:p>
          <a:p>
            <a:pPr lvl="1"/>
            <a:r>
              <a:rPr lang="en-US" dirty="0"/>
              <a:t>A consistent and predictable approach:</a:t>
            </a:r>
          </a:p>
          <a:p>
            <a:pPr lvl="2"/>
            <a:r>
              <a:rPr lang="en-US" dirty="0"/>
              <a:t>supports students’ focus, engagement in learning and efficient information processing</a:t>
            </a:r>
          </a:p>
          <a:p>
            <a:pPr lvl="2"/>
            <a:r>
              <a:rPr lang="en-US" dirty="0"/>
              <a:t>creates a </a:t>
            </a:r>
            <a:r>
              <a:rPr lang="en-US" b="1" dirty="0"/>
              <a:t>safe learning environment</a:t>
            </a:r>
            <a:r>
              <a:rPr lang="en-US" dirty="0"/>
              <a:t>, and a framework for expressing shared values, </a:t>
            </a:r>
            <a:r>
              <a:rPr lang="en-US" dirty="0" err="1"/>
              <a:t>recognising</a:t>
            </a:r>
            <a:r>
              <a:rPr lang="en-US" dirty="0"/>
              <a:t> positive effort and providing constructive feedback. This sets students up to:</a:t>
            </a:r>
          </a:p>
          <a:p>
            <a:pPr lvl="3"/>
            <a:r>
              <a:rPr lang="en-US" dirty="0"/>
              <a:t>have positive attitudes towards school</a:t>
            </a:r>
          </a:p>
          <a:p>
            <a:pPr lvl="3"/>
            <a:r>
              <a:rPr lang="en-US" dirty="0"/>
              <a:t>perceive themselves as part of their school community</a:t>
            </a:r>
          </a:p>
          <a:p>
            <a:pPr lvl="3"/>
            <a:r>
              <a:rPr lang="en-US" dirty="0"/>
              <a:t>attain higher academic results and place a high value on regular attendance.</a:t>
            </a:r>
          </a:p>
          <a:p>
            <a:endParaRPr lang="en-US" dirty="0"/>
          </a:p>
          <a:p>
            <a:pPr lvl="0"/>
            <a:r>
              <a:rPr lang="en-US" dirty="0"/>
              <a:t>Importantly, rules and routines </a:t>
            </a:r>
            <a:r>
              <a:rPr lang="en-US" b="1" dirty="0"/>
              <a:t>reduce barriers </a:t>
            </a:r>
            <a:r>
              <a:rPr lang="en-US" dirty="0"/>
              <a:t>to implementing other evidence-based teaching practices. This is important to enable an evidence-based approach to teaching and learning within our school.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9</a:t>
            </a:fld>
            <a:endParaRPr lang="en-US" noProof="0"/>
          </a:p>
        </p:txBody>
      </p:sp>
      <p:sp>
        <p:nvSpPr>
          <p:cNvPr id="10" name="Slide Image Placeholder 9">
            <a:extLst>
              <a:ext uri="{FF2B5EF4-FFF2-40B4-BE49-F238E27FC236}">
                <a16:creationId xmlns:a16="http://schemas.microsoft.com/office/drawing/2014/main" id="{F1529F90-2CC0-AF92-64DA-9F294D238BC7}"/>
              </a:ext>
            </a:extLst>
          </p:cNvPr>
          <p:cNvSpPr>
            <a:spLocks noGrp="1" noRot="1" noChangeAspect="1"/>
          </p:cNvSpPr>
          <p:nvPr>
            <p:ph type="sldImg"/>
          </p:nvPr>
        </p:nvSpPr>
        <p:spPr>
          <a:xfrm>
            <a:off x="717550" y="565150"/>
            <a:ext cx="5575300" cy="3136900"/>
          </a:xfrm>
        </p:spPr>
      </p:sp>
    </p:spTree>
    <p:extLst>
      <p:ext uri="{BB962C8B-B14F-4D97-AF65-F5344CB8AC3E}">
        <p14:creationId xmlns:p14="http://schemas.microsoft.com/office/powerpoint/2010/main" val="3219295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423C7-406A-BD36-80D5-DEE1E2B5A3A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E93F9D9-034F-4E30-39A0-A2FBA7135012}"/>
              </a:ext>
            </a:extLst>
          </p:cNvPr>
          <p:cNvSpPr>
            <a:spLocks noGrp="1"/>
          </p:cNvSpPr>
          <p:nvPr>
            <p:ph type="body" idx="1"/>
          </p:nvPr>
        </p:nvSpPr>
        <p:spPr/>
        <p:txBody>
          <a:bodyPr/>
          <a:lstStyle/>
          <a:p>
            <a:pPr lvl="0"/>
            <a:r>
              <a:rPr lang="en-US" b="1" i="1" dirty="0"/>
              <a:t>Editing notes: </a:t>
            </a:r>
            <a:endParaRPr lang="en-US" b="1" i="1" noProof="0" dirty="0"/>
          </a:p>
          <a:p>
            <a:pPr lvl="1"/>
            <a:r>
              <a:rPr lang="en-US" i="1" noProof="0" dirty="0"/>
              <a:t>The purpose of this slide is to provide </a:t>
            </a:r>
            <a:r>
              <a:rPr lang="en-US" i="1" dirty="0"/>
              <a:t>an overview of how the practice is positioned within the broader context</a:t>
            </a:r>
            <a:r>
              <a:rPr lang="en-US" i="1" noProof="0" dirty="0"/>
              <a:t>. </a:t>
            </a:r>
          </a:p>
          <a:p>
            <a:pPr lvl="1"/>
            <a:r>
              <a:rPr lang="en-US" i="1" noProof="0" dirty="0">
                <a:latin typeface="Montserrat"/>
              </a:rPr>
              <a:t>We recommend replacing AERO’s learning and teaching model with</a:t>
            </a:r>
            <a:r>
              <a:rPr lang="en-US" b="1" i="1" noProof="0" dirty="0">
                <a:latin typeface="Montserrat"/>
              </a:rPr>
              <a:t> your system or sector’s equivalent model</a:t>
            </a:r>
            <a:r>
              <a:rPr lang="en-US" i="1" noProof="0" dirty="0">
                <a:latin typeface="Montserrat"/>
              </a:rPr>
              <a:t> where applicable (e.g., the Victorian Teaching and Learning Model 2.0 or the New South Wales Teaching and Learning Cycle).</a:t>
            </a:r>
            <a:r>
              <a:rPr lang="en-US" i="1" dirty="0">
                <a:latin typeface="Montserrat"/>
              </a:rPr>
              <a:t> </a:t>
            </a:r>
            <a:br>
              <a:rPr lang="en-US" noProof="0" dirty="0">
                <a:latin typeface="Montserrat"/>
              </a:rPr>
            </a:br>
            <a:endParaRPr lang="en-US" dirty="0">
              <a:latin typeface="Montserrat"/>
            </a:endParaRPr>
          </a:p>
          <a:p>
            <a:pPr lvl="0"/>
            <a:r>
              <a:rPr lang="en-US" b="1" dirty="0"/>
              <a:t>Speaking notes: </a:t>
            </a:r>
            <a:r>
              <a:rPr lang="en-US" i="1" dirty="0"/>
              <a:t>(Replace these notes with information about your system or sector’s model where appropriate.)</a:t>
            </a:r>
          </a:p>
          <a:p>
            <a:r>
              <a:rPr lang="en-US" dirty="0">
                <a:latin typeface="Montserrat"/>
              </a:rPr>
              <a:t>AERO’s model of learning and teaching </a:t>
            </a:r>
            <a:r>
              <a:rPr lang="en-US" dirty="0" err="1">
                <a:latin typeface="Montserrat"/>
              </a:rPr>
              <a:t>summarises</a:t>
            </a:r>
            <a:r>
              <a:rPr lang="en-US" dirty="0">
                <a:latin typeface="Montserrat"/>
              </a:rPr>
              <a:t> rigorous and relevant evidence about </a:t>
            </a:r>
            <a:r>
              <a:rPr lang="en-US" b="1" dirty="0">
                <a:latin typeface="Montserrat"/>
              </a:rPr>
              <a:t>how students learn </a:t>
            </a:r>
            <a:r>
              <a:rPr lang="en-US" dirty="0">
                <a:latin typeface="Montserrat"/>
              </a:rPr>
              <a:t>with evidence about the </a:t>
            </a:r>
            <a:r>
              <a:rPr lang="en-US" b="1" dirty="0">
                <a:latin typeface="Montserrat"/>
              </a:rPr>
              <a:t>most effective teaching practices</a:t>
            </a:r>
            <a:r>
              <a:rPr lang="en-US" dirty="0">
                <a:latin typeface="Montserrat"/>
              </a:rPr>
              <a:t>.  </a:t>
            </a:r>
          </a:p>
          <a:p>
            <a:endParaRPr lang="en-US" dirty="0"/>
          </a:p>
          <a:p>
            <a:r>
              <a:rPr lang="en-US" b="1" i="1" dirty="0"/>
              <a:t>Draw attention to the circled parts of the diagram:</a:t>
            </a:r>
          </a:p>
          <a:p>
            <a:r>
              <a:rPr lang="en-US" dirty="0"/>
              <a:t>As you can see, in AERO’s model, rules and routines provide a foundation for teaching and learning. Using rules and routines is informed by research on how students learn best. The model highlights how rules and routines help students to be ready and equipped for learning and scaffold a safe learning environment with minimal distractions.  </a:t>
            </a:r>
          </a:p>
          <a:p>
            <a:endParaRPr lang="en-US" dirty="0"/>
          </a:p>
        </p:txBody>
      </p:sp>
      <p:sp>
        <p:nvSpPr>
          <p:cNvPr id="6" name="Slide Number Placeholder 5">
            <a:extLst>
              <a:ext uri="{FF2B5EF4-FFF2-40B4-BE49-F238E27FC236}">
                <a16:creationId xmlns:a16="http://schemas.microsoft.com/office/drawing/2014/main" id="{D48C9D0F-FB0E-E7DC-3C96-CAC7D7FEA2D6}"/>
              </a:ext>
            </a:extLst>
          </p:cNvPr>
          <p:cNvSpPr>
            <a:spLocks noGrp="1"/>
          </p:cNvSpPr>
          <p:nvPr>
            <p:ph type="sldNum" sz="quarter" idx="5"/>
          </p:nvPr>
        </p:nvSpPr>
        <p:spPr/>
        <p:txBody>
          <a:bodyPr/>
          <a:lstStyle/>
          <a:p>
            <a:pPr lvl="0"/>
            <a:fld id="{B36E7EC0-9BE3-5541-9D76-7DE32A6C9D42}" type="slidenum">
              <a:rPr lang="en-US" noProof="0" smtClean="0"/>
              <a:pPr lvl="0"/>
              <a:t>10</a:t>
            </a:fld>
            <a:endParaRPr lang="en-US" noProof="0"/>
          </a:p>
        </p:txBody>
      </p:sp>
      <p:sp>
        <p:nvSpPr>
          <p:cNvPr id="10" name="Slide Image Placeholder 9">
            <a:extLst>
              <a:ext uri="{FF2B5EF4-FFF2-40B4-BE49-F238E27FC236}">
                <a16:creationId xmlns:a16="http://schemas.microsoft.com/office/drawing/2014/main" id="{00316779-7450-46C4-0A15-F51E4BAE8CBA}"/>
              </a:ext>
            </a:extLst>
          </p:cNvPr>
          <p:cNvSpPr>
            <a:spLocks noGrp="1" noRot="1" noChangeAspect="1"/>
          </p:cNvSpPr>
          <p:nvPr>
            <p:ph type="sldImg"/>
          </p:nvPr>
        </p:nvSpPr>
        <p:spPr/>
      </p:sp>
    </p:spTree>
    <p:extLst>
      <p:ext uri="{BB962C8B-B14F-4D97-AF65-F5344CB8AC3E}">
        <p14:creationId xmlns:p14="http://schemas.microsoft.com/office/powerpoint/2010/main" val="3277522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An example discussion activity is provided here. Please add additional questions if needed to align with your context. </a:t>
            </a:r>
          </a:p>
          <a:p>
            <a:pPr lvl="0"/>
            <a:endParaRPr lang="en-US" dirty="0"/>
          </a:p>
          <a:p>
            <a:pPr lvl="0"/>
            <a:r>
              <a:rPr lang="en-US" b="1" dirty="0"/>
              <a:t>Speaking note (following the discussion): </a:t>
            </a:r>
            <a:r>
              <a:rPr lang="en-US" dirty="0"/>
              <a:t>Now, let’s consider ways of supporting student attention by managing the learning environment …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11</a:t>
            </a:fld>
            <a:endParaRPr lang="en-US" noProof="0"/>
          </a:p>
        </p:txBody>
      </p:sp>
      <p:sp>
        <p:nvSpPr>
          <p:cNvPr id="10" name="Slide Image Placeholder 9">
            <a:extLst>
              <a:ext uri="{FF2B5EF4-FFF2-40B4-BE49-F238E27FC236}">
                <a16:creationId xmlns:a16="http://schemas.microsoft.com/office/drawing/2014/main" id="{D1BBDE55-4AFF-CE9E-D64F-C81ED1161CFC}"/>
              </a:ext>
            </a:extLst>
          </p:cNvPr>
          <p:cNvSpPr>
            <a:spLocks noGrp="1" noRot="1" noChangeAspect="1"/>
          </p:cNvSpPr>
          <p:nvPr>
            <p:ph type="sldImg"/>
          </p:nvPr>
        </p:nvSpPr>
        <p:spPr/>
      </p:sp>
    </p:spTree>
    <p:extLst>
      <p:ext uri="{BB962C8B-B14F-4D97-AF65-F5344CB8AC3E}">
        <p14:creationId xmlns:p14="http://schemas.microsoft.com/office/powerpoint/2010/main" val="3482658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dirty="0"/>
              <a:t>Editing note: </a:t>
            </a:r>
            <a:r>
              <a:rPr lang="en-US" i="1" dirty="0"/>
              <a:t>If you choose </a:t>
            </a:r>
            <a:r>
              <a:rPr lang="en-US" b="1" i="1" dirty="0"/>
              <a:t>not to discuss one of these techniques</a:t>
            </a:r>
            <a:r>
              <a:rPr lang="en-US" i="1" dirty="0"/>
              <a:t>, please edit this slide to include only the technique you wish to discuss. You may also revisit any technique that’s removed at a time that’s more appropriate during your school’s professional learning cycle.</a:t>
            </a:r>
          </a:p>
          <a:p>
            <a:pPr lvl="0"/>
            <a:endParaRPr lang="en-US" dirty="0"/>
          </a:p>
          <a:p>
            <a:pPr lvl="0"/>
            <a:r>
              <a:rPr lang="en-US" b="1" dirty="0"/>
              <a:t>Speaking notes: </a:t>
            </a:r>
            <a:r>
              <a:rPr lang="en-US" dirty="0"/>
              <a:t>Now that we’ve gone through what rules and routines are and how they support learning, let’s look at how routines can be used to manage the learning environment, supporting students’ ability to focus on their learning. We’ll consider how to: </a:t>
            </a:r>
            <a:r>
              <a:rPr lang="en-US" i="1" dirty="0"/>
              <a:t>[read techniques from slide].</a:t>
            </a:r>
          </a:p>
          <a:p>
            <a:pPr lvl="0"/>
            <a:endParaRPr lang="en-US" dirty="0"/>
          </a:p>
          <a:p>
            <a:pPr lvl="0"/>
            <a:r>
              <a:rPr lang="en-US" dirty="0"/>
              <a:t>In this session, we’ll give examples of techniques that focus on </a:t>
            </a:r>
            <a:r>
              <a:rPr lang="en-US" b="1" dirty="0"/>
              <a:t>routines</a:t>
            </a:r>
            <a:r>
              <a:rPr lang="en-US" dirty="0"/>
              <a:t> that allow for a learning-focused environment. While we won’t explicitly focus on rules, note that rules are reflected in and help to support routines.</a:t>
            </a:r>
            <a:endParaRPr lang="en-AU" dirty="0"/>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12</a:t>
            </a:fld>
            <a:endParaRPr lang="en-US" noProof="0"/>
          </a:p>
        </p:txBody>
      </p:sp>
      <p:sp>
        <p:nvSpPr>
          <p:cNvPr id="8" name="Slide Image Placeholder 7">
            <a:extLst>
              <a:ext uri="{FF2B5EF4-FFF2-40B4-BE49-F238E27FC236}">
                <a16:creationId xmlns:a16="http://schemas.microsoft.com/office/drawing/2014/main" id="{E6271FF7-4CDC-DFBF-5D6D-2DC6A23F10F9}"/>
              </a:ext>
            </a:extLst>
          </p:cNvPr>
          <p:cNvSpPr>
            <a:spLocks noGrp="1" noRot="1" noChangeAspect="1"/>
          </p:cNvSpPr>
          <p:nvPr>
            <p:ph type="sldImg"/>
          </p:nvPr>
        </p:nvSpPr>
        <p:spPr/>
      </p:sp>
    </p:spTree>
    <p:extLst>
      <p:ext uri="{BB962C8B-B14F-4D97-AF65-F5344CB8AC3E}">
        <p14:creationId xmlns:p14="http://schemas.microsoft.com/office/powerpoint/2010/main" val="23922308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8ABD6-9E84-C6AD-4CD8-5A986DDB67D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5D59555-959A-D22D-455A-C64B58A1629B}"/>
              </a:ext>
            </a:extLst>
          </p:cNvPr>
          <p:cNvSpPr>
            <a:spLocks noGrp="1"/>
          </p:cNvSpPr>
          <p:nvPr>
            <p:ph type="body" idx="1"/>
          </p:nvPr>
        </p:nvSpPr>
        <p:spPr/>
        <p:txBody>
          <a:bodyPr/>
          <a:lstStyle/>
          <a:p>
            <a:pPr lvl="0"/>
            <a:r>
              <a:rPr lang="en-US" b="1" i="1" dirty="0"/>
              <a:t>Editing note: </a:t>
            </a:r>
            <a:r>
              <a:rPr lang="en-US" i="1" dirty="0"/>
              <a:t>Fostering a safe, supportive and consistent learning environment is an important first step in setting up routines to support learning. However, if the staff in your school already have a strong understanding of this technique, you could remove this slide and focus on the next technique (i.e., ‘Using routines that prepare students for learning’). Alternatively, revisit this technique at a more appropriate point in your school’s professional learning cycle.</a:t>
            </a:r>
          </a:p>
          <a:p>
            <a:pPr lvl="0"/>
            <a:endParaRPr lang="en-US" dirty="0"/>
          </a:p>
          <a:p>
            <a:pPr lvl="0"/>
            <a:r>
              <a:rPr lang="en-US" b="1" dirty="0"/>
              <a:t>Speaking notes: </a:t>
            </a:r>
            <a:r>
              <a:rPr lang="en-US" dirty="0"/>
              <a:t>Let’s start with what we mean by ‘fostering a safe, supportive and consistent learning environment’. </a:t>
            </a:r>
          </a:p>
          <a:p>
            <a:pPr lvl="0"/>
            <a:endParaRPr lang="en-US" dirty="0"/>
          </a:p>
          <a:p>
            <a:pPr lvl="0"/>
            <a:r>
              <a:rPr lang="en-US" dirty="0"/>
              <a:t>There are many ways to ensure your classroom provides this. </a:t>
            </a:r>
            <a:r>
              <a:rPr lang="en-AU" dirty="0"/>
              <a:t>One way is to create </a:t>
            </a:r>
            <a:r>
              <a:rPr lang="en-AU" b="1" dirty="0"/>
              <a:t>structure, consistency and predictability</a:t>
            </a:r>
            <a:r>
              <a:rPr lang="en-AU" dirty="0"/>
              <a:t> through the </a:t>
            </a:r>
            <a:r>
              <a:rPr lang="en-US" dirty="0"/>
              <a:t>set up of furniture and classroom materials (e.g., desks, posters and vocabulary displays). </a:t>
            </a:r>
          </a:p>
          <a:p>
            <a:pPr lvl="0"/>
            <a:endParaRPr lang="en-US" dirty="0"/>
          </a:p>
          <a:p>
            <a:pPr lvl="0"/>
            <a:r>
              <a:rPr lang="en-AU" dirty="0"/>
              <a:t>A well-structured classroom layout helps students to </a:t>
            </a:r>
            <a:r>
              <a:rPr lang="en-AU" b="1" dirty="0"/>
              <a:t>focus and pay attention to their learning</a:t>
            </a:r>
            <a:r>
              <a:rPr lang="en-AU" dirty="0"/>
              <a:t>. Channelling student attention means making thoughtful, planned decisions about what will help students to focus on learning in your classroom. </a:t>
            </a:r>
          </a:p>
          <a:p>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8642B2AA-A0EB-FDE4-3F0D-032E1167B95F}"/>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8" name="Slide Image Placeholder 7">
            <a:extLst>
              <a:ext uri="{FF2B5EF4-FFF2-40B4-BE49-F238E27FC236}">
                <a16:creationId xmlns:a16="http://schemas.microsoft.com/office/drawing/2014/main" id="{468B8BF2-A2E2-BA79-3AF1-725FE176311A}"/>
              </a:ext>
            </a:extLst>
          </p:cNvPr>
          <p:cNvSpPr>
            <a:spLocks noGrp="1" noRot="1" noChangeAspect="1"/>
          </p:cNvSpPr>
          <p:nvPr>
            <p:ph type="sldImg"/>
          </p:nvPr>
        </p:nvSpPr>
        <p:spPr/>
      </p:sp>
    </p:spTree>
    <p:extLst>
      <p:ext uri="{BB962C8B-B14F-4D97-AF65-F5344CB8AC3E}">
        <p14:creationId xmlns:p14="http://schemas.microsoft.com/office/powerpoint/2010/main" val="17680817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B4C60-F8CB-E682-E0A8-DA7C53066D8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31BF4BE-A27E-34B4-4CBF-A7B76D556D9A}"/>
              </a:ext>
            </a:extLst>
          </p:cNvPr>
          <p:cNvSpPr>
            <a:spLocks noGrp="1"/>
          </p:cNvSpPr>
          <p:nvPr>
            <p:ph type="body" idx="1"/>
          </p:nvPr>
        </p:nvSpPr>
        <p:spPr>
          <a:xfrm>
            <a:off x="701040" y="3946841"/>
            <a:ext cx="5608320" cy="5095559"/>
          </a:xfrm>
        </p:spPr>
        <p:txBody>
          <a:bodyPr>
            <a:normAutofit fontScale="92500" lnSpcReduction="10000"/>
          </a:bodyPr>
          <a:lstStyle/>
          <a:p>
            <a:pPr lvl="0"/>
            <a:r>
              <a:rPr lang="en-US" b="1" i="1" dirty="0"/>
              <a:t>Editing note: </a:t>
            </a:r>
            <a:r>
              <a:rPr lang="en-US" i="1" dirty="0"/>
              <a:t>Fostering a safe, supportive and consistent learning environment is an important first step in setting up routines to support learning. However, if the staff in your school already have a strong understanding of this technique, you may choose to remove this slide and focus on the next technique (i.e., ‘Using routines that prepare students for learning’). Alternatively, revisit this technique at a more appropriate point in your school’s professional learning cycle.</a:t>
            </a:r>
          </a:p>
          <a:p>
            <a:pPr lvl="0"/>
            <a:endParaRPr lang="en-US" b="1" dirty="0"/>
          </a:p>
          <a:p>
            <a:pPr lvl="0"/>
            <a:r>
              <a:rPr lang="en-US" b="1" dirty="0"/>
              <a:t>Speaking notes: </a:t>
            </a:r>
            <a:r>
              <a:rPr lang="en-US" dirty="0"/>
              <a:t>How you set up your classroom is key to fostering a safe, supportive and consistent learning environment. While it’s important to create a space that’s attractive and creates a sense of belonging, this can’t come at the cost of student focus. </a:t>
            </a:r>
          </a:p>
          <a:p>
            <a:pPr lvl="0"/>
            <a:endParaRPr lang="en-US" dirty="0"/>
          </a:p>
          <a:p>
            <a:pPr lvl="0"/>
            <a:r>
              <a:rPr lang="en-AU" dirty="0">
                <a:latin typeface="Montserrat"/>
              </a:rPr>
              <a:t>A layout that directs attention to the </a:t>
            </a:r>
            <a:r>
              <a:rPr lang="en-AU" b="1" dirty="0">
                <a:latin typeface="Montserrat"/>
              </a:rPr>
              <a:t>front</a:t>
            </a:r>
            <a:r>
              <a:rPr lang="en-AU" dirty="0">
                <a:latin typeface="Montserrat"/>
              </a:rPr>
              <a:t> of the classroom supports multiple aspects of effective teaching</a:t>
            </a:r>
            <a:r>
              <a:rPr lang="en-US" dirty="0">
                <a:latin typeface="Montserrat"/>
              </a:rPr>
              <a:t> (e.g., when you’re explaining, demonstrating or modelling, facilitating guided practice and checking student understanding). There may be other stages of a lesson where attention doesn’t need to be directed to the front (e.g., when students are independently practising) and it’s more appropriate for you to circulate the room. </a:t>
            </a:r>
          </a:p>
          <a:p>
            <a:pPr lvl="0"/>
            <a:endParaRPr lang="en-US" dirty="0"/>
          </a:p>
          <a:p>
            <a:r>
              <a:rPr lang="en-US" dirty="0"/>
              <a:t>Whichever way you choose to set up your classroom, decide how you will:</a:t>
            </a:r>
          </a:p>
          <a:p>
            <a:pPr lvl="1"/>
            <a:r>
              <a:rPr lang="en-US" dirty="0"/>
              <a:t>ensure you and instructional displays (e.g., the main whiteboard or screen) are </a:t>
            </a:r>
            <a:r>
              <a:rPr lang="en-US" b="1" dirty="0"/>
              <a:t>visible</a:t>
            </a:r>
            <a:r>
              <a:rPr lang="en-US" dirty="0"/>
              <a:t> to all students – students may miss instructions or steps if they can’t see clearly</a:t>
            </a:r>
          </a:p>
          <a:p>
            <a:pPr lvl="1"/>
            <a:r>
              <a:rPr lang="en-US" dirty="0"/>
              <a:t>ensure teaching spaces are </a:t>
            </a:r>
            <a:r>
              <a:rPr lang="en-US" b="1" dirty="0"/>
              <a:t>accessible</a:t>
            </a:r>
            <a:r>
              <a:rPr lang="en-US" dirty="0"/>
              <a:t> to all students – the area where you provide explicit instruction, your desk (where students receive feedback on their work), and floor and table spaces for one-to-one or small-group instruction should be accessible to all students to promote inclusion</a:t>
            </a:r>
          </a:p>
          <a:p>
            <a:pPr lvl="1"/>
            <a:r>
              <a:rPr lang="en-US" dirty="0"/>
              <a:t>use </a:t>
            </a:r>
            <a:r>
              <a:rPr lang="en-US" b="1" dirty="0"/>
              <a:t>purposeful</a:t>
            </a:r>
            <a:r>
              <a:rPr lang="en-US" dirty="0"/>
              <a:t> displays – ideally, position all displays and equipment to the sides of learning space, so they’re accessible but not distracting during explicit teaching. Remove any displays that are no longer used frequently</a:t>
            </a:r>
          </a:p>
          <a:p>
            <a:pPr lvl="1"/>
            <a:r>
              <a:rPr lang="en-US" dirty="0">
                <a:latin typeface="Montserrat"/>
              </a:rPr>
              <a:t>minimise </a:t>
            </a:r>
            <a:r>
              <a:rPr lang="en-US" b="1" dirty="0">
                <a:latin typeface="Montserrat"/>
              </a:rPr>
              <a:t>distractions</a:t>
            </a:r>
            <a:r>
              <a:rPr lang="en-US" dirty="0">
                <a:latin typeface="Montserrat"/>
              </a:rPr>
              <a:t> from the area where you direct and guide the learning – any distracting displays around this area can make it difficult for students to focus on what is being taught.</a:t>
            </a:r>
          </a:p>
        </p:txBody>
      </p:sp>
      <p:sp>
        <p:nvSpPr>
          <p:cNvPr id="6" name="Slide Number Placeholder 5">
            <a:extLst>
              <a:ext uri="{FF2B5EF4-FFF2-40B4-BE49-F238E27FC236}">
                <a16:creationId xmlns:a16="http://schemas.microsoft.com/office/drawing/2014/main" id="{8BF69972-1514-6969-A8F0-22275A86A7CE}"/>
              </a:ext>
            </a:extLst>
          </p:cNvPr>
          <p:cNvSpPr>
            <a:spLocks noGrp="1"/>
          </p:cNvSpPr>
          <p:nvPr>
            <p:ph type="sldNum" sz="quarter" idx="5"/>
          </p:nvPr>
        </p:nvSpPr>
        <p:spPr/>
        <p:txBody>
          <a:bodyPr/>
          <a:lstStyle/>
          <a:p>
            <a:fld id="{B36E7EC0-9BE3-5541-9D76-7DE32A6C9D42}" type="slidenum">
              <a:rPr lang="en-US" smtClean="0"/>
              <a:pPr/>
              <a:t>14</a:t>
            </a:fld>
            <a:endParaRPr lang="en-US"/>
          </a:p>
        </p:txBody>
      </p:sp>
      <p:sp>
        <p:nvSpPr>
          <p:cNvPr id="10" name="Slide Image Placeholder 9">
            <a:extLst>
              <a:ext uri="{FF2B5EF4-FFF2-40B4-BE49-F238E27FC236}">
                <a16:creationId xmlns:a16="http://schemas.microsoft.com/office/drawing/2014/main" id="{E16A97EF-405C-045B-01A4-B77D4BCF47BF}"/>
              </a:ext>
            </a:extLst>
          </p:cNvPr>
          <p:cNvSpPr>
            <a:spLocks noGrp="1" noRot="1" noChangeAspect="1"/>
          </p:cNvSpPr>
          <p:nvPr>
            <p:ph type="sldImg"/>
          </p:nvPr>
        </p:nvSpPr>
        <p:spPr>
          <a:xfrm>
            <a:off x="717550" y="635000"/>
            <a:ext cx="5575300" cy="3136900"/>
          </a:xfrm>
        </p:spPr>
      </p:sp>
    </p:spTree>
    <p:extLst>
      <p:ext uri="{BB962C8B-B14F-4D97-AF65-F5344CB8AC3E}">
        <p14:creationId xmlns:p14="http://schemas.microsoft.com/office/powerpoint/2010/main" val="15631374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A97B8-B547-BAB1-042E-0F294983825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04F2A52-07F9-55F8-E39D-730FEC286EBE}"/>
              </a:ext>
            </a:extLst>
          </p:cNvPr>
          <p:cNvSpPr>
            <a:spLocks noGrp="1"/>
          </p:cNvSpPr>
          <p:nvPr>
            <p:ph type="body" idx="1"/>
          </p:nvPr>
        </p:nvSpPr>
        <p:spPr>
          <a:xfrm>
            <a:off x="701040" y="3927791"/>
            <a:ext cx="5608320" cy="5209859"/>
          </a:xfrm>
        </p:spPr>
        <p:txBody>
          <a:bodyPr>
            <a:normAutofit fontScale="92500" lnSpcReduction="10000"/>
          </a:bodyPr>
          <a:lstStyle/>
          <a:p>
            <a:pPr lvl="0"/>
            <a:r>
              <a:rPr lang="en-US" b="1" i="1" dirty="0"/>
              <a:t>Editing note: </a:t>
            </a:r>
            <a:r>
              <a:rPr lang="en-US" i="1" dirty="0"/>
              <a:t>Fostering a safe, supportive and consistent learning environment is an important first step in setting up routines to support learning. However, if staff in your school already have a strong understanding of this technique, you could remove this slide and focus on the next technique (i.e., ‘Using routines that prepare students for learning’). Alternatively, revisit this technique at a more appropriate point in your school’s professional learning cycle.</a:t>
            </a:r>
          </a:p>
          <a:p>
            <a:pPr lvl="0"/>
            <a:endParaRPr lang="en-US" dirty="0"/>
          </a:p>
          <a:p>
            <a:pPr lvl="0"/>
            <a:r>
              <a:rPr lang="en-US" b="1" dirty="0">
                <a:latin typeface="Montserrat"/>
              </a:rPr>
              <a:t>Speaking notes: </a:t>
            </a:r>
            <a:r>
              <a:rPr lang="en-US" dirty="0">
                <a:latin typeface="Montserrat"/>
              </a:rPr>
              <a:t>To ensure you’re visible to all students when necessary, carefully plan the set up of furniture and where individual students are placed within that plan. </a:t>
            </a:r>
            <a:r>
              <a:rPr lang="en-AU" dirty="0">
                <a:latin typeface="Montserrat"/>
              </a:rPr>
              <a:t>The examples on the slide illustrate possible seating plans (with 2 students per table). They show ways of keeping students turned towards the area where you’ll direct and guide the learning when needed. </a:t>
            </a:r>
          </a:p>
          <a:p>
            <a:pPr lvl="0"/>
            <a:endParaRPr lang="en-AU" dirty="0"/>
          </a:p>
          <a:p>
            <a:pPr lvl="0"/>
            <a:r>
              <a:rPr lang="en-AU" dirty="0"/>
              <a:t>These examples will also help you circulate the room during guided and independent practice. A space that allows you to move around the room and discretely address individual students will minimise distraction and allow for timely, purposeful feedback.</a:t>
            </a:r>
          </a:p>
          <a:p>
            <a:pPr lvl="0"/>
            <a:endParaRPr lang="en-AU" dirty="0"/>
          </a:p>
          <a:p>
            <a:r>
              <a:rPr lang="en-AU" dirty="0">
                <a:latin typeface="Montserrat"/>
              </a:rPr>
              <a:t>Note that in the Rows example, even though desks are arranged in 4 groups, chairs are positioned behind the desks (i.e., so students are facing the front rather than each other).</a:t>
            </a:r>
          </a:p>
          <a:p>
            <a:endParaRPr lang="en-AU" dirty="0"/>
          </a:p>
          <a:p>
            <a:r>
              <a:rPr lang="en-US" dirty="0">
                <a:latin typeface="Montserrat"/>
              </a:rPr>
              <a:t>Classroom layout will support you to maximise on-task behaviour. Aim to: </a:t>
            </a:r>
          </a:p>
          <a:p>
            <a:pPr lvl="1"/>
            <a:r>
              <a:rPr lang="en-US" dirty="0"/>
              <a:t>have a clear </a:t>
            </a:r>
            <a:r>
              <a:rPr lang="en-US" b="1" dirty="0"/>
              <a:t>seating plan </a:t>
            </a:r>
            <a:r>
              <a:rPr lang="en-US" dirty="0"/>
              <a:t>– making choices about where students are seated should support positive peer interactions</a:t>
            </a:r>
          </a:p>
          <a:p>
            <a:pPr lvl="1"/>
            <a:r>
              <a:rPr lang="en-US" dirty="0"/>
              <a:t>place </a:t>
            </a:r>
            <a:r>
              <a:rPr lang="en-US" b="1" dirty="0"/>
              <a:t>high-use items </a:t>
            </a:r>
            <a:r>
              <a:rPr lang="en-US" dirty="0"/>
              <a:t>in areas that do not obstruct the learning space – it should be easy for you and your students to move through the space and to access high-use items such as mathematical materials (e.g., rulers and dice), mini whiteboards, books and stationery</a:t>
            </a:r>
          </a:p>
          <a:p>
            <a:pPr lvl="1"/>
            <a:r>
              <a:rPr lang="en-US" dirty="0"/>
              <a:t>set up clear spaces for supporting students </a:t>
            </a:r>
            <a:r>
              <a:rPr lang="en-US" b="1" dirty="0"/>
              <a:t>one to one </a:t>
            </a:r>
            <a:r>
              <a:rPr lang="en-US" dirty="0"/>
              <a:t>– when students require such support, they should be able to get there easily (without using up cognitive load to decide where to go)</a:t>
            </a:r>
          </a:p>
          <a:p>
            <a:pPr lvl="1"/>
            <a:r>
              <a:rPr lang="en-US" dirty="0">
                <a:latin typeface="Montserrat"/>
              </a:rPr>
              <a:t>set up spaces for supporting students </a:t>
            </a:r>
            <a:r>
              <a:rPr lang="en-US" b="1" dirty="0">
                <a:latin typeface="Montserrat"/>
              </a:rPr>
              <a:t>in small groups </a:t>
            </a:r>
            <a:r>
              <a:rPr lang="en-US" dirty="0">
                <a:latin typeface="Montserrat"/>
              </a:rPr>
              <a:t>– to facilitate closer monitoring of students, an area for working with small groups should be made clear to the students (e.g., on the floor at the front of the classroom or at a half moon/jellybean table if possible).</a:t>
            </a:r>
            <a:endParaRPr lang="en-AU" dirty="0">
              <a:latin typeface="Montserrat"/>
            </a:endParaRPr>
          </a:p>
        </p:txBody>
      </p:sp>
      <p:sp>
        <p:nvSpPr>
          <p:cNvPr id="6" name="Slide Number Placeholder 5">
            <a:extLst>
              <a:ext uri="{FF2B5EF4-FFF2-40B4-BE49-F238E27FC236}">
                <a16:creationId xmlns:a16="http://schemas.microsoft.com/office/drawing/2014/main" id="{42F43460-522F-F8B6-4E08-76AA90F08D88}"/>
              </a:ext>
            </a:extLst>
          </p:cNvPr>
          <p:cNvSpPr>
            <a:spLocks noGrp="1"/>
          </p:cNvSpPr>
          <p:nvPr>
            <p:ph type="sldNum" sz="quarter" idx="5"/>
          </p:nvPr>
        </p:nvSpPr>
        <p:spPr/>
        <p:txBody>
          <a:bodyPr/>
          <a:lstStyle/>
          <a:p>
            <a:fld id="{B36E7EC0-9BE3-5541-9D76-7DE32A6C9D42}" type="slidenum">
              <a:rPr lang="en-US" smtClean="0"/>
              <a:pPr/>
              <a:t>15</a:t>
            </a:fld>
            <a:endParaRPr lang="en-US"/>
          </a:p>
        </p:txBody>
      </p:sp>
      <p:sp>
        <p:nvSpPr>
          <p:cNvPr id="10" name="Slide Image Placeholder 9">
            <a:extLst>
              <a:ext uri="{FF2B5EF4-FFF2-40B4-BE49-F238E27FC236}">
                <a16:creationId xmlns:a16="http://schemas.microsoft.com/office/drawing/2014/main" id="{319FCB8F-E56A-13A3-ED49-B1D155695D16}"/>
              </a:ext>
            </a:extLst>
          </p:cNvPr>
          <p:cNvSpPr>
            <a:spLocks noGrp="1" noRot="1" noChangeAspect="1"/>
          </p:cNvSpPr>
          <p:nvPr>
            <p:ph type="sldImg"/>
          </p:nvPr>
        </p:nvSpPr>
        <p:spPr>
          <a:xfrm>
            <a:off x="717550" y="615950"/>
            <a:ext cx="5575300" cy="3136900"/>
          </a:xfrm>
        </p:spPr>
      </p:sp>
    </p:spTree>
    <p:extLst>
      <p:ext uri="{BB962C8B-B14F-4D97-AF65-F5344CB8AC3E}">
        <p14:creationId xmlns:p14="http://schemas.microsoft.com/office/powerpoint/2010/main" val="29981526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notes: </a:t>
            </a:r>
          </a:p>
          <a:p>
            <a:pPr lvl="1"/>
            <a:r>
              <a:rPr lang="en-US" i="1" dirty="0">
                <a:latin typeface="Montserrat"/>
              </a:rPr>
              <a:t>Use this example discussion slide if you’ve covered the technique of ‘Fostering a safe, supportive and consistent learning environment’.</a:t>
            </a:r>
          </a:p>
          <a:p>
            <a:pPr lvl="1"/>
            <a:r>
              <a:rPr lang="en-US" i="1" dirty="0"/>
              <a:t>Please add further questions if needed for your context. </a:t>
            </a:r>
          </a:p>
          <a:p>
            <a:endParaRPr lang="en-AU" dirty="0"/>
          </a:p>
          <a:p>
            <a:pPr lvl="0"/>
            <a:r>
              <a:rPr lang="en-US" b="1" dirty="0"/>
              <a:t>Speaking note (following the discussion): </a:t>
            </a:r>
            <a:r>
              <a:rPr lang="en-US" dirty="0"/>
              <a:t>Now, let’s consider ways to use routines that prepare students for learning … </a:t>
            </a:r>
          </a:p>
          <a:p>
            <a:endParaRPr lang="en-AU" dirty="0"/>
          </a:p>
          <a:p>
            <a:endParaRPr lang="en-AU" dirty="0"/>
          </a:p>
          <a:p>
            <a:endParaRPr lang="en-US"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16</a:t>
            </a:fld>
            <a:endParaRPr lang="en-US"/>
          </a:p>
        </p:txBody>
      </p:sp>
      <p:sp>
        <p:nvSpPr>
          <p:cNvPr id="9" name="Slide Image Placeholder 8">
            <a:extLst>
              <a:ext uri="{FF2B5EF4-FFF2-40B4-BE49-F238E27FC236}">
                <a16:creationId xmlns:a16="http://schemas.microsoft.com/office/drawing/2014/main" id="{8BFF899A-C5BD-7AD6-F340-779DFA74F89F}"/>
              </a:ext>
            </a:extLst>
          </p:cNvPr>
          <p:cNvSpPr>
            <a:spLocks noGrp="1" noRot="1" noChangeAspect="1"/>
          </p:cNvSpPr>
          <p:nvPr>
            <p:ph type="sldImg"/>
          </p:nvPr>
        </p:nvSpPr>
        <p:spPr/>
      </p:sp>
    </p:spTree>
    <p:extLst>
      <p:ext uri="{BB962C8B-B14F-4D97-AF65-F5344CB8AC3E}">
        <p14:creationId xmlns:p14="http://schemas.microsoft.com/office/powerpoint/2010/main" val="16693169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42F02-E2CC-5499-FFC2-209CFB230CF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E7847DD-21F5-BF60-6987-73615FAE9D1C}"/>
              </a:ext>
            </a:extLst>
          </p:cNvPr>
          <p:cNvSpPr>
            <a:spLocks noGrp="1"/>
          </p:cNvSpPr>
          <p:nvPr>
            <p:ph type="body" idx="1"/>
          </p:nvPr>
        </p:nvSpPr>
        <p:spPr/>
        <p:txBody>
          <a:bodyPr/>
          <a:lstStyle/>
          <a:p>
            <a:pPr lvl="0"/>
            <a:r>
              <a:rPr lang="en-US" b="1" i="1" dirty="0">
                <a:latin typeface="Montserrat"/>
              </a:rPr>
              <a:t>Editing note: </a:t>
            </a:r>
            <a:r>
              <a:rPr lang="en-US" i="1" dirty="0">
                <a:latin typeface="Montserrat"/>
              </a:rPr>
              <a:t>Using routines that prepare students for learning is an essential part of managing the classroom environment. However, if staff in your school already have a strong understanding of this technique, you could remove this slide and focus on the previous technique (i.e., ‘Fostering a safe, supportive and consistent learning environment’). Alternatively, revisit this technique at a more appropriate point in your school’s professional learning cycle.</a:t>
            </a:r>
            <a:br>
              <a:rPr lang="en-US" dirty="0"/>
            </a:br>
            <a:endParaRPr lang="en-US" dirty="0"/>
          </a:p>
          <a:p>
            <a:pPr lvl="0"/>
            <a:r>
              <a:rPr lang="en-US" b="1" dirty="0"/>
              <a:t>Speaking notes: </a:t>
            </a:r>
            <a:r>
              <a:rPr lang="en-US" dirty="0"/>
              <a:t>Let’s start with what we mean by ‘using routines that prepare students for learning’</a:t>
            </a:r>
            <a:r>
              <a:rPr lang="en-AU" dirty="0"/>
              <a:t>. </a:t>
            </a:r>
          </a:p>
          <a:p>
            <a:pPr lvl="0"/>
            <a:endParaRPr lang="en-AU" dirty="0"/>
          </a:p>
          <a:p>
            <a:pPr lvl="0"/>
            <a:r>
              <a:rPr lang="en-AU" dirty="0"/>
              <a:t>There are many ways to prepare students for learning, </a:t>
            </a:r>
            <a:r>
              <a:rPr lang="en-US" dirty="0"/>
              <a:t>including being clear and consistent with routines. I</a:t>
            </a:r>
            <a:r>
              <a:rPr lang="en-AU" dirty="0"/>
              <a:t>n this session, we’ll focus on gaining students’ attention. </a:t>
            </a:r>
            <a:r>
              <a:rPr lang="en-US" dirty="0"/>
              <a:t>Using verbal and non-verbal prompts and signals is one way to ensure that students’ attention is on you before you give an instruction. </a:t>
            </a:r>
          </a:p>
          <a:p>
            <a:pPr lvl="0"/>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E06B6493-B6DF-3B37-A359-5EBC1C2B148B}"/>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7" name="Slide Image Placeholder 6">
            <a:extLst>
              <a:ext uri="{FF2B5EF4-FFF2-40B4-BE49-F238E27FC236}">
                <a16:creationId xmlns:a16="http://schemas.microsoft.com/office/drawing/2014/main" id="{E3B8B3E9-E747-F77A-7DFF-38F08FC21835}"/>
              </a:ext>
            </a:extLst>
          </p:cNvPr>
          <p:cNvSpPr>
            <a:spLocks noGrp="1" noRot="1" noChangeAspect="1"/>
          </p:cNvSpPr>
          <p:nvPr>
            <p:ph type="sldImg"/>
          </p:nvPr>
        </p:nvSpPr>
        <p:spPr/>
      </p:sp>
    </p:spTree>
    <p:extLst>
      <p:ext uri="{BB962C8B-B14F-4D97-AF65-F5344CB8AC3E}">
        <p14:creationId xmlns:p14="http://schemas.microsoft.com/office/powerpoint/2010/main" val="169666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F2807-F007-2876-B19B-D6BB7CEA249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C04CA03-1BB0-114B-0706-6D5340B95DE5}"/>
              </a:ext>
            </a:extLst>
          </p:cNvPr>
          <p:cNvSpPr>
            <a:spLocks noGrp="1"/>
          </p:cNvSpPr>
          <p:nvPr>
            <p:ph type="body" idx="1"/>
          </p:nvPr>
        </p:nvSpPr>
        <p:spPr>
          <a:xfrm>
            <a:off x="701040" y="3946841"/>
            <a:ext cx="5608320" cy="5216209"/>
          </a:xfrm>
        </p:spPr>
        <p:txBody>
          <a:bodyPr>
            <a:normAutofit fontScale="70000" lnSpcReduction="20000"/>
          </a:bodyPr>
          <a:lstStyle/>
          <a:p>
            <a:pPr lvl="0"/>
            <a:r>
              <a:rPr lang="en-US" b="1" i="1" dirty="0">
                <a:latin typeface="Montserrat"/>
              </a:rPr>
              <a:t>Editing note: </a:t>
            </a:r>
            <a:r>
              <a:rPr lang="en-US" i="1" dirty="0">
                <a:latin typeface="Montserrat"/>
              </a:rPr>
              <a:t>Using routines that prepare students for learning is an essential part of managing the classroom environment. However, if the staff in your school already have a strong understanding of this technique, you may choose to remove this slide and focus on the previous technique (i.e., ‘Fostering a safe, supportive and consistent learning environment’). Alternatively, revisit this technique at a more appropriate point in your school’s professional learning cycle.</a:t>
            </a:r>
          </a:p>
          <a:p>
            <a:pPr lvl="0"/>
            <a:endParaRPr lang="en-US" dirty="0"/>
          </a:p>
          <a:p>
            <a:pPr lvl="0"/>
            <a:r>
              <a:rPr lang="en-US" b="1" dirty="0">
                <a:latin typeface="Montserrat"/>
              </a:rPr>
              <a:t>Speaking notes: </a:t>
            </a:r>
            <a:r>
              <a:rPr lang="en-US" dirty="0">
                <a:latin typeface="Montserrat"/>
              </a:rPr>
              <a:t>Efficiently gaining all students’ attention supports student safety, </a:t>
            </a:r>
            <a:r>
              <a:rPr lang="en-US" dirty="0" err="1">
                <a:latin typeface="Montserrat"/>
              </a:rPr>
              <a:t>maximises</a:t>
            </a:r>
            <a:r>
              <a:rPr lang="en-US" dirty="0">
                <a:latin typeface="Montserrat"/>
              </a:rPr>
              <a:t> instructional time and reduces the likelihood of students missing critical information. Use scanning, non-verbal gestures and audible or visual prompts to ensure students are focused and ready to receive instructions.</a:t>
            </a:r>
          </a:p>
          <a:p>
            <a:pPr lvl="0"/>
            <a:endParaRPr lang="en-US" dirty="0"/>
          </a:p>
          <a:p>
            <a:pPr lvl="0"/>
            <a:r>
              <a:rPr lang="en-US" dirty="0"/>
              <a:t>Gain students’ attention by:</a:t>
            </a:r>
            <a:endParaRPr lang="en-AU" dirty="0"/>
          </a:p>
          <a:p>
            <a:pPr lvl="4"/>
            <a:r>
              <a:rPr lang="en-US" b="1" dirty="0"/>
              <a:t>positioning yourself where all students can see you and listen to instructions </a:t>
            </a:r>
            <a:r>
              <a:rPr lang="en-US" dirty="0"/>
              <a:t>– e.g., stand at the front of the room, or where very few or no students need to change their position to see you</a:t>
            </a:r>
          </a:p>
          <a:p>
            <a:pPr lvl="4"/>
            <a:r>
              <a:rPr lang="en-US" b="1" dirty="0"/>
              <a:t>using a verbal or audible prompt to get students to focus on you </a:t>
            </a:r>
            <a:r>
              <a:rPr lang="en-US" dirty="0"/>
              <a:t>– before giving an instruction, use a sound (e.g., bell or clap), countdown or call and response. Combine this with a visual cue/gesture where appropriate. Different techniques are suitable for different situations. Audible prompts are most appropriate when most students have their attention elsewhere (e.g., when students are working at their desks or around the classroom, or in an outdoor environment). </a:t>
            </a:r>
          </a:p>
          <a:p>
            <a:pPr lvl="4"/>
            <a:r>
              <a:rPr lang="en-US" b="1" dirty="0">
                <a:latin typeface="Montserrat"/>
              </a:rPr>
              <a:t>pausing, scanning and responding to students’ behaviour </a:t>
            </a:r>
            <a:r>
              <a:rPr lang="en-US" dirty="0">
                <a:latin typeface="Montserrat"/>
              </a:rPr>
              <a:t>– once you’ve given the signal, deliberately pause and scan to ensure that students are following your instructions to stop, look and listen</a:t>
            </a:r>
          </a:p>
          <a:p>
            <a:pPr lvl="4"/>
            <a:r>
              <a:rPr lang="en-US" b="1" dirty="0">
                <a:latin typeface="Montserrat"/>
              </a:rPr>
              <a:t>acknowledging and praising students for on-task behaviour </a:t>
            </a:r>
            <a:r>
              <a:rPr lang="en-US" dirty="0">
                <a:latin typeface="Montserrat"/>
              </a:rPr>
              <a:t>– part of pausing, scanning and responding to students’ behaviour is to acknowledge and praise students when they give you their attention, e.g., by saying ‘Thank you’ or giving a thumbs up. Acknowledging when a student corrects their behaviour will also reinforce desired expectations.</a:t>
            </a:r>
          </a:p>
          <a:p>
            <a:pPr lvl="0"/>
            <a:endParaRPr lang="en-US" dirty="0"/>
          </a:p>
          <a:p>
            <a:pPr lvl="0"/>
            <a:r>
              <a:rPr lang="en-US" noProof="0" dirty="0"/>
              <a:t>Examples of non-verbal signals that can accompany your audible prompts include: </a:t>
            </a:r>
          </a:p>
          <a:p>
            <a:pPr lvl="1"/>
            <a:r>
              <a:rPr lang="en-US" noProof="0" dirty="0"/>
              <a:t>proximity (moving to the general area of the student)</a:t>
            </a:r>
          </a:p>
          <a:p>
            <a:pPr lvl="1"/>
            <a:r>
              <a:rPr lang="en-US" dirty="0">
                <a:latin typeface="Montserrat"/>
              </a:rPr>
              <a:t>deliberately pausing until the behaviour has stopped</a:t>
            </a:r>
          </a:p>
          <a:p>
            <a:pPr lvl="1"/>
            <a:r>
              <a:rPr lang="en-US" noProof="0" dirty="0">
                <a:latin typeface="Montserrat"/>
              </a:rPr>
              <a:t>‘the look’ (turning and looking at the student to demonstrate you’ve noticed)</a:t>
            </a:r>
          </a:p>
          <a:p>
            <a:pPr lvl="1"/>
            <a:r>
              <a:rPr lang="en-US" dirty="0"/>
              <a:t>a gesture (using a hand or facial expression).</a:t>
            </a:r>
          </a:p>
          <a:p>
            <a:pPr lvl="0"/>
            <a:endParaRPr lang="en-US" dirty="0"/>
          </a:p>
          <a:p>
            <a:pPr lvl="0"/>
            <a:r>
              <a:rPr lang="en-US" dirty="0"/>
              <a:t>Whichever signals or prompts you choose to use, it’s important to take the time to explicitly teach them to your class until students become automatic in their response. </a:t>
            </a:r>
          </a:p>
          <a:p>
            <a:pPr lvl="0"/>
            <a:r>
              <a:rPr lang="en-US" dirty="0"/>
              <a:t>It’s also important that, where you have multiple staff working in the one classroom (e.g., classroom teachers and support staff), you take the time to agree on the same signals or prompts to use consistently.</a:t>
            </a:r>
            <a:endParaRPr lang="en-US" noProof="0" dirty="0"/>
          </a:p>
          <a:p>
            <a:r>
              <a:rPr lang="en-US" i="1" dirty="0">
                <a:latin typeface="Montserrat"/>
              </a:rPr>
              <a:t>For more information on teaching routines, see our summary on teaching routines: </a:t>
            </a:r>
            <a:r>
              <a:rPr lang="en-US" i="1" dirty="0">
                <a:latin typeface="Montserrat"/>
                <a:hlinkClick r:id="rId3"/>
              </a:rPr>
              <a:t>https://www.edresearch.edu.au/summaries-explainers/explainers/teaching-routines-their-role-classroom-management</a:t>
            </a:r>
            <a:endParaRPr lang="en-US" i="1" dirty="0">
              <a:hlinkClick r:id="rId3"/>
            </a:endParaRPr>
          </a:p>
          <a:p>
            <a:endParaRPr lang="en-US" dirty="0"/>
          </a:p>
          <a:p>
            <a:pPr lvl="0"/>
            <a:r>
              <a:rPr lang="en-US" dirty="0">
                <a:latin typeface="Montserrat"/>
              </a:rPr>
              <a:t>Voice control also contributes to gaining students’ attention. Using voice control, along with body language, makes communication clearer. It can also help model and maintain a calm and measured approach to behaviour. Voice control includes using:</a:t>
            </a:r>
          </a:p>
          <a:p>
            <a:pPr lvl="1"/>
            <a:r>
              <a:rPr lang="en-US" dirty="0"/>
              <a:t>tone – the mood of your voice </a:t>
            </a:r>
          </a:p>
          <a:p>
            <a:pPr lvl="1"/>
            <a:r>
              <a:rPr lang="en-US" dirty="0"/>
              <a:t>pitch – how high or low your voice is</a:t>
            </a:r>
          </a:p>
          <a:p>
            <a:pPr lvl="1"/>
            <a:r>
              <a:rPr lang="en-US" dirty="0"/>
              <a:t>volume –  how loud or quiet your voice is</a:t>
            </a:r>
          </a:p>
          <a:p>
            <a:pPr lvl="1"/>
            <a:r>
              <a:rPr lang="en-US" dirty="0"/>
              <a:t>pace – the speed of your speech. </a:t>
            </a:r>
          </a:p>
          <a:p>
            <a:pPr lvl="0"/>
            <a:endParaRPr lang="en-US" dirty="0"/>
          </a:p>
          <a:p>
            <a:pPr lvl="0"/>
            <a:r>
              <a:rPr lang="en-US" dirty="0">
                <a:latin typeface="Montserrat"/>
              </a:rPr>
              <a:t>Moving between 2 registers – regular voice and assertive voice – and using your voice strategically can be useful to provide students with cues about their behaviour and what needs to happen next.</a:t>
            </a:r>
          </a:p>
        </p:txBody>
      </p:sp>
      <p:sp>
        <p:nvSpPr>
          <p:cNvPr id="6" name="Slide Number Placeholder 5">
            <a:extLst>
              <a:ext uri="{FF2B5EF4-FFF2-40B4-BE49-F238E27FC236}">
                <a16:creationId xmlns:a16="http://schemas.microsoft.com/office/drawing/2014/main" id="{8D04F130-C0AB-5EC2-3391-6078771D1BA5}"/>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10" name="Slide Image Placeholder 9">
            <a:extLst>
              <a:ext uri="{FF2B5EF4-FFF2-40B4-BE49-F238E27FC236}">
                <a16:creationId xmlns:a16="http://schemas.microsoft.com/office/drawing/2014/main" id="{6C8B7E9C-6CBE-BA93-DAEA-7307CF05D3F4}"/>
              </a:ext>
            </a:extLst>
          </p:cNvPr>
          <p:cNvSpPr>
            <a:spLocks noGrp="1" noRot="1" noChangeAspect="1"/>
          </p:cNvSpPr>
          <p:nvPr>
            <p:ph type="sldImg"/>
          </p:nvPr>
        </p:nvSpPr>
        <p:spPr>
          <a:xfrm>
            <a:off x="717550" y="635000"/>
            <a:ext cx="5575300" cy="3136900"/>
          </a:xfrm>
        </p:spPr>
      </p:sp>
    </p:spTree>
    <p:extLst>
      <p:ext uri="{BB962C8B-B14F-4D97-AF65-F5344CB8AC3E}">
        <p14:creationId xmlns:p14="http://schemas.microsoft.com/office/powerpoint/2010/main" val="17016284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EB326-BACE-6FBC-3610-52E3F196257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7573BB7-F991-C6CE-0235-7AC7CFCEDA70}"/>
              </a:ext>
            </a:extLst>
          </p:cNvPr>
          <p:cNvSpPr>
            <a:spLocks noGrp="1"/>
          </p:cNvSpPr>
          <p:nvPr>
            <p:ph type="body" idx="1"/>
          </p:nvPr>
        </p:nvSpPr>
        <p:spPr/>
        <p:txBody>
          <a:bodyPr/>
          <a:lstStyle/>
          <a:p>
            <a:pPr lvl="0"/>
            <a:r>
              <a:rPr lang="en-US" b="1" i="1" dirty="0"/>
              <a:t>Editing note: </a:t>
            </a:r>
            <a:r>
              <a:rPr lang="en-US" i="1" dirty="0"/>
              <a:t>Choose whether to keep or delete these examples based on your school context (e.g., a primary school may choose not to play the secondary school video and vice versa).</a:t>
            </a:r>
          </a:p>
          <a:p>
            <a:pPr lvl="0"/>
            <a:endParaRPr lang="en-US" dirty="0"/>
          </a:p>
          <a:p>
            <a:pPr lvl="0"/>
            <a:r>
              <a:rPr lang="en-US" b="1" dirty="0"/>
              <a:t>Speaking notes: </a:t>
            </a:r>
            <a:r>
              <a:rPr lang="en-US" dirty="0"/>
              <a:t>In these clips, we see teachers discussing and demonstrating their use of lesson prompts and signals.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pPr lvl="0"/>
            <a:endParaRPr lang="en-US" dirty="0"/>
          </a:p>
          <a:p>
            <a:pPr lvl="0"/>
            <a:r>
              <a:rPr lang="en-US" b="1" dirty="0"/>
              <a:t>Optional speaking notes in response to the primary school video: </a:t>
            </a:r>
            <a:r>
              <a:rPr lang="en-US" dirty="0"/>
              <a:t>In this clip, we can see the teacher using clear prompts and signals to gain student attention and direct focus towards the learning. Let’s recap the main points:</a:t>
            </a:r>
          </a:p>
          <a:p>
            <a:pPr lvl="4"/>
            <a:r>
              <a:rPr lang="en-US" dirty="0"/>
              <a:t>involving hand actions where possible, prompting students to stop what they’re doing and pivot their attention</a:t>
            </a:r>
          </a:p>
          <a:p>
            <a:pPr lvl="4"/>
            <a:r>
              <a:rPr lang="en-US" dirty="0"/>
              <a:t>adjusting prompts according to the nature of the activity</a:t>
            </a:r>
          </a:p>
          <a:p>
            <a:pPr lvl="4"/>
            <a:r>
              <a:rPr lang="en-US" dirty="0"/>
              <a:t>updating prompts and signals for maximum impact and student engagement.</a:t>
            </a:r>
          </a:p>
          <a:p>
            <a:pPr lvl="0"/>
            <a:endParaRPr lang="en-US" dirty="0"/>
          </a:p>
          <a:p>
            <a:pPr lvl="0"/>
            <a:r>
              <a:rPr lang="en-US" b="1" dirty="0"/>
              <a:t>Optional speaking notes in response to the secondary school video: </a:t>
            </a:r>
            <a:r>
              <a:rPr lang="en-US" dirty="0"/>
              <a:t>In this clip, the teacher reflects on the importance of explicitly teaching and revisiting attention routines as part of a lesson. Let’s recap the main points:</a:t>
            </a:r>
          </a:p>
          <a:p>
            <a:pPr lvl="4"/>
            <a:r>
              <a:rPr lang="en-US" dirty="0"/>
              <a:t>explicitly teaching routines for gaining attention</a:t>
            </a:r>
          </a:p>
          <a:p>
            <a:pPr lvl="4"/>
            <a:r>
              <a:rPr lang="en-US" dirty="0"/>
              <a:t>involving students </a:t>
            </a:r>
          </a:p>
          <a:p>
            <a:pPr lvl="4"/>
            <a:r>
              <a:rPr lang="en-US" dirty="0"/>
              <a:t>accompanying verbal prompts with visuals and hand signals</a:t>
            </a:r>
          </a:p>
          <a:p>
            <a:pPr lvl="4"/>
            <a:r>
              <a:rPr lang="en-US" dirty="0"/>
              <a:t>reinforcing through positive feedback when students follow the routine.</a:t>
            </a:r>
          </a:p>
        </p:txBody>
      </p:sp>
      <p:sp>
        <p:nvSpPr>
          <p:cNvPr id="6" name="Slide Number Placeholder 5">
            <a:extLst>
              <a:ext uri="{FF2B5EF4-FFF2-40B4-BE49-F238E27FC236}">
                <a16:creationId xmlns:a16="http://schemas.microsoft.com/office/drawing/2014/main" id="{0FA830A3-90BF-8B97-5691-DC81F4EE4BCF}"/>
              </a:ext>
            </a:extLst>
          </p:cNvPr>
          <p:cNvSpPr>
            <a:spLocks noGrp="1"/>
          </p:cNvSpPr>
          <p:nvPr>
            <p:ph type="sldNum" sz="quarter" idx="5"/>
          </p:nvPr>
        </p:nvSpPr>
        <p:spPr/>
        <p:txBody>
          <a:bodyPr/>
          <a:lstStyle/>
          <a:p>
            <a:pPr lvl="0"/>
            <a:fld id="{B36E7EC0-9BE3-5541-9D76-7DE32A6C9D42}" type="slidenum">
              <a:rPr lang="en-US" noProof="0" smtClean="0"/>
              <a:pPr lvl="0"/>
              <a:t>19</a:t>
            </a:fld>
            <a:endParaRPr lang="en-US" noProof="0"/>
          </a:p>
        </p:txBody>
      </p:sp>
      <p:sp>
        <p:nvSpPr>
          <p:cNvPr id="10" name="Slide Image Placeholder 9">
            <a:extLst>
              <a:ext uri="{FF2B5EF4-FFF2-40B4-BE49-F238E27FC236}">
                <a16:creationId xmlns:a16="http://schemas.microsoft.com/office/drawing/2014/main" id="{4B1B85BB-CB8F-0722-A29B-6E24C85121C1}"/>
              </a:ext>
            </a:extLst>
          </p:cNvPr>
          <p:cNvSpPr>
            <a:spLocks noGrp="1" noRot="1" noChangeAspect="1"/>
          </p:cNvSpPr>
          <p:nvPr>
            <p:ph type="sldImg"/>
          </p:nvPr>
        </p:nvSpPr>
        <p:spPr/>
      </p:sp>
    </p:spTree>
    <p:extLst>
      <p:ext uri="{BB962C8B-B14F-4D97-AF65-F5344CB8AC3E}">
        <p14:creationId xmlns:p14="http://schemas.microsoft.com/office/powerpoint/2010/main" val="25027422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48903-72AA-41F1-E064-3746272674A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456F5F1-271B-D83B-DF30-15F04B3A0FA7}"/>
              </a:ext>
            </a:extLst>
          </p:cNvPr>
          <p:cNvSpPr>
            <a:spLocks noGrp="1"/>
          </p:cNvSpPr>
          <p:nvPr>
            <p:ph type="body" idx="1"/>
          </p:nvPr>
        </p:nvSpPr>
        <p:spPr/>
        <p:txBody>
          <a:bodyPr/>
          <a:lstStyle/>
          <a:p>
            <a:pPr lvl="0"/>
            <a:r>
              <a:rPr lang="en-US" b="1" i="1" dirty="0"/>
              <a:t>Editing notes: </a:t>
            </a:r>
          </a:p>
          <a:p>
            <a:pPr lvl="1"/>
            <a:r>
              <a:rPr lang="en-US" i="1" dirty="0"/>
              <a:t>Use this example discussion slide if you have covered the technique of ‘Use routines that prepare students for learning’.</a:t>
            </a:r>
          </a:p>
          <a:p>
            <a:pPr lvl="1"/>
            <a:r>
              <a:rPr lang="en-US" i="1" dirty="0"/>
              <a:t>Please add further questions if needed for your context. </a:t>
            </a:r>
          </a:p>
          <a:p>
            <a:pPr lvl="1"/>
            <a:r>
              <a:rPr lang="en-US" i="1" dirty="0"/>
              <a:t>Encourage staff to use this time to agree on which signals or prompts they’ll use consistently within classrooms or across year groups. </a:t>
            </a:r>
          </a:p>
          <a:p>
            <a:pPr lvl="1"/>
            <a:r>
              <a:rPr lang="en-US" i="1" dirty="0">
                <a:latin typeface="Montserrat"/>
              </a:rPr>
              <a:t>To support staff in how to teach prompts and signals, see our summary on teaching routines: </a:t>
            </a:r>
            <a:r>
              <a:rPr lang="en-US" i="1" dirty="0">
                <a:latin typeface="Montserrat"/>
                <a:hlinkClick r:id="rId3"/>
              </a:rPr>
              <a:t>https://www.edresearch.edu.au/summaries-explainers/explainers/teaching-routines-their-role-classroom-management</a:t>
            </a:r>
          </a:p>
          <a:p>
            <a:pPr lvl="0"/>
            <a:endParaRPr lang="en-US" dirty="0"/>
          </a:p>
          <a:p>
            <a:pPr lvl="0"/>
            <a:r>
              <a:rPr lang="en-US" b="1" dirty="0"/>
              <a:t>Speaking note (following the discussion): </a:t>
            </a:r>
            <a:r>
              <a:rPr lang="en-US" dirty="0"/>
              <a:t>Now, let’s consider ways to use routines to support the learning process … </a:t>
            </a:r>
          </a:p>
        </p:txBody>
      </p:sp>
      <p:sp>
        <p:nvSpPr>
          <p:cNvPr id="6" name="Slide Number Placeholder 5">
            <a:extLst>
              <a:ext uri="{FF2B5EF4-FFF2-40B4-BE49-F238E27FC236}">
                <a16:creationId xmlns:a16="http://schemas.microsoft.com/office/drawing/2014/main" id="{989660EE-FA7A-98E9-E87B-9B1A321C36CB}"/>
              </a:ext>
            </a:extLst>
          </p:cNvPr>
          <p:cNvSpPr>
            <a:spLocks noGrp="1"/>
          </p:cNvSpPr>
          <p:nvPr>
            <p:ph type="sldNum" sz="quarter" idx="5"/>
          </p:nvPr>
        </p:nvSpPr>
        <p:spPr/>
        <p:txBody>
          <a:bodyPr/>
          <a:lstStyle/>
          <a:p>
            <a:pPr lvl="0"/>
            <a:fld id="{B36E7EC0-9BE3-5541-9D76-7DE32A6C9D42}" type="slidenum">
              <a:rPr lang="en-US" noProof="0" smtClean="0"/>
              <a:pPr lvl="0"/>
              <a:t>20</a:t>
            </a:fld>
            <a:endParaRPr lang="en-US" noProof="0"/>
          </a:p>
        </p:txBody>
      </p:sp>
      <p:sp>
        <p:nvSpPr>
          <p:cNvPr id="9" name="Slide Image Placeholder 8">
            <a:extLst>
              <a:ext uri="{FF2B5EF4-FFF2-40B4-BE49-F238E27FC236}">
                <a16:creationId xmlns:a16="http://schemas.microsoft.com/office/drawing/2014/main" id="{E252A04E-58F0-093F-4D40-78B3255ED72D}"/>
              </a:ext>
            </a:extLst>
          </p:cNvPr>
          <p:cNvSpPr>
            <a:spLocks noGrp="1" noRot="1" noChangeAspect="1"/>
          </p:cNvSpPr>
          <p:nvPr>
            <p:ph type="sldImg"/>
          </p:nvPr>
        </p:nvSpPr>
        <p:spPr/>
      </p:sp>
    </p:spTree>
    <p:extLst>
      <p:ext uri="{BB962C8B-B14F-4D97-AF65-F5344CB8AC3E}">
        <p14:creationId xmlns:p14="http://schemas.microsoft.com/office/powerpoint/2010/main" val="26349417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CC57A-F277-6836-B358-4C91F7D353C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5C96A51-BB5B-4B7B-98F6-686161135C8F}"/>
              </a:ext>
            </a:extLst>
          </p:cNvPr>
          <p:cNvSpPr>
            <a:spLocks noGrp="1"/>
          </p:cNvSpPr>
          <p:nvPr>
            <p:ph type="body" idx="1"/>
          </p:nvPr>
        </p:nvSpPr>
        <p:spPr/>
        <p:txBody>
          <a:bodyPr/>
          <a:lstStyle/>
          <a:p>
            <a:pPr lvl="0"/>
            <a:r>
              <a:rPr lang="en-US" b="1" i="1" dirty="0"/>
              <a:t>Editing note: </a:t>
            </a:r>
            <a:r>
              <a:rPr lang="en-US" i="1" dirty="0"/>
              <a:t>Teaching routines that support active and effective participation is an essential technique for engaging students in learning. Using mini whiteboards, turn and talk, and random selection all serve this purpose. We recommend you identify which of these examples are most relevant to your setting and edit the following slides accordingly. </a:t>
            </a:r>
          </a:p>
          <a:p>
            <a:pPr lvl="0"/>
            <a:endParaRPr lang="en-US" dirty="0"/>
          </a:p>
          <a:p>
            <a:r>
              <a:rPr lang="en-US" b="1" dirty="0"/>
              <a:t>Speaking note: </a:t>
            </a:r>
            <a:r>
              <a:rPr lang="en-US" dirty="0"/>
              <a:t>Using routines that support the learning process is important to maximise the effectiveness and efficiency of learning. There are many routines that support learning, some which you’re likely already using. Today we’re going to focus on a few examples.</a:t>
            </a:r>
          </a:p>
        </p:txBody>
      </p:sp>
      <p:sp>
        <p:nvSpPr>
          <p:cNvPr id="6" name="Slide Number Placeholder 5">
            <a:extLst>
              <a:ext uri="{FF2B5EF4-FFF2-40B4-BE49-F238E27FC236}">
                <a16:creationId xmlns:a16="http://schemas.microsoft.com/office/drawing/2014/main" id="{A1987756-688B-602E-F128-6D3947820400}"/>
              </a:ext>
            </a:extLst>
          </p:cNvPr>
          <p:cNvSpPr>
            <a:spLocks noGrp="1"/>
          </p:cNvSpPr>
          <p:nvPr>
            <p:ph type="sldNum" sz="quarter" idx="5"/>
          </p:nvPr>
        </p:nvSpPr>
        <p:spPr/>
        <p:txBody>
          <a:bodyPr/>
          <a:lstStyle/>
          <a:p>
            <a:pPr lvl="0"/>
            <a:fld id="{B36E7EC0-9BE3-5541-9D76-7DE32A6C9D42}" type="slidenum">
              <a:rPr lang="en-US" noProof="0" smtClean="0"/>
              <a:pPr lvl="0"/>
              <a:t>21</a:t>
            </a:fld>
            <a:endParaRPr lang="en-US" noProof="0"/>
          </a:p>
        </p:txBody>
      </p:sp>
      <p:sp>
        <p:nvSpPr>
          <p:cNvPr id="7" name="Slide Image Placeholder 6">
            <a:extLst>
              <a:ext uri="{FF2B5EF4-FFF2-40B4-BE49-F238E27FC236}">
                <a16:creationId xmlns:a16="http://schemas.microsoft.com/office/drawing/2014/main" id="{98F46504-470E-8E6C-FC45-90A414E1287B}"/>
              </a:ext>
            </a:extLst>
          </p:cNvPr>
          <p:cNvSpPr>
            <a:spLocks noGrp="1" noRot="1" noChangeAspect="1"/>
          </p:cNvSpPr>
          <p:nvPr>
            <p:ph type="sldImg"/>
          </p:nvPr>
        </p:nvSpPr>
        <p:spPr/>
      </p:sp>
    </p:spTree>
    <p:extLst>
      <p:ext uri="{BB962C8B-B14F-4D97-AF65-F5344CB8AC3E}">
        <p14:creationId xmlns:p14="http://schemas.microsoft.com/office/powerpoint/2010/main" val="1089229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A309E-FC68-5613-6E96-40F0FC03D21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476C530-ED10-52A2-F89C-E119580EFC68}"/>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notes: </a:t>
            </a:r>
            <a:r>
              <a:rPr lang="en-US" dirty="0"/>
              <a:t>Let’s start with what we mean by</a:t>
            </a:r>
            <a:r>
              <a:rPr lang="en-AU" dirty="0"/>
              <a:t> ‘teaching routines that support active and effective participation in learning’. </a:t>
            </a:r>
          </a:p>
          <a:p>
            <a:pPr lvl="0"/>
            <a:endParaRPr lang="en-AU" dirty="0"/>
          </a:p>
          <a:p>
            <a:pPr lvl="0"/>
            <a:r>
              <a:rPr lang="en-AU" dirty="0"/>
              <a:t>This means explicitly teaching and practising rules and routines that will be consistently used throughout lessons, including routines that support students to actively participate in learning. </a:t>
            </a:r>
          </a:p>
          <a:p>
            <a:pPr lvl="0"/>
            <a:endParaRPr lang="en-AU" dirty="0"/>
          </a:p>
          <a:p>
            <a:pPr lvl="0"/>
            <a:r>
              <a:rPr lang="en-AU" dirty="0"/>
              <a:t>Examples of routines for encouraging active participation involve</a:t>
            </a:r>
            <a:r>
              <a:rPr lang="en-US" dirty="0"/>
              <a:t>:</a:t>
            </a:r>
          </a:p>
          <a:p>
            <a:pPr lvl="1"/>
            <a:r>
              <a:rPr lang="en-US" dirty="0"/>
              <a:t>mini whiteboards</a:t>
            </a:r>
          </a:p>
          <a:p>
            <a:pPr lvl="1"/>
            <a:r>
              <a:rPr lang="en-US" dirty="0"/>
              <a:t>turn and talk</a:t>
            </a:r>
          </a:p>
          <a:p>
            <a:pPr lvl="1"/>
            <a:r>
              <a:rPr lang="en-US" dirty="0"/>
              <a:t>random selection.</a:t>
            </a:r>
          </a:p>
          <a:p>
            <a:endParaRPr lang="en-US" dirty="0"/>
          </a:p>
          <a:p>
            <a:pPr lvl="0"/>
            <a:r>
              <a:rPr lang="en-US" b="1" i="1" dirty="0"/>
              <a:t>Optional: </a:t>
            </a:r>
            <a:r>
              <a:rPr lang="en-US" i="1" dirty="0"/>
              <a:t>Allow staff time to read the slide, without talking to it. </a:t>
            </a:r>
          </a:p>
        </p:txBody>
      </p:sp>
      <p:sp>
        <p:nvSpPr>
          <p:cNvPr id="6" name="Slide Number Placeholder 5">
            <a:extLst>
              <a:ext uri="{FF2B5EF4-FFF2-40B4-BE49-F238E27FC236}">
                <a16:creationId xmlns:a16="http://schemas.microsoft.com/office/drawing/2014/main" id="{EA0C8003-AE08-F011-A37F-84A45CEA5C60}"/>
              </a:ext>
            </a:extLst>
          </p:cNvPr>
          <p:cNvSpPr>
            <a:spLocks noGrp="1"/>
          </p:cNvSpPr>
          <p:nvPr>
            <p:ph type="sldNum" sz="quarter" idx="5"/>
          </p:nvPr>
        </p:nvSpPr>
        <p:spPr/>
        <p:txBody>
          <a:bodyPr/>
          <a:lstStyle/>
          <a:p>
            <a:pPr lvl="0"/>
            <a:fld id="{B36E7EC0-9BE3-5541-9D76-7DE32A6C9D42}" type="slidenum">
              <a:rPr lang="en-US" noProof="0" smtClean="0"/>
              <a:pPr lvl="0"/>
              <a:t>22</a:t>
            </a:fld>
            <a:endParaRPr lang="en-US" noProof="0"/>
          </a:p>
        </p:txBody>
      </p:sp>
      <p:sp>
        <p:nvSpPr>
          <p:cNvPr id="7" name="Slide Image Placeholder 6">
            <a:extLst>
              <a:ext uri="{FF2B5EF4-FFF2-40B4-BE49-F238E27FC236}">
                <a16:creationId xmlns:a16="http://schemas.microsoft.com/office/drawing/2014/main" id="{CA9EC0FA-4F38-1493-327C-B415974746A0}"/>
              </a:ext>
            </a:extLst>
          </p:cNvPr>
          <p:cNvSpPr>
            <a:spLocks noGrp="1" noRot="1" noChangeAspect="1"/>
          </p:cNvSpPr>
          <p:nvPr>
            <p:ph type="sldImg"/>
          </p:nvPr>
        </p:nvSpPr>
        <p:spPr/>
      </p:sp>
    </p:spTree>
    <p:extLst>
      <p:ext uri="{BB962C8B-B14F-4D97-AF65-F5344CB8AC3E}">
        <p14:creationId xmlns:p14="http://schemas.microsoft.com/office/powerpoint/2010/main" val="8117315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01040" y="3530601"/>
            <a:ext cx="5608320" cy="5638800"/>
          </a:xfrm>
        </p:spPr>
        <p:txBody>
          <a:bodyPr>
            <a:normAutofit fontScale="70000" lnSpcReduction="20000"/>
          </a:bodyPr>
          <a:lstStyle/>
          <a:p>
            <a:r>
              <a:rPr lang="en-US" b="1" i="1" dirty="0">
                <a:latin typeface="Montserrat"/>
              </a:rPr>
              <a:t>Editing note: </a:t>
            </a:r>
            <a:r>
              <a:rPr lang="en-US" i="1" dirty="0">
                <a:latin typeface="Montserrat"/>
              </a:rPr>
              <a:t>The purpose of this slide is to compare the active participation routines outlined in this module and help you clarify why you should choose particular routines. While all of these routines are examples of supporting active and effective participation in learning, each serves a different purpose. You should use routines that are appropriate for a given purpose, rather than simply using a random sample of routines. This slide also offers alternative routines that could be used in addition to, or instead of, the routines listed. See our Rules and Routines practice guide for more information about some of these alternative routines: </a:t>
            </a:r>
            <a:r>
              <a:rPr lang="en-US" i="1" dirty="0">
                <a:latin typeface="Montserrat"/>
                <a:hlinkClick r:id="rId3"/>
              </a:rPr>
              <a:t>https://www.edresearch.edu.au/guides-resources/practice-guides/rules-and-routines</a:t>
            </a:r>
            <a:endParaRPr lang="en-US" i="1" dirty="0">
              <a:latin typeface="Montserrat"/>
            </a:endParaRPr>
          </a:p>
          <a:p>
            <a:endParaRPr lang="en-US" dirty="0"/>
          </a:p>
          <a:p>
            <a:r>
              <a:rPr lang="en-US" b="1" dirty="0"/>
              <a:t>Speaking notes: </a:t>
            </a:r>
            <a:r>
              <a:rPr lang="en-US" dirty="0"/>
              <a:t>Let’s consider different active participation routines and the purpose of each one. Being clear about </a:t>
            </a:r>
            <a:r>
              <a:rPr lang="en-US" b="1" dirty="0"/>
              <a:t>why</a:t>
            </a:r>
            <a:r>
              <a:rPr lang="en-US" dirty="0"/>
              <a:t> you’re using a routine will help you monitor and engage students in their learning most effectively. </a:t>
            </a:r>
            <a:r>
              <a:rPr lang="en-AU" dirty="0"/>
              <a:t>It’s often more effective to use a small number of routines well, rather than a random mix.</a:t>
            </a:r>
          </a:p>
          <a:p>
            <a:r>
              <a:rPr lang="en-AU" dirty="0"/>
              <a:t>For all routines, students should first be taught the relevant content or skill. Using routines like random selection before teaching the content can lead to negative experiences, withdrawal or resistance.</a:t>
            </a:r>
          </a:p>
          <a:p>
            <a:endParaRPr lang="en-US" dirty="0"/>
          </a:p>
          <a:p>
            <a:r>
              <a:rPr lang="en-US" dirty="0"/>
              <a:t>Let’s consider the purpose of each of the examples on the screen:</a:t>
            </a:r>
          </a:p>
          <a:p>
            <a:pPr lvl="1"/>
            <a:r>
              <a:rPr lang="en-US" b="1" dirty="0"/>
              <a:t>Mini whiteboards </a:t>
            </a:r>
          </a:p>
          <a:p>
            <a:pPr marL="359410" lvl="2" indent="-179705"/>
            <a:r>
              <a:rPr lang="en-AU" dirty="0"/>
              <a:t>Use mini whiteboards to quickly reveal every students’ thinking, particularly during guided practice. They can be used flexibly for:</a:t>
            </a:r>
          </a:p>
          <a:p>
            <a:pPr marL="575945" lvl="3" indent="-179705"/>
            <a:r>
              <a:rPr lang="en-AU" dirty="0"/>
              <a:t>written responses (e.g., writing practice, demonstrating depth of thought)</a:t>
            </a:r>
          </a:p>
          <a:p>
            <a:pPr marL="575945" lvl="3" indent="-179705"/>
            <a:r>
              <a:rPr lang="en-AU" dirty="0"/>
              <a:t>maths responses (e.g., fluency, reasoning, problem-solving, using procedures and algorithms)</a:t>
            </a:r>
          </a:p>
          <a:p>
            <a:pPr marL="575945" lvl="3" indent="-179705"/>
            <a:r>
              <a:rPr lang="en-AU" dirty="0"/>
              <a:t>visual responses (e.g., drawing diagrams, flow charts, concept maps).</a:t>
            </a:r>
          </a:p>
          <a:p>
            <a:pPr marL="359410" lvl="2" indent="-179705"/>
            <a:r>
              <a:rPr lang="en-AU" b="1" dirty="0"/>
              <a:t>Writing in books </a:t>
            </a:r>
            <a:r>
              <a:rPr lang="en-AU" dirty="0"/>
              <a:t>is an alternative, but it is often less efficient for monitoring understanding and correcting errors in real time. Writing in books may be more effective for independent practice.</a:t>
            </a:r>
          </a:p>
          <a:p>
            <a:pPr marL="359410" lvl="2" indent="-179705"/>
            <a:r>
              <a:rPr lang="en-AU" b="1" dirty="0"/>
              <a:t>Finger voting </a:t>
            </a:r>
            <a:r>
              <a:rPr lang="en-AU" dirty="0"/>
              <a:t>is another whole-class response strategy, but it’s limited to fixed or multiple-choice answers and doesn’t easily show depth of thinking.</a:t>
            </a:r>
          </a:p>
          <a:p>
            <a:pPr marL="359410" lvl="2" indent="-179705"/>
            <a:r>
              <a:rPr lang="en-AU" dirty="0"/>
              <a:t>There are various types of </a:t>
            </a:r>
            <a:r>
              <a:rPr lang="en-AU" b="1" dirty="0"/>
              <a:t>software</a:t>
            </a:r>
            <a:r>
              <a:rPr lang="en-AU" dirty="0"/>
              <a:t> that students can use to respond to questions and reveal their thinking.</a:t>
            </a:r>
          </a:p>
          <a:p>
            <a:pPr lvl="2"/>
            <a:endParaRPr lang="en-AU" dirty="0"/>
          </a:p>
          <a:p>
            <a:pPr lvl="1"/>
            <a:r>
              <a:rPr lang="en-AU" b="1" dirty="0"/>
              <a:t>Turn and talk </a:t>
            </a:r>
          </a:p>
          <a:p>
            <a:pPr marL="359410" lvl="2" indent="-179705"/>
            <a:r>
              <a:rPr lang="en-AU" dirty="0"/>
              <a:t>Use turn and talk routines to engage students in brief, structured discussions. These discussions can help students to clarify and consolidate ideas, practise academic vocabulary and rehearse specific forms of communication.</a:t>
            </a:r>
          </a:p>
          <a:p>
            <a:pPr marL="359410" lvl="2" indent="-179705"/>
            <a:r>
              <a:rPr lang="en-AU" dirty="0"/>
              <a:t>For an alternative routine, you could also try using </a:t>
            </a:r>
            <a:r>
              <a:rPr lang="en-AU" b="1" dirty="0"/>
              <a:t>choral response </a:t>
            </a:r>
            <a:r>
              <a:rPr lang="en-AU" dirty="0"/>
              <a:t>systems, where all students respond together in unison. Keep in mind this is best suited to questions with a single, constrained response or when students are reading together.</a:t>
            </a:r>
          </a:p>
          <a:p>
            <a:pPr lvl="2"/>
            <a:endParaRPr lang="en-AU" dirty="0"/>
          </a:p>
          <a:p>
            <a:pPr lvl="1"/>
            <a:r>
              <a:rPr lang="en-AU" b="1" dirty="0"/>
              <a:t>Random selection</a:t>
            </a:r>
          </a:p>
          <a:p>
            <a:pPr marL="359410" lvl="2" indent="-179705"/>
            <a:r>
              <a:rPr lang="en-AU" dirty="0"/>
              <a:t>Use random selection to ensure all students think about a response and to sample understanding across the class. This supports inclusive participation and a more accurate picture of learning. It’s best used alongside whole-class response routines (e.g., mini whiteboards).</a:t>
            </a:r>
          </a:p>
          <a:p>
            <a:pPr marL="359410" lvl="2" indent="-179705"/>
            <a:r>
              <a:rPr lang="en-AU" b="1" dirty="0">
                <a:latin typeface="Montserrat"/>
              </a:rPr>
              <a:t>Purposeful selection </a:t>
            </a:r>
            <a:r>
              <a:rPr lang="en-AU" dirty="0">
                <a:latin typeface="Montserrat"/>
              </a:rPr>
              <a:t>can support responsive teaching when used strategically, as it allows you to intentionally call on non-volunteers. When using this variation, you should be mindful of biases that may mean they unconsciously call on some students more than others. Promote inclusion by giving students advance notice, extra thinking time or opportunities to note responses as needed – especially for higher-order questions.</a:t>
            </a:r>
          </a:p>
          <a:p>
            <a:pPr lvl="0"/>
            <a:endParaRPr lang="en-AU" dirty="0"/>
          </a:p>
          <a:p>
            <a:pPr lvl="0"/>
            <a:r>
              <a:rPr lang="en-AU" dirty="0"/>
              <a:t>Now let’s look more closely at some examples of active participation routines …</a:t>
            </a:r>
          </a:p>
        </p:txBody>
      </p:sp>
      <p:sp>
        <p:nvSpPr>
          <p:cNvPr id="6" name="Slide Number Placeholder 5"/>
          <p:cNvSpPr>
            <a:spLocks noGrp="1"/>
          </p:cNvSpPr>
          <p:nvPr>
            <p:ph type="sldNum" sz="quarter" idx="5"/>
          </p:nvPr>
        </p:nvSpPr>
        <p:spPr/>
        <p:txBody>
          <a:bodyPr/>
          <a:lstStyle/>
          <a:p>
            <a:fld id="{B36E7EC0-9BE3-5541-9D76-7DE32A6C9D42}" type="slidenum">
              <a:rPr lang="en-US" smtClean="0"/>
              <a:pPr/>
              <a:t>23</a:t>
            </a:fld>
            <a:endParaRPr lang="en-US"/>
          </a:p>
        </p:txBody>
      </p:sp>
      <p:sp>
        <p:nvSpPr>
          <p:cNvPr id="10" name="Slide Image Placeholder 9">
            <a:extLst>
              <a:ext uri="{FF2B5EF4-FFF2-40B4-BE49-F238E27FC236}">
                <a16:creationId xmlns:a16="http://schemas.microsoft.com/office/drawing/2014/main" id="{BA4069EF-7931-A3CC-65A3-60BDF450A664}"/>
              </a:ext>
            </a:extLst>
          </p:cNvPr>
          <p:cNvSpPr>
            <a:spLocks noGrp="1" noRot="1" noChangeAspect="1"/>
          </p:cNvSpPr>
          <p:nvPr>
            <p:ph type="sldImg"/>
          </p:nvPr>
        </p:nvSpPr>
        <p:spPr>
          <a:xfrm>
            <a:off x="717550" y="317500"/>
            <a:ext cx="5575300" cy="3136900"/>
          </a:xfrm>
        </p:spPr>
      </p:sp>
    </p:spTree>
    <p:extLst>
      <p:ext uri="{BB962C8B-B14F-4D97-AF65-F5344CB8AC3E}">
        <p14:creationId xmlns:p14="http://schemas.microsoft.com/office/powerpoint/2010/main" val="335923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43349-9C32-34EF-FBC9-177BFC378CF6}"/>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320E5338-D5F8-0551-AF7B-AED890A338CC}"/>
              </a:ext>
            </a:extLst>
          </p:cNvPr>
          <p:cNvSpPr>
            <a:spLocks noGrp="1"/>
          </p:cNvSpPr>
          <p:nvPr>
            <p:ph type="body" idx="1"/>
          </p:nvPr>
        </p:nvSpPr>
        <p:spPr/>
        <p:txBody>
          <a:bodyPr>
            <a:normAutofit fontScale="92500" lnSpcReduction="20000"/>
          </a:bodyPr>
          <a:lstStyle/>
          <a:p>
            <a:pPr lvl="0"/>
            <a:r>
              <a:rPr lang="en-US" b="1" i="1" dirty="0"/>
              <a:t>Editing notes: </a:t>
            </a:r>
          </a:p>
          <a:p>
            <a:pPr lvl="1"/>
            <a:r>
              <a:rPr lang="en-AU" i="1" dirty="0">
                <a:latin typeface="Montserrat"/>
              </a:rPr>
              <a:t>Carefully choose the active participation routines your school will prioritise in this professional learning cycle. Each routine has a distinct purpose and different routines can complement each other (see the slide about selecting active participation routines – slide 23 – in this module for a comparison of each routine). </a:t>
            </a:r>
          </a:p>
          <a:p>
            <a:pPr lvl="1"/>
            <a:r>
              <a:rPr lang="en-AU" i="1" dirty="0"/>
              <a:t>Using mini whiteboards is one active participation routine that supports whole-class responses. If the staff in your school already have a strong understanding of using mini whiteboards, you could remove this slide and focus on other examples (e.g., turn and talk or random selection). Alternatively, revisit using mini whiteboards at a more appropriate point in your school’s professional learning cycle.</a:t>
            </a:r>
          </a:p>
          <a:p>
            <a:pPr lvl="0"/>
            <a:endParaRPr lang="en-US" dirty="0"/>
          </a:p>
          <a:p>
            <a:pPr lvl="0"/>
            <a:r>
              <a:rPr lang="en-US" b="1" dirty="0"/>
              <a:t>Speaking notes: </a:t>
            </a:r>
            <a:r>
              <a:rPr lang="en-US" dirty="0"/>
              <a:t>Using mini whiteboards is one way to support students to participate in their learning. Mini whiteboards are most appropriate for quickly and systematically checking </a:t>
            </a:r>
            <a:r>
              <a:rPr lang="en-US" b="1" dirty="0"/>
              <a:t>whole-class understanding</a:t>
            </a:r>
            <a:r>
              <a:rPr lang="en-US" dirty="0"/>
              <a:t>. You can then </a:t>
            </a:r>
            <a:r>
              <a:rPr lang="en-US" b="1" dirty="0"/>
              <a:t>adjust the lesson </a:t>
            </a:r>
            <a:r>
              <a:rPr lang="en-US" dirty="0"/>
              <a:t>at the point of need and provide </a:t>
            </a:r>
            <a:r>
              <a:rPr lang="en-US" b="1" dirty="0"/>
              <a:t>timely feedback to individual students</a:t>
            </a:r>
            <a:r>
              <a:rPr lang="en-US" dirty="0"/>
              <a:t>.</a:t>
            </a:r>
          </a:p>
          <a:p>
            <a:pPr lvl="0"/>
            <a:endParaRPr lang="en-US" dirty="0"/>
          </a:p>
          <a:p>
            <a:pPr lvl="0"/>
            <a:r>
              <a:rPr lang="en-US" dirty="0">
                <a:latin typeface="Montserrat"/>
              </a:rPr>
              <a:t>An important part of using mini whiteboards is setting up routines that students </a:t>
            </a:r>
            <a:r>
              <a:rPr lang="en-US" dirty="0" err="1">
                <a:latin typeface="Montserrat"/>
              </a:rPr>
              <a:t>practise</a:t>
            </a:r>
            <a:r>
              <a:rPr lang="en-US" dirty="0">
                <a:latin typeface="Montserrat"/>
              </a:rPr>
              <a:t> and become thoroughly familiar with. To set up these routines, provide clear rules for how to:</a:t>
            </a:r>
          </a:p>
          <a:p>
            <a:pPr lvl="1"/>
            <a:r>
              <a:rPr lang="en-AU" dirty="0"/>
              <a:t>collect and store whiteboards and markers</a:t>
            </a:r>
          </a:p>
          <a:p>
            <a:pPr lvl="1"/>
            <a:r>
              <a:rPr lang="en-AU" dirty="0"/>
              <a:t>put whiteboards down when not in use (‘park it’)</a:t>
            </a:r>
          </a:p>
          <a:p>
            <a:pPr lvl="1"/>
            <a:r>
              <a:rPr lang="en-AU" dirty="0"/>
              <a:t>‘hover’ boards while students are waiting – this lets you quickly see when students are ready and ensures everyone shows their work at the same time</a:t>
            </a:r>
          </a:p>
          <a:p>
            <a:pPr lvl="1"/>
            <a:r>
              <a:rPr lang="en-AU" dirty="0"/>
              <a:t>display working out (‘chin it’)</a:t>
            </a:r>
          </a:p>
          <a:p>
            <a:pPr lvl="1"/>
            <a:r>
              <a:rPr lang="en-US" dirty="0"/>
              <a:t>action your feedback</a:t>
            </a:r>
            <a:endParaRPr lang="en-AU" dirty="0"/>
          </a:p>
          <a:p>
            <a:pPr lvl="1"/>
            <a:r>
              <a:rPr lang="en-AU" dirty="0"/>
              <a:t>clean whiteboards when finished (‘bin it’)</a:t>
            </a:r>
          </a:p>
          <a:p>
            <a:pPr lvl="1"/>
            <a:r>
              <a:rPr lang="en-AU" dirty="0"/>
              <a:t>respond to your prompts and signals that support the mini whiteboard routines.</a:t>
            </a:r>
          </a:p>
          <a:p>
            <a:endParaRPr lang="en-AU" dirty="0"/>
          </a:p>
          <a:p>
            <a:r>
              <a:rPr lang="en-US" dirty="0"/>
              <a:t>Displaying a clear mini whiteboard </a:t>
            </a:r>
            <a:r>
              <a:rPr lang="en-US" b="1" dirty="0"/>
              <a:t>icon</a:t>
            </a:r>
            <a:r>
              <a:rPr lang="en-US" dirty="0"/>
              <a:t> on the lesson slide (e.g., the one on this slide) could help prepare students for the upcoming routine. You could also use a familiar non-verbal gesture or signal indicating to ‘park it’, ‘chin it’ or ‘bin it’.</a:t>
            </a:r>
          </a:p>
          <a:p>
            <a:endParaRPr lang="en-AU" dirty="0"/>
          </a:p>
          <a:p>
            <a:pPr lvl="0"/>
            <a:r>
              <a:rPr lang="en-US" dirty="0">
                <a:latin typeface="Montserrat"/>
              </a:rPr>
              <a:t>When there are clear routines for using mini whiteboards, students </a:t>
            </a:r>
            <a:r>
              <a:rPr lang="en-US" b="1" dirty="0">
                <a:latin typeface="Montserrat"/>
              </a:rPr>
              <a:t>know how to respond</a:t>
            </a:r>
            <a:r>
              <a:rPr lang="en-US" dirty="0">
                <a:latin typeface="Montserrat"/>
              </a:rPr>
              <a:t>. Checking for understanding using mini whiteboards provides low stakes opportunities for students to make </a:t>
            </a:r>
            <a:r>
              <a:rPr lang="en-US" b="1" dirty="0">
                <a:latin typeface="Montserrat"/>
              </a:rPr>
              <a:t>mistakes</a:t>
            </a:r>
            <a:r>
              <a:rPr lang="en-US" dirty="0">
                <a:latin typeface="Montserrat"/>
              </a:rPr>
              <a:t> and learn from these mistakes. </a:t>
            </a:r>
          </a:p>
        </p:txBody>
      </p:sp>
      <p:sp>
        <p:nvSpPr>
          <p:cNvPr id="6" name="Slide Number Placeholder 5">
            <a:extLst>
              <a:ext uri="{FF2B5EF4-FFF2-40B4-BE49-F238E27FC236}">
                <a16:creationId xmlns:a16="http://schemas.microsoft.com/office/drawing/2014/main" id="{B572E676-8FCA-8524-1BD4-B1D4A7BDFCE6}"/>
              </a:ext>
            </a:extLst>
          </p:cNvPr>
          <p:cNvSpPr>
            <a:spLocks noGrp="1"/>
          </p:cNvSpPr>
          <p:nvPr>
            <p:ph type="sldNum" sz="quarter" idx="5"/>
          </p:nvPr>
        </p:nvSpPr>
        <p:spPr/>
        <p:txBody>
          <a:bodyPr/>
          <a:lstStyle/>
          <a:p>
            <a:fld id="{B36E7EC0-9BE3-5541-9D76-7DE32A6C9D42}" type="slidenum">
              <a:rPr lang="en-US" smtClean="0"/>
              <a:pPr/>
              <a:t>24</a:t>
            </a:fld>
            <a:endParaRPr lang="en-US"/>
          </a:p>
        </p:txBody>
      </p:sp>
      <p:sp>
        <p:nvSpPr>
          <p:cNvPr id="10" name="Slide Image Placeholder 9">
            <a:extLst>
              <a:ext uri="{FF2B5EF4-FFF2-40B4-BE49-F238E27FC236}">
                <a16:creationId xmlns:a16="http://schemas.microsoft.com/office/drawing/2014/main" id="{E32596B9-855D-0805-090D-5C5724296F4D}"/>
              </a:ext>
            </a:extLst>
          </p:cNvPr>
          <p:cNvSpPr>
            <a:spLocks noGrp="1" noRot="1" noChangeAspect="1"/>
          </p:cNvSpPr>
          <p:nvPr>
            <p:ph type="sldImg"/>
          </p:nvPr>
        </p:nvSpPr>
        <p:spPr/>
      </p:sp>
    </p:spTree>
    <p:extLst>
      <p:ext uri="{BB962C8B-B14F-4D97-AF65-F5344CB8AC3E}">
        <p14:creationId xmlns:p14="http://schemas.microsoft.com/office/powerpoint/2010/main" val="37924691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3CFC21-2DEC-0C2B-E59D-F03BA1C0253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13991834-AD93-00D9-4516-EBA6AEBCDEA5}"/>
              </a:ext>
            </a:extLst>
          </p:cNvPr>
          <p:cNvSpPr>
            <a:spLocks noGrp="1"/>
          </p:cNvSpPr>
          <p:nvPr>
            <p:ph type="body" idx="1"/>
          </p:nvPr>
        </p:nvSpPr>
        <p:spPr/>
        <p:txBody>
          <a:bodyPr/>
          <a:lstStyle/>
          <a:p>
            <a:r>
              <a:rPr lang="en-US" b="1" i="1" dirty="0"/>
              <a:t>Editing notes: </a:t>
            </a:r>
          </a:p>
          <a:p>
            <a:pPr lvl="1"/>
            <a:r>
              <a:rPr lang="en-AU" i="1" dirty="0">
                <a:latin typeface="Montserrat"/>
              </a:rPr>
              <a:t>Carefully choose the active participation routines your school will prioritise in this professional learning cycle. Each routine has a distinct purpose and different routines can complement each other (see the slide about selecting active participation routines – slide 23 – in this module for a comparison of each routine). </a:t>
            </a:r>
          </a:p>
          <a:p>
            <a:pPr lvl="1"/>
            <a:r>
              <a:rPr lang="en-AU" i="1" dirty="0"/>
              <a:t>Using mini whiteboards is one active participation routine that supports whole-class responses. If the staff in your school already have a strong understanding of using mini whiteboards, you could remove this slide and focus on other examples (e.g., turn and talk or random selection). Alternatively, revisit using mini whiteboards at a more appropriate point in your school’s professional learning cycle.</a:t>
            </a:r>
          </a:p>
          <a:p>
            <a:pPr lvl="0"/>
            <a:endParaRPr lang="en-US" dirty="0"/>
          </a:p>
          <a:p>
            <a:pPr lvl="0"/>
            <a:r>
              <a:rPr lang="en-US" b="1" dirty="0"/>
              <a:t>Speaking notes: </a:t>
            </a:r>
            <a:r>
              <a:rPr lang="en-US" dirty="0"/>
              <a:t>In this clip, we hear from a teacher who discusses the link between clear whiteboard routines and responsive teaching. While we watch the video, note the key points covered.</a:t>
            </a:r>
          </a:p>
          <a:p>
            <a:pPr lvl="0"/>
            <a:endParaRPr lang="en-US" dirty="0"/>
          </a:p>
          <a:p>
            <a:r>
              <a:rPr lang="en-US" i="1" dirty="0"/>
              <a:t>Play the video clip. </a:t>
            </a:r>
          </a:p>
          <a:p>
            <a:r>
              <a:rPr lang="en-US" b="1" i="1" dirty="0"/>
              <a:t>Optional: </a:t>
            </a:r>
            <a:r>
              <a:rPr lang="en-US" i="1" dirty="0"/>
              <a:t>Ask staff to share the main points covered in the video.</a:t>
            </a:r>
          </a:p>
          <a:p>
            <a:pPr lvl="0"/>
            <a:endParaRPr lang="en-US" dirty="0"/>
          </a:p>
          <a:p>
            <a:r>
              <a:rPr lang="en-US" b="1" dirty="0"/>
              <a:t>Optional speaking notes in response to the video: </a:t>
            </a:r>
            <a:r>
              <a:rPr lang="en-US" dirty="0"/>
              <a:t>In this clip, we can identify clear whiteboard routines for helping to consolidate student understanding of new learning. Let’s recap the main points:</a:t>
            </a:r>
          </a:p>
          <a:p>
            <a:pPr lvl="4"/>
            <a:r>
              <a:rPr lang="en-US" dirty="0">
                <a:latin typeface="Montserrat"/>
              </a:rPr>
              <a:t>giving immediate feedback or </a:t>
            </a:r>
            <a:r>
              <a:rPr lang="en-US" dirty="0" err="1">
                <a:latin typeface="Montserrat"/>
              </a:rPr>
              <a:t>remodelling</a:t>
            </a:r>
            <a:r>
              <a:rPr lang="en-US" dirty="0">
                <a:latin typeface="Montserrat"/>
              </a:rPr>
              <a:t> in response to student misconceptions</a:t>
            </a:r>
          </a:p>
          <a:p>
            <a:pPr lvl="4"/>
            <a:r>
              <a:rPr lang="en-US" dirty="0"/>
              <a:t>scanning the class promptly and efficiently</a:t>
            </a:r>
          </a:p>
          <a:p>
            <a:pPr lvl="4"/>
            <a:r>
              <a:rPr lang="en-US" dirty="0"/>
              <a:t>using student whiteboard responses to inform the next lesson.</a:t>
            </a:r>
          </a:p>
        </p:txBody>
      </p:sp>
      <p:sp>
        <p:nvSpPr>
          <p:cNvPr id="6" name="Slide Number Placeholder 5">
            <a:extLst>
              <a:ext uri="{FF2B5EF4-FFF2-40B4-BE49-F238E27FC236}">
                <a16:creationId xmlns:a16="http://schemas.microsoft.com/office/drawing/2014/main" id="{1D99BBF8-D1E9-976C-9DE1-96ACE0C4B405}"/>
              </a:ext>
            </a:extLst>
          </p:cNvPr>
          <p:cNvSpPr>
            <a:spLocks noGrp="1"/>
          </p:cNvSpPr>
          <p:nvPr>
            <p:ph type="sldNum" sz="quarter" idx="5"/>
          </p:nvPr>
        </p:nvSpPr>
        <p:spPr/>
        <p:txBody>
          <a:bodyPr/>
          <a:lstStyle/>
          <a:p>
            <a:fld id="{B36E7EC0-9BE3-5541-9D76-7DE32A6C9D42}" type="slidenum">
              <a:rPr lang="en-US" smtClean="0"/>
              <a:pPr/>
              <a:t>25</a:t>
            </a:fld>
            <a:endParaRPr lang="en-US"/>
          </a:p>
        </p:txBody>
      </p:sp>
      <p:sp>
        <p:nvSpPr>
          <p:cNvPr id="10" name="Slide Image Placeholder 9">
            <a:extLst>
              <a:ext uri="{FF2B5EF4-FFF2-40B4-BE49-F238E27FC236}">
                <a16:creationId xmlns:a16="http://schemas.microsoft.com/office/drawing/2014/main" id="{50745B78-CBD4-14A0-F84D-847A662537F9}"/>
              </a:ext>
            </a:extLst>
          </p:cNvPr>
          <p:cNvSpPr>
            <a:spLocks noGrp="1" noRot="1" noChangeAspect="1"/>
          </p:cNvSpPr>
          <p:nvPr>
            <p:ph type="sldImg"/>
          </p:nvPr>
        </p:nvSpPr>
        <p:spPr/>
      </p:sp>
    </p:spTree>
    <p:extLst>
      <p:ext uri="{BB962C8B-B14F-4D97-AF65-F5344CB8AC3E}">
        <p14:creationId xmlns:p14="http://schemas.microsoft.com/office/powerpoint/2010/main" val="41806272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14EFF-4887-2FCC-1429-0B329D0BC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AE1AC20-6225-8F2D-712D-D49FD4F6DE8F}"/>
              </a:ext>
            </a:extLst>
          </p:cNvPr>
          <p:cNvSpPr>
            <a:spLocks noGrp="1"/>
          </p:cNvSpPr>
          <p:nvPr>
            <p:ph type="body" idx="1"/>
          </p:nvPr>
        </p:nvSpPr>
        <p:spPr/>
        <p:txBody>
          <a:bodyPr>
            <a:normAutofit fontScale="92500" lnSpcReduction="20000"/>
          </a:bodyPr>
          <a:lstStyle/>
          <a:p>
            <a:r>
              <a:rPr lang="en-US" b="1" i="1" dirty="0"/>
              <a:t>Editing notes: </a:t>
            </a:r>
          </a:p>
          <a:p>
            <a:pPr lvl="1"/>
            <a:r>
              <a:rPr lang="en-AU" i="1" dirty="0"/>
              <a:t>Carefully choose the active participation routines your school will prioritise in this professional learning cycle. Each routine has a distinct purpose and different routines can complement each other (see the slide about selecting active participation routines – slide 23 – in this module for a comparison of each routine). </a:t>
            </a:r>
          </a:p>
          <a:p>
            <a:pPr lvl="1"/>
            <a:r>
              <a:rPr lang="en-AU" i="1" dirty="0"/>
              <a:t>Using turn and talk routines is one active participation routine that supports whole-class responses. If the staff in your school already have a strong understanding of using turn and talk, you could remove this slide and focus on other examples (e.g., mini whiteboards or random selection). Alternatively, revisit using turn and talk at a more appropriate point in your school’s professional learning cycle.</a:t>
            </a:r>
          </a:p>
          <a:p>
            <a:pPr lvl="0"/>
            <a:endParaRPr lang="en-US" dirty="0"/>
          </a:p>
          <a:p>
            <a:pPr lvl="0"/>
            <a:r>
              <a:rPr lang="en-US" b="1" dirty="0"/>
              <a:t>Speaking notes: </a:t>
            </a:r>
            <a:r>
              <a:rPr lang="en-US" dirty="0"/>
              <a:t>Turn and talk activities are one example of a routine to support active participation in learning. These activities enable students to </a:t>
            </a:r>
            <a:r>
              <a:rPr lang="en-US" dirty="0" err="1"/>
              <a:t>practise</a:t>
            </a:r>
            <a:r>
              <a:rPr lang="en-US" dirty="0"/>
              <a:t> new learning with their peers and explain how they arrived at their ideas.</a:t>
            </a:r>
          </a:p>
          <a:p>
            <a:endParaRPr lang="en-US" dirty="0"/>
          </a:p>
          <a:p>
            <a:r>
              <a:rPr lang="en-AU" dirty="0"/>
              <a:t>Setting clear routines for turn and talk includes:</a:t>
            </a:r>
          </a:p>
          <a:p>
            <a:pPr lvl="1"/>
            <a:r>
              <a:rPr lang="en-US" dirty="0"/>
              <a:t>selecting a partner (e.g., student choice or teacher selected)</a:t>
            </a:r>
          </a:p>
          <a:p>
            <a:pPr lvl="1"/>
            <a:r>
              <a:rPr lang="en-US" dirty="0"/>
              <a:t>sharing an idea (e.g., using a question prompt or sentence stem to frame feedback)</a:t>
            </a:r>
          </a:p>
          <a:p>
            <a:pPr lvl="1"/>
            <a:r>
              <a:rPr lang="en-US" dirty="0"/>
              <a:t>giving feedback to a peer (e.g., using sentence stems or clear feedback structure)</a:t>
            </a:r>
          </a:p>
          <a:p>
            <a:pPr lvl="1"/>
            <a:r>
              <a:rPr lang="en-US" dirty="0"/>
              <a:t>receiving feedback from a peer (e.g., being open to and reflecting on feedback)</a:t>
            </a:r>
          </a:p>
          <a:p>
            <a:pPr lvl="1"/>
            <a:r>
              <a:rPr lang="en-US" dirty="0"/>
              <a:t>teaching a peer (e.g., providing a set of steps to follow when demonstrating a procedure to a peer).</a:t>
            </a:r>
          </a:p>
          <a:p>
            <a:endParaRPr lang="en-US" dirty="0"/>
          </a:p>
          <a:p>
            <a:pPr lvl="0"/>
            <a:r>
              <a:rPr lang="en-US" dirty="0"/>
              <a:t>You could use a familiar </a:t>
            </a:r>
            <a:r>
              <a:rPr lang="en-US" b="1" dirty="0"/>
              <a:t>icon</a:t>
            </a:r>
            <a:r>
              <a:rPr lang="en-US" dirty="0"/>
              <a:t> (e.g., the one on this slide of 2 people sitting across from each other at a table) to let students know a turn and talk is coming. You could also use a familiar non-verbal gesture or signal that indicates aspects of the turn and talk routine (e.g., turn to your partner, time to speak, turn back to the front).</a:t>
            </a:r>
          </a:p>
          <a:p>
            <a:pPr lvl="0"/>
            <a:br>
              <a:rPr lang="en-US" dirty="0"/>
            </a:br>
            <a:r>
              <a:rPr lang="en-US" dirty="0"/>
              <a:t>During a turn and talk, monitor student responses and use this check for understanding to drive the lesson forward.</a:t>
            </a:r>
          </a:p>
        </p:txBody>
      </p:sp>
      <p:sp>
        <p:nvSpPr>
          <p:cNvPr id="6" name="Slide Number Placeholder 5">
            <a:extLst>
              <a:ext uri="{FF2B5EF4-FFF2-40B4-BE49-F238E27FC236}">
                <a16:creationId xmlns:a16="http://schemas.microsoft.com/office/drawing/2014/main" id="{C844AC77-52EE-2A6A-EDFA-A980F77FF4A0}"/>
              </a:ext>
            </a:extLst>
          </p:cNvPr>
          <p:cNvSpPr>
            <a:spLocks noGrp="1"/>
          </p:cNvSpPr>
          <p:nvPr>
            <p:ph type="sldNum" sz="quarter" idx="5"/>
          </p:nvPr>
        </p:nvSpPr>
        <p:spPr/>
        <p:txBody>
          <a:bodyPr/>
          <a:lstStyle/>
          <a:p>
            <a:fld id="{B36E7EC0-9BE3-5541-9D76-7DE32A6C9D42}" type="slidenum">
              <a:rPr lang="en-US" smtClean="0"/>
              <a:pPr/>
              <a:t>26</a:t>
            </a:fld>
            <a:endParaRPr lang="en-US"/>
          </a:p>
        </p:txBody>
      </p:sp>
      <p:sp>
        <p:nvSpPr>
          <p:cNvPr id="10" name="Slide Image Placeholder 9">
            <a:extLst>
              <a:ext uri="{FF2B5EF4-FFF2-40B4-BE49-F238E27FC236}">
                <a16:creationId xmlns:a16="http://schemas.microsoft.com/office/drawing/2014/main" id="{F81CB85E-525B-8C49-04F2-C243447226BB}"/>
              </a:ext>
            </a:extLst>
          </p:cNvPr>
          <p:cNvSpPr>
            <a:spLocks noGrp="1" noRot="1" noChangeAspect="1"/>
          </p:cNvSpPr>
          <p:nvPr>
            <p:ph type="sldImg"/>
          </p:nvPr>
        </p:nvSpPr>
        <p:spPr/>
      </p:sp>
    </p:spTree>
    <p:extLst>
      <p:ext uri="{BB962C8B-B14F-4D97-AF65-F5344CB8AC3E}">
        <p14:creationId xmlns:p14="http://schemas.microsoft.com/office/powerpoint/2010/main" val="36772470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EF419-2C9D-F3C9-BB58-DA982251719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B3C50A-03AF-3C34-111D-D40B30018051}"/>
              </a:ext>
            </a:extLst>
          </p:cNvPr>
          <p:cNvSpPr>
            <a:spLocks noGrp="1"/>
          </p:cNvSpPr>
          <p:nvPr>
            <p:ph type="body" idx="1"/>
          </p:nvPr>
        </p:nvSpPr>
        <p:spPr>
          <a:xfrm>
            <a:off x="701040" y="4080191"/>
            <a:ext cx="5608320" cy="5025709"/>
          </a:xfrm>
        </p:spPr>
        <p:txBody>
          <a:bodyPr>
            <a:normAutofit fontScale="92500" lnSpcReduction="10000"/>
          </a:bodyPr>
          <a:lstStyle/>
          <a:p>
            <a:r>
              <a:rPr lang="en-US" b="1" i="1" dirty="0"/>
              <a:t>Editing notes: </a:t>
            </a:r>
          </a:p>
          <a:p>
            <a:pPr lvl="1"/>
            <a:r>
              <a:rPr lang="en-AU" i="1" dirty="0"/>
              <a:t>Carefully choose the active participation routines your school will prioritise in this professional learning cycle. Each routine has a distinct purpose and different routines can complement each other (see the slide about selecting active participation routines – slide 23 – in this module for a comparison of each routine). </a:t>
            </a:r>
          </a:p>
          <a:p>
            <a:pPr lvl="1"/>
            <a:r>
              <a:rPr lang="en-AU" i="1" dirty="0"/>
              <a:t>Using turn and talk is one active participation routine that supports whole-class responses. If the staff in your school already have a strong understanding of using turn and talk, you could remove this slide and focus on other examples (e.g., mini whiteboards or random selection). Alternatively, revisit using turn and talk at a more appropriate point in your school’s professional learning cycle.</a:t>
            </a:r>
          </a:p>
          <a:p>
            <a:pPr lvl="0"/>
            <a:endParaRPr lang="en-US" dirty="0"/>
          </a:p>
          <a:p>
            <a:pPr lvl="0"/>
            <a:r>
              <a:rPr lang="en-US" b="1" dirty="0"/>
              <a:t>Speaking notes: </a:t>
            </a:r>
            <a:r>
              <a:rPr lang="en-US" dirty="0"/>
              <a:t>In these clips, we see teachers demonstrating turn and talk routines. While we watch the video(s), note the key points covered.</a:t>
            </a:r>
          </a:p>
          <a:p>
            <a:pPr lvl="0"/>
            <a:endParaRPr lang="en-US" dirty="0"/>
          </a:p>
          <a:p>
            <a:r>
              <a:rPr lang="en-US" i="1" dirty="0"/>
              <a:t>Play the video clip(s). </a:t>
            </a:r>
          </a:p>
          <a:p>
            <a:r>
              <a:rPr lang="en-US" b="1" i="1" dirty="0"/>
              <a:t>Optional: </a:t>
            </a:r>
            <a:r>
              <a:rPr lang="en-US" i="1" dirty="0"/>
              <a:t>Ask staff to share the main points covered in the video(s).</a:t>
            </a:r>
          </a:p>
          <a:p>
            <a:pPr lvl="0"/>
            <a:endParaRPr lang="en-US" dirty="0"/>
          </a:p>
          <a:p>
            <a:pPr lvl="0"/>
            <a:r>
              <a:rPr lang="en-US" b="1" dirty="0"/>
              <a:t>Optional speaking notes in response to primary school video:</a:t>
            </a:r>
            <a:r>
              <a:rPr lang="en-US" dirty="0"/>
              <a:t> In this clip, a primary school teacher demonstrates one way to use partner responses. Let’s recap the main points:</a:t>
            </a:r>
          </a:p>
          <a:p>
            <a:pPr lvl="4"/>
            <a:r>
              <a:rPr lang="en-US" dirty="0"/>
              <a:t>using icons to show partner work is coming up</a:t>
            </a:r>
          </a:p>
          <a:p>
            <a:pPr lvl="4"/>
            <a:r>
              <a:rPr lang="en-US" dirty="0"/>
              <a:t>clearly stating the task required</a:t>
            </a:r>
          </a:p>
          <a:p>
            <a:pPr lvl="4"/>
            <a:r>
              <a:rPr lang="en-US" dirty="0"/>
              <a:t>outlining what each partner will do</a:t>
            </a:r>
          </a:p>
          <a:p>
            <a:pPr lvl="4"/>
            <a:r>
              <a:rPr lang="en-US" dirty="0"/>
              <a:t>allocating students their roles (i.e., partner A or partner B) prior to the task to ensure easy transition.</a:t>
            </a:r>
          </a:p>
          <a:p>
            <a:pPr lvl="0"/>
            <a:endParaRPr lang="en-US" dirty="0"/>
          </a:p>
          <a:p>
            <a:pPr lvl="0"/>
            <a:r>
              <a:rPr lang="en-US" b="1" dirty="0"/>
              <a:t>Optional speaking notes in response to secondary school video: </a:t>
            </a:r>
            <a:r>
              <a:rPr lang="en-US" dirty="0"/>
              <a:t>In this clip, a secondary teacher shows how to run a partner activity. Let’s recap the main points:</a:t>
            </a:r>
          </a:p>
          <a:p>
            <a:pPr lvl="4"/>
            <a:r>
              <a:rPr lang="en-US" dirty="0"/>
              <a:t>providing clear guidance around which partner goes first and when the second partner should have a turn</a:t>
            </a:r>
          </a:p>
          <a:p>
            <a:pPr lvl="4"/>
            <a:r>
              <a:rPr lang="en-US" dirty="0"/>
              <a:t>having a time limit for sharing ideas</a:t>
            </a:r>
          </a:p>
          <a:p>
            <a:pPr lvl="4"/>
            <a:r>
              <a:rPr lang="en-US" dirty="0"/>
              <a:t>using a countdown routine to facilitate smooth transitions</a:t>
            </a:r>
          </a:p>
          <a:p>
            <a:pPr lvl="4"/>
            <a:r>
              <a:rPr lang="en-US" dirty="0"/>
              <a:t>using random selection after students have had a chance to </a:t>
            </a:r>
            <a:r>
              <a:rPr lang="en-US" dirty="0" err="1"/>
              <a:t>practise</a:t>
            </a:r>
            <a:r>
              <a:rPr lang="en-US" dirty="0"/>
              <a:t> in a low-stakes activity with a peer.</a:t>
            </a:r>
          </a:p>
        </p:txBody>
      </p:sp>
      <p:sp>
        <p:nvSpPr>
          <p:cNvPr id="6" name="Slide Number Placeholder 5">
            <a:extLst>
              <a:ext uri="{FF2B5EF4-FFF2-40B4-BE49-F238E27FC236}">
                <a16:creationId xmlns:a16="http://schemas.microsoft.com/office/drawing/2014/main" id="{1E73A685-7EBD-86D7-4A28-CB7B40115890}"/>
              </a:ext>
            </a:extLst>
          </p:cNvPr>
          <p:cNvSpPr>
            <a:spLocks noGrp="1"/>
          </p:cNvSpPr>
          <p:nvPr>
            <p:ph type="sldNum" sz="quarter" idx="5"/>
          </p:nvPr>
        </p:nvSpPr>
        <p:spPr/>
        <p:txBody>
          <a:bodyPr/>
          <a:lstStyle/>
          <a:p>
            <a:fld id="{B36E7EC0-9BE3-5541-9D76-7DE32A6C9D42}" type="slidenum">
              <a:rPr lang="en-US" smtClean="0"/>
              <a:pPr/>
              <a:t>27</a:t>
            </a:fld>
            <a:endParaRPr lang="en-US"/>
          </a:p>
        </p:txBody>
      </p:sp>
      <p:sp>
        <p:nvSpPr>
          <p:cNvPr id="10" name="Slide Image Placeholder 9">
            <a:extLst>
              <a:ext uri="{FF2B5EF4-FFF2-40B4-BE49-F238E27FC236}">
                <a16:creationId xmlns:a16="http://schemas.microsoft.com/office/drawing/2014/main" id="{AAC1EE2B-ACF5-752F-0206-2CD1151B0531}"/>
              </a:ext>
            </a:extLst>
          </p:cNvPr>
          <p:cNvSpPr>
            <a:spLocks noGrp="1" noRot="1" noChangeAspect="1"/>
          </p:cNvSpPr>
          <p:nvPr>
            <p:ph type="sldImg"/>
          </p:nvPr>
        </p:nvSpPr>
        <p:spPr>
          <a:xfrm>
            <a:off x="717550" y="768350"/>
            <a:ext cx="5575300" cy="3136900"/>
          </a:xfrm>
        </p:spPr>
      </p:sp>
    </p:spTree>
    <p:extLst>
      <p:ext uri="{BB962C8B-B14F-4D97-AF65-F5344CB8AC3E}">
        <p14:creationId xmlns:p14="http://schemas.microsoft.com/office/powerpoint/2010/main" val="21809006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FCD09-5219-43A9-4579-1C3D25B3EC9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D4E355E-AF63-17E4-CB07-85BB2C8BC34F}"/>
              </a:ext>
            </a:extLst>
          </p:cNvPr>
          <p:cNvSpPr>
            <a:spLocks noGrp="1"/>
          </p:cNvSpPr>
          <p:nvPr>
            <p:ph type="body" idx="1"/>
          </p:nvPr>
        </p:nvSpPr>
        <p:spPr>
          <a:xfrm>
            <a:off x="701040" y="3965891"/>
            <a:ext cx="5608320" cy="5184459"/>
          </a:xfrm>
        </p:spPr>
        <p:txBody>
          <a:bodyPr>
            <a:normAutofit fontScale="92500" lnSpcReduction="10000"/>
          </a:bodyPr>
          <a:lstStyle/>
          <a:p>
            <a:r>
              <a:rPr lang="en-US" b="1" i="1" dirty="0"/>
              <a:t>Editing notes: </a:t>
            </a:r>
          </a:p>
          <a:p>
            <a:pPr lvl="1"/>
            <a:r>
              <a:rPr lang="en-AU" i="1" dirty="0"/>
              <a:t>Carefully choose the active participation routines your school will prioritise in this professional learning cycle. Each routine has a distinct purpose and different routines can complement each other (see the slide about selecting active participation routines – slide 23 – in this module for a comparison of each routine). </a:t>
            </a:r>
          </a:p>
          <a:p>
            <a:pPr lvl="1"/>
            <a:r>
              <a:rPr lang="en-AU" i="1" dirty="0"/>
              <a:t>Using random selection routines is one active participation routine that supports whole-class responses. If the staff in your school already have a strong understanding of using random selection, you could remove this slide and focus on other examples (e.g., mini whiteboards or turn and talk). Alternatively, revisit using random selection at a more appropriate point in your school’s professional learning cycle.</a:t>
            </a:r>
          </a:p>
          <a:p>
            <a:pPr lvl="0"/>
            <a:endParaRPr lang="en-US" dirty="0"/>
          </a:p>
          <a:p>
            <a:pPr lvl="0"/>
            <a:r>
              <a:rPr lang="en-US" b="1" dirty="0"/>
              <a:t>Speaking notes: </a:t>
            </a:r>
            <a:r>
              <a:rPr lang="en-US" dirty="0"/>
              <a:t>Random selection (or non-volunteer) routines help ensure all students actively participate in a lesson. They involve asking students at random to contribute to class discussions, rather than asking students to raise their hands. Selecting individual students is most appropriate when you need a sample of student understanding across the class (rather than a whole-class check for understanding).</a:t>
            </a:r>
          </a:p>
          <a:p>
            <a:pPr lvl="0"/>
            <a:endParaRPr lang="en-US" dirty="0"/>
          </a:p>
          <a:p>
            <a:pPr lvl="0"/>
            <a:r>
              <a:rPr lang="en-US" dirty="0"/>
              <a:t>You could use a familiar </a:t>
            </a:r>
            <a:r>
              <a:rPr lang="en-US" b="1" dirty="0"/>
              <a:t>icon</a:t>
            </a:r>
            <a:r>
              <a:rPr lang="en-US" dirty="0"/>
              <a:t> (e.g., the one on this slide with 2 people and a speech bubble) and/or a familiar non-verbal gesture or signal to let students know random selection will occur. </a:t>
            </a:r>
          </a:p>
          <a:p>
            <a:pPr lvl="0"/>
            <a:endParaRPr lang="en-US" dirty="0"/>
          </a:p>
          <a:p>
            <a:pPr lvl="0"/>
            <a:r>
              <a:rPr lang="en-US" dirty="0"/>
              <a:t>Some </a:t>
            </a:r>
            <a:r>
              <a:rPr lang="en-US" b="1" dirty="0"/>
              <a:t>examples</a:t>
            </a:r>
            <a:r>
              <a:rPr lang="en-US" dirty="0"/>
              <a:t> of random selection include:</a:t>
            </a:r>
          </a:p>
          <a:p>
            <a:pPr lvl="1"/>
            <a:r>
              <a:rPr lang="en-US" dirty="0" err="1"/>
              <a:t>popstick</a:t>
            </a:r>
            <a:r>
              <a:rPr lang="en-US" dirty="0"/>
              <a:t> random selection </a:t>
            </a:r>
            <a:r>
              <a:rPr lang="en-AU" dirty="0"/>
              <a:t>–</a:t>
            </a:r>
            <a:r>
              <a:rPr lang="en-US" dirty="0"/>
              <a:t> write all students’ names on sticks, and randomly choose one (always replacing the stick to ensure 100% buy-in each time)</a:t>
            </a:r>
          </a:p>
          <a:p>
            <a:pPr lvl="1"/>
            <a:r>
              <a:rPr lang="en-US" dirty="0"/>
              <a:t>number select – give each student a number, and randomly choose one</a:t>
            </a:r>
          </a:p>
          <a:p>
            <a:pPr lvl="1"/>
            <a:r>
              <a:rPr lang="en-US" dirty="0" err="1"/>
              <a:t>randomiser</a:t>
            </a:r>
            <a:r>
              <a:rPr lang="en-US" dirty="0"/>
              <a:t> apps </a:t>
            </a:r>
            <a:r>
              <a:rPr lang="en-AU" dirty="0"/>
              <a:t>–</a:t>
            </a:r>
            <a:r>
              <a:rPr lang="en-US" dirty="0"/>
              <a:t> upload your class names (first names only for privacy reasons) to an online program and use your device to randomly choose students. </a:t>
            </a:r>
          </a:p>
          <a:p>
            <a:pPr lvl="0"/>
            <a:br>
              <a:rPr lang="en-AU" dirty="0"/>
            </a:br>
            <a:r>
              <a:rPr lang="en-US" dirty="0"/>
              <a:t>Only use random selection </a:t>
            </a:r>
            <a:r>
              <a:rPr lang="en-US" b="1" dirty="0"/>
              <a:t>after</a:t>
            </a:r>
            <a:r>
              <a:rPr lang="en-US" dirty="0"/>
              <a:t> a question has been asked, so all students are tuned in and actively thinking about the question. </a:t>
            </a:r>
            <a:r>
              <a:rPr lang="en-AU" dirty="0"/>
              <a:t>Random selection should also be quick, to maintain lesson pace and maximise opportunities to respond</a:t>
            </a:r>
            <a:r>
              <a:rPr lang="en-US" dirty="0"/>
              <a:t> (e.g., if a </a:t>
            </a:r>
            <a:r>
              <a:rPr lang="en-US" dirty="0" err="1"/>
              <a:t>randomiser</a:t>
            </a:r>
            <a:r>
              <a:rPr lang="en-US" dirty="0"/>
              <a:t> app is clunky or slow, this will add unnecessary disruption to the lesson).</a:t>
            </a:r>
            <a:endParaRPr lang="en-AU" dirty="0"/>
          </a:p>
        </p:txBody>
      </p:sp>
      <p:sp>
        <p:nvSpPr>
          <p:cNvPr id="6" name="Slide Number Placeholder 5">
            <a:extLst>
              <a:ext uri="{FF2B5EF4-FFF2-40B4-BE49-F238E27FC236}">
                <a16:creationId xmlns:a16="http://schemas.microsoft.com/office/drawing/2014/main" id="{DD1DA28C-1BC1-4570-EF89-2F45FA99F922}"/>
              </a:ext>
            </a:extLst>
          </p:cNvPr>
          <p:cNvSpPr>
            <a:spLocks noGrp="1"/>
          </p:cNvSpPr>
          <p:nvPr>
            <p:ph type="sldNum" sz="quarter" idx="5"/>
          </p:nvPr>
        </p:nvSpPr>
        <p:spPr/>
        <p:txBody>
          <a:bodyPr/>
          <a:lstStyle/>
          <a:p>
            <a:pPr lvl="0"/>
            <a:fld id="{B36E7EC0-9BE3-5541-9D76-7DE32A6C9D42}" type="slidenum">
              <a:rPr lang="en-US" noProof="0" smtClean="0"/>
              <a:pPr lvl="0"/>
              <a:t>28</a:t>
            </a:fld>
            <a:endParaRPr lang="en-US" noProof="0"/>
          </a:p>
        </p:txBody>
      </p:sp>
      <p:sp>
        <p:nvSpPr>
          <p:cNvPr id="10" name="Slide Image Placeholder 9">
            <a:extLst>
              <a:ext uri="{FF2B5EF4-FFF2-40B4-BE49-F238E27FC236}">
                <a16:creationId xmlns:a16="http://schemas.microsoft.com/office/drawing/2014/main" id="{CB823D00-5DC9-132B-B057-60F3410CC6B7}"/>
              </a:ext>
            </a:extLst>
          </p:cNvPr>
          <p:cNvSpPr>
            <a:spLocks noGrp="1" noRot="1" noChangeAspect="1"/>
          </p:cNvSpPr>
          <p:nvPr>
            <p:ph type="sldImg"/>
          </p:nvPr>
        </p:nvSpPr>
        <p:spPr>
          <a:xfrm>
            <a:off x="717550" y="654050"/>
            <a:ext cx="5575300" cy="3136900"/>
          </a:xfrm>
        </p:spPr>
      </p:sp>
    </p:spTree>
    <p:extLst>
      <p:ext uri="{BB962C8B-B14F-4D97-AF65-F5344CB8AC3E}">
        <p14:creationId xmlns:p14="http://schemas.microsoft.com/office/powerpoint/2010/main" val="27094063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01040" y="3568701"/>
            <a:ext cx="5608320" cy="5664200"/>
          </a:xfrm>
        </p:spPr>
        <p:txBody>
          <a:bodyPr>
            <a:normAutofit fontScale="55000" lnSpcReduction="20000"/>
          </a:bodyPr>
          <a:lstStyle/>
          <a:p>
            <a:pPr lvl="0"/>
            <a:r>
              <a:rPr lang="en-US" b="1" dirty="0">
                <a:latin typeface="Montserrat"/>
              </a:rPr>
              <a:t>Speaking notes:</a:t>
            </a:r>
            <a:r>
              <a:rPr lang="en-US" dirty="0">
                <a:latin typeface="Montserrat"/>
              </a:rPr>
              <a:t> </a:t>
            </a:r>
          </a:p>
          <a:p>
            <a:pPr marL="171450" lvl="0" indent="-171450">
              <a:buFont typeface="Arial" panose="020B0604020202020204" pitchFamily="34" charset="0"/>
              <a:buChar char="•"/>
            </a:pPr>
            <a:r>
              <a:rPr lang="en-US" dirty="0"/>
              <a:t>An example discussion activity is provided here. Please add further questions if needed for your context. </a:t>
            </a:r>
          </a:p>
          <a:p>
            <a:pPr marL="171450" indent="-171450">
              <a:buFont typeface="Arial" panose="020B0604020202020204" pitchFamily="34" charset="0"/>
              <a:buChar char="•"/>
            </a:pPr>
            <a:r>
              <a:rPr lang="en-US" dirty="0"/>
              <a:t>The question about hesitation in using routines gives staff an opportunity to air any misgivings with the routines outlined in the session. Suggested responses to common questions are included in these speaking notes. Alternatively, you could address any hesitations at other points in the session or throughout the implementation effort (as part of building acceptability). </a:t>
            </a:r>
          </a:p>
          <a:p>
            <a:endParaRPr lang="en-US" dirty="0"/>
          </a:p>
          <a:p>
            <a:r>
              <a:rPr lang="en-US" b="1"/>
              <a:t>Speaking note </a:t>
            </a:r>
            <a:r>
              <a:rPr lang="en-US" b="1" dirty="0"/>
              <a:t>(following the discussion): </a:t>
            </a:r>
            <a:r>
              <a:rPr lang="en-US" dirty="0"/>
              <a:t>Now, let’s recap what we’ve learnt during this session … </a:t>
            </a:r>
          </a:p>
          <a:p>
            <a:endParaRPr lang="en-US" dirty="0"/>
          </a:p>
          <a:p>
            <a:r>
              <a:rPr lang="en-US" b="1" u="sng" dirty="0"/>
              <a:t>Suggested responses to common questions, if required:</a:t>
            </a:r>
          </a:p>
          <a:p>
            <a:endParaRPr lang="en-US" dirty="0"/>
          </a:p>
          <a:p>
            <a:r>
              <a:rPr lang="en-US" b="1" u="sng" dirty="0"/>
              <a:t>Question on random selection: </a:t>
            </a:r>
          </a:p>
          <a:p>
            <a:r>
              <a:rPr lang="en-US" dirty="0"/>
              <a:t>‘Random selection (or cold calling) seems intimidating for students, because I’m putting them on the spot and they may not be confident to answer. Won’t this routine make my students anxious?’</a:t>
            </a:r>
          </a:p>
          <a:p>
            <a:pPr lvl="0"/>
            <a:r>
              <a:rPr lang="en-US" b="1" u="sng" dirty="0"/>
              <a:t>Suggested responses:</a:t>
            </a:r>
          </a:p>
          <a:p>
            <a:pPr lvl="1"/>
            <a:r>
              <a:rPr lang="en-AU" dirty="0"/>
              <a:t>When random selection routines are </a:t>
            </a:r>
            <a:r>
              <a:rPr lang="en-AU" b="1" dirty="0"/>
              <a:t>explicitly taught and practised</a:t>
            </a:r>
            <a:r>
              <a:rPr lang="en-AU" dirty="0"/>
              <a:t>, students understand how and when they may be selected to participate, reducing anxiety and supporting positive classroom engagement. Trust and positive teacher-student relationships are built on the structure, predictability and reliability provided by </a:t>
            </a:r>
            <a:r>
              <a:rPr lang="en-AU" b="1" dirty="0"/>
              <a:t>routines and consistency</a:t>
            </a:r>
            <a:r>
              <a:rPr lang="en-AU" dirty="0"/>
              <a:t>.* </a:t>
            </a:r>
          </a:p>
          <a:p>
            <a:pPr lvl="1"/>
            <a:r>
              <a:rPr lang="en-AU" dirty="0"/>
              <a:t>Alongside using random selection routines, you should intentionally build a </a:t>
            </a:r>
            <a:r>
              <a:rPr lang="en-AU" b="1" dirty="0"/>
              <a:t>safe and inclusive classroom</a:t>
            </a:r>
            <a:r>
              <a:rPr lang="en-AU" dirty="0"/>
              <a:t>, where students feel psychologically, spiritually, socially, physically and emotionally safe.†, †† In this way, students will feel</a:t>
            </a:r>
            <a:r>
              <a:rPr lang="en-AU" b="1" dirty="0"/>
              <a:t> supported to make mistakes </a:t>
            </a:r>
            <a:r>
              <a:rPr lang="en-AU" dirty="0"/>
              <a:t>and use them productively.</a:t>
            </a:r>
          </a:p>
          <a:p>
            <a:pPr lvl="1"/>
            <a:r>
              <a:rPr lang="en-AU" dirty="0">
                <a:latin typeface="Montserrat"/>
              </a:rPr>
              <a:t>There are many ways to manage using random selection routines so students feel safe to take risks, for example:</a:t>
            </a:r>
          </a:p>
          <a:p>
            <a:pPr marL="359410" lvl="2" indent="-179705"/>
            <a:r>
              <a:rPr lang="en-AU" dirty="0"/>
              <a:t>randomly selecting students </a:t>
            </a:r>
            <a:r>
              <a:rPr lang="en-AU" b="1" dirty="0"/>
              <a:t>immediately after a turn and talk </a:t>
            </a:r>
            <a:r>
              <a:rPr lang="en-AU" dirty="0"/>
              <a:t>activity, so they’ve already had a chance to articulate their ideas</a:t>
            </a:r>
          </a:p>
          <a:p>
            <a:pPr marL="359410" lvl="2" indent="-179705"/>
            <a:r>
              <a:rPr lang="en-AU" dirty="0"/>
              <a:t>if a student doesn’t have the answer, asking another student and then </a:t>
            </a:r>
            <a:r>
              <a:rPr lang="en-AU" b="1" dirty="0"/>
              <a:t>circling back</a:t>
            </a:r>
            <a:r>
              <a:rPr lang="en-AU" dirty="0"/>
              <a:t>, giving the initial student a chance to organise their thinking</a:t>
            </a:r>
          </a:p>
          <a:p>
            <a:pPr marL="359410" lvl="2" indent="-179705"/>
            <a:r>
              <a:rPr lang="en-AU" dirty="0"/>
              <a:t>ensuring students </a:t>
            </a:r>
            <a:r>
              <a:rPr lang="en-AU" b="1" dirty="0"/>
              <a:t>know the content or skills </a:t>
            </a:r>
            <a:r>
              <a:rPr lang="en-AU" dirty="0"/>
              <a:t>before selecting them to respond, to prevent negative experiences, withdrawal or resistance.</a:t>
            </a:r>
          </a:p>
          <a:p>
            <a:pPr lvl="1"/>
            <a:r>
              <a:rPr lang="en-AU" dirty="0"/>
              <a:t>As we discussed on the slide about selecting active participation routines (slide 23), </a:t>
            </a:r>
            <a:r>
              <a:rPr lang="en-AU" b="1" dirty="0"/>
              <a:t>purposeful selection </a:t>
            </a:r>
            <a:r>
              <a:rPr lang="en-AU" dirty="0"/>
              <a:t>should still be used alongside random selection, as it allows you to strategically call on students to meet a specific aim.</a:t>
            </a:r>
          </a:p>
          <a:p>
            <a:pPr lvl="0"/>
            <a:r>
              <a:rPr lang="en-AU" b="1" u="sng" dirty="0"/>
              <a:t>Related resources:</a:t>
            </a:r>
          </a:p>
          <a:p>
            <a:pPr lvl="1"/>
            <a:r>
              <a:rPr lang="en-AU" dirty="0">
                <a:latin typeface="Montserrat"/>
              </a:rPr>
              <a:t>Positive Teacher–Student Relationships explainer: </a:t>
            </a:r>
            <a:r>
              <a:rPr lang="en-AU" dirty="0">
                <a:latin typeface="Montserrat"/>
                <a:hlinkClick r:id="rId3"/>
              </a:rPr>
              <a:t>https://www.edresearch.edu.au/summaries-explainers/explainers/positive-teacher-student-relationships-their-role-classroom-management</a:t>
            </a:r>
          </a:p>
          <a:p>
            <a:pPr lvl="1"/>
            <a:r>
              <a:rPr lang="en-AU" dirty="0">
                <a:latin typeface="Montserrat"/>
              </a:rPr>
              <a:t>Rules and Routines practice guide: </a:t>
            </a:r>
            <a:r>
              <a:rPr lang="en-AU" dirty="0">
                <a:latin typeface="Montserrat"/>
                <a:hlinkClick r:id="rId4"/>
              </a:rPr>
              <a:t>https://www.edresearch.edu.au/guides-resources/practice-guides/rules-and-routines</a:t>
            </a:r>
            <a:endParaRPr lang="en-AU" dirty="0"/>
          </a:p>
          <a:p>
            <a:pPr lvl="0"/>
            <a:endParaRPr lang="en-AU" dirty="0"/>
          </a:p>
          <a:p>
            <a:r>
              <a:rPr lang="en-AU" b="1" u="sng" dirty="0"/>
              <a:t>Question on mini whiteboards:</a:t>
            </a:r>
          </a:p>
          <a:p>
            <a:r>
              <a:rPr lang="en-AU" dirty="0"/>
              <a:t>‘Mini whiteboards might be effective for younger year levels, but will they be relevant for older students?’</a:t>
            </a:r>
          </a:p>
          <a:p>
            <a:pPr lvl="0"/>
            <a:r>
              <a:rPr lang="en-US" b="1" u="sng" dirty="0"/>
              <a:t>Suggested responses:</a:t>
            </a:r>
          </a:p>
          <a:p>
            <a:pPr lvl="1"/>
            <a:r>
              <a:rPr lang="en-AU" dirty="0"/>
              <a:t>Mini whiteboards are appropriate for all ages to </a:t>
            </a:r>
            <a:r>
              <a:rPr lang="en-AU" b="1" dirty="0"/>
              <a:t>quickly reveal every student’s thinking</a:t>
            </a:r>
            <a:r>
              <a:rPr lang="en-AU" dirty="0"/>
              <a:t>, particularly during guided practice. For any task where students need to record a concise response, mini whiteboards can be valuable.</a:t>
            </a:r>
          </a:p>
          <a:p>
            <a:pPr lvl="1"/>
            <a:r>
              <a:rPr lang="en-US" dirty="0">
                <a:latin typeface="Montserrat"/>
              </a:rPr>
              <a:t>As mentioned on previous slides, checking for understanding using mini whiteboards provides low-stakes opportunities for students to make </a:t>
            </a:r>
            <a:r>
              <a:rPr lang="en-US" b="1" dirty="0">
                <a:latin typeface="Montserrat"/>
              </a:rPr>
              <a:t>mistakes</a:t>
            </a:r>
            <a:r>
              <a:rPr lang="en-US" dirty="0">
                <a:latin typeface="Montserrat"/>
              </a:rPr>
              <a:t> and learn from these mistakes. </a:t>
            </a:r>
          </a:p>
          <a:p>
            <a:pPr lvl="1"/>
            <a:r>
              <a:rPr lang="en-AU" dirty="0"/>
              <a:t>Mini whiteboards are not the only way to gain quick responses from students, however. As mentioned on the slide about selecting active participation routines (slide 23), methods such as </a:t>
            </a:r>
            <a:r>
              <a:rPr lang="en-AU" b="1" dirty="0"/>
              <a:t>writing in books, using finger voting and using software </a:t>
            </a:r>
            <a:r>
              <a:rPr lang="en-AU" dirty="0"/>
              <a:t>are alternative ways to gain quick insights into student understanding.</a:t>
            </a:r>
          </a:p>
          <a:p>
            <a:pPr lvl="1"/>
            <a:r>
              <a:rPr lang="en-AU" dirty="0"/>
              <a:t>The key to using mini whiteboards is that they address the broader principles of gaining real time feedback, allowing all students to participate and supporting checks for understanding to ascertain whether adjustment or reteaching are required.</a:t>
            </a:r>
          </a:p>
          <a:p>
            <a:pPr lvl="1"/>
            <a:r>
              <a:rPr lang="en-AU" dirty="0"/>
              <a:t>In Module 5 – Monitor Progress – we’ll explore more about how mini whiteboards can also be used to effectively monitor student progress. In Module 6 – Revisit and Review – we’ll also discuss how mini whiteboards can be used to ensure that a variety of routines are used to revisit and review content.</a:t>
            </a:r>
          </a:p>
          <a:p>
            <a:pPr lvl="0"/>
            <a:r>
              <a:rPr lang="en-AU" b="1" u="sng" dirty="0"/>
              <a:t>Related resources:</a:t>
            </a:r>
          </a:p>
          <a:p>
            <a:pPr lvl="1"/>
            <a:r>
              <a:rPr lang="en-AU" dirty="0">
                <a:latin typeface="Montserrat"/>
              </a:rPr>
              <a:t>Using mini whiteboards in a secondary mathematics class: </a:t>
            </a:r>
            <a:r>
              <a:rPr lang="en-AU" dirty="0">
                <a:latin typeface="Montserrat"/>
                <a:hlinkClick r:id="rId5"/>
              </a:rPr>
              <a:t>https://www.edresearch.edu.au/guides-resources/practice-resources/explicit-instruction-example-practice</a:t>
            </a:r>
          </a:p>
          <a:p>
            <a:pPr lvl="1"/>
            <a:r>
              <a:rPr lang="en-AU" dirty="0">
                <a:latin typeface="Montserrat"/>
              </a:rPr>
              <a:t>Video of students using mini whiteboards in secondary school settings: </a:t>
            </a:r>
            <a:r>
              <a:rPr lang="en-AU" dirty="0">
                <a:latin typeface="Montserrat"/>
                <a:hlinkClick r:id="rId6"/>
              </a:rPr>
              <a:t>https://www.edresearch.edu.au/guides-resources/videos/vary-practice-secondary</a:t>
            </a:r>
            <a:endParaRPr lang="en-AU" dirty="0">
              <a:latin typeface="Montserrat"/>
              <a:hlinkClick r:id="" action="ppaction://noaction">
                <a:extLst>
                  <a:ext uri="{A12FA001-AC4F-418D-AE19-62706E023703}">
                    <ahyp:hlinkClr xmlns:ahyp="http://schemas.microsoft.com/office/drawing/2018/hyperlinkcolor" val="tx"/>
                  </a:ext>
                </a:extLst>
              </a:hlinkClick>
            </a:endParaRPr>
          </a:p>
          <a:p>
            <a:endParaRPr lang="en-AU" dirty="0"/>
          </a:p>
          <a:p>
            <a:r>
              <a:rPr lang="en-AU" b="1" u="sng" dirty="0"/>
              <a:t>Question on classroom layout:</a:t>
            </a:r>
          </a:p>
          <a:p>
            <a:r>
              <a:rPr lang="en-US" dirty="0"/>
              <a:t>‘I’ve never used a classroom layout with rows facing the front of the room. How can I support interaction and engagement if students aren’t sitting in groups with their peers?’</a:t>
            </a:r>
          </a:p>
          <a:p>
            <a:pPr lvl="0"/>
            <a:r>
              <a:rPr lang="en-US" b="1" u="sng" dirty="0"/>
              <a:t>Suggested responses: </a:t>
            </a:r>
          </a:p>
          <a:p>
            <a:pPr lvl="1"/>
            <a:r>
              <a:rPr lang="en-AU" dirty="0"/>
              <a:t>Classroom arrangement, such as desk layout, is important for </a:t>
            </a:r>
            <a:r>
              <a:rPr lang="en-AU" b="1" dirty="0"/>
              <a:t>gaining all students’ attention, scanning, circulating and interacting </a:t>
            </a:r>
            <a:r>
              <a:rPr lang="en-AU" dirty="0"/>
              <a:t>with students.</a:t>
            </a:r>
          </a:p>
          <a:p>
            <a:pPr lvl="1"/>
            <a:r>
              <a:rPr lang="en-AU" dirty="0"/>
              <a:t>Rows and other forward-facing arrangements ensure students can see you when you’re teaching explicitly. This doesn’t prevent students from </a:t>
            </a:r>
            <a:r>
              <a:rPr lang="en-AU" b="1" dirty="0"/>
              <a:t>working in various ways</a:t>
            </a:r>
            <a:r>
              <a:rPr lang="en-AU" dirty="0"/>
              <a:t>, including with partners or in groups. </a:t>
            </a:r>
          </a:p>
          <a:p>
            <a:pPr lvl="1"/>
            <a:r>
              <a:rPr lang="en-AU" dirty="0"/>
              <a:t>Nevertheless, there is no one way to set up your classroom. The key to choosing a classroom layout is to remember the main priorities, which include:</a:t>
            </a:r>
          </a:p>
          <a:p>
            <a:pPr marL="359410" lvl="2" indent="-179705"/>
            <a:r>
              <a:rPr lang="en-AU" dirty="0"/>
              <a:t>ensuring </a:t>
            </a:r>
            <a:r>
              <a:rPr lang="en-AU" b="1" dirty="0"/>
              <a:t>key displays or materials </a:t>
            </a:r>
            <a:r>
              <a:rPr lang="en-AU" dirty="0"/>
              <a:t>are visible and accessible to all students</a:t>
            </a:r>
          </a:p>
          <a:p>
            <a:pPr marL="359410" lvl="2" indent="-179705"/>
            <a:r>
              <a:rPr lang="en-AU" dirty="0"/>
              <a:t>supporting a </a:t>
            </a:r>
            <a:r>
              <a:rPr lang="en-AU" b="1" dirty="0"/>
              <a:t>learning-focused environment</a:t>
            </a:r>
          </a:p>
          <a:p>
            <a:pPr marL="359410" lvl="2" indent="-179705"/>
            <a:r>
              <a:rPr lang="en-AU" dirty="0"/>
              <a:t>allowing for the teacher to circulate the room.</a:t>
            </a:r>
          </a:p>
          <a:p>
            <a:pPr lvl="0"/>
            <a:r>
              <a:rPr lang="en-AU" b="1" u="sng" dirty="0"/>
              <a:t>Related resources:</a:t>
            </a:r>
          </a:p>
          <a:p>
            <a:pPr lvl="0"/>
            <a:r>
              <a:rPr lang="en-AU" dirty="0">
                <a:latin typeface="Montserrat"/>
              </a:rPr>
              <a:t>See the ‘Prepare your classroom’ section on page 5 of this practice guide:</a:t>
            </a:r>
            <a:r>
              <a:rPr lang="en-US" dirty="0">
                <a:latin typeface="Montserrat"/>
              </a:rPr>
              <a:t> </a:t>
            </a:r>
            <a:r>
              <a:rPr lang="en-US" dirty="0">
                <a:latin typeface="Montserrat"/>
                <a:hlinkClick r:id="rId7"/>
              </a:rPr>
              <a:t>https://www.edresearch.edu.au/guides-resources/practice-guides/planning-classroom-management</a:t>
            </a:r>
            <a:endParaRPr lang="en-US" dirty="0">
              <a:hlinkClick r:id="rId8"/>
            </a:endParaRPr>
          </a:p>
          <a:p>
            <a:endParaRPr lang="en-US" dirty="0"/>
          </a:p>
          <a:p>
            <a:r>
              <a:rPr lang="en-US" sz="700" dirty="0">
                <a:latin typeface="Montserrat"/>
              </a:rPr>
              <a:t>* Bennett, T. (2020). Running the room: The teacher’s guide to behaviour. John Catt Educational.</a:t>
            </a:r>
          </a:p>
          <a:p>
            <a:r>
              <a:rPr lang="en-US" sz="700" dirty="0">
                <a:latin typeface="Montserrat"/>
              </a:rPr>
              <a:t>† Moodie, N., Maxwell, J., &amp; Rudolph, S. (2019). The impact of racism on the schooling experiences of Aboriginal and Torres Strait Islander students: A systematic review. Australian Educational Researcher, 46(2), 273–295. </a:t>
            </a:r>
            <a:r>
              <a:rPr lang="en-US" sz="700" dirty="0">
                <a:latin typeface="Montserrat"/>
                <a:hlinkClick r:id="rId9"/>
              </a:rPr>
              <a:t>https://doi.org/10.1007/s13384-019-00312-8</a:t>
            </a:r>
            <a:r>
              <a:rPr lang="en-US" sz="700" dirty="0">
                <a:latin typeface="Montserrat"/>
              </a:rPr>
              <a:t>  </a:t>
            </a:r>
          </a:p>
          <a:p>
            <a:r>
              <a:rPr lang="en-US" sz="700" dirty="0">
                <a:latin typeface="Montserrat"/>
              </a:rPr>
              <a:t>†† Williams, R. (1999). Cultural safety: What does it mean for our work practice? Australian and New Zealand Journal of Public Health, 23(2), 213–214. </a:t>
            </a:r>
            <a:r>
              <a:rPr lang="en-US" sz="700" dirty="0">
                <a:latin typeface="Montserrat"/>
                <a:hlinkClick r:id="rId10"/>
              </a:rPr>
              <a:t>https://doi.org/10.1111/j.1467-842X.1999.tb01240.x</a:t>
            </a:r>
            <a:r>
              <a:rPr lang="en-US" sz="700" dirty="0">
                <a:latin typeface="Montserrat"/>
              </a:rPr>
              <a:t> </a:t>
            </a:r>
          </a:p>
        </p:txBody>
      </p:sp>
      <p:sp>
        <p:nvSpPr>
          <p:cNvPr id="6" name="Slide Number Placeholder 5"/>
          <p:cNvSpPr>
            <a:spLocks noGrp="1"/>
          </p:cNvSpPr>
          <p:nvPr>
            <p:ph type="sldNum" sz="quarter" idx="5"/>
          </p:nvPr>
        </p:nvSpPr>
        <p:spPr/>
        <p:txBody>
          <a:bodyPr/>
          <a:lstStyle/>
          <a:p>
            <a:fld id="{B36E7EC0-9BE3-5541-9D76-7DE32A6C9D42}" type="slidenum">
              <a:rPr lang="en-US" smtClean="0"/>
              <a:pPr/>
              <a:t>29</a:t>
            </a:fld>
            <a:endParaRPr lang="en-US"/>
          </a:p>
        </p:txBody>
      </p:sp>
      <p:sp>
        <p:nvSpPr>
          <p:cNvPr id="10" name="Slide Image Placeholder 9">
            <a:extLst>
              <a:ext uri="{FF2B5EF4-FFF2-40B4-BE49-F238E27FC236}">
                <a16:creationId xmlns:a16="http://schemas.microsoft.com/office/drawing/2014/main" id="{35D479F9-2220-ED11-E597-418B6505B6B4}"/>
              </a:ext>
            </a:extLst>
          </p:cNvPr>
          <p:cNvSpPr>
            <a:spLocks noGrp="1" noRot="1" noChangeAspect="1"/>
          </p:cNvSpPr>
          <p:nvPr>
            <p:ph type="sldImg"/>
          </p:nvPr>
        </p:nvSpPr>
        <p:spPr>
          <a:xfrm>
            <a:off x="717550" y="336550"/>
            <a:ext cx="5575300" cy="3136900"/>
          </a:xfrm>
        </p:spPr>
      </p:sp>
    </p:spTree>
    <p:extLst>
      <p:ext uri="{BB962C8B-B14F-4D97-AF65-F5344CB8AC3E}">
        <p14:creationId xmlns:p14="http://schemas.microsoft.com/office/powerpoint/2010/main" val="3272317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435F0-540F-2862-5556-C4D61B5A7A0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A40008E-4D69-A840-AF28-8334206CB3B0}"/>
              </a:ext>
            </a:extLst>
          </p:cNvPr>
          <p:cNvSpPr>
            <a:spLocks noGrp="1"/>
          </p:cNvSpPr>
          <p:nvPr>
            <p:ph type="body" idx="1"/>
          </p:nvPr>
        </p:nvSpPr>
        <p:spPr/>
        <p:txBody>
          <a:bodyPr/>
          <a:lstStyle/>
          <a:p>
            <a:r>
              <a:rPr lang="en-AU" i="1"/>
              <a:t>Remind everyone what has been covered in the session.</a:t>
            </a:r>
          </a:p>
          <a:p>
            <a:endParaRPr lang="en-AU"/>
          </a:p>
        </p:txBody>
      </p:sp>
      <p:sp>
        <p:nvSpPr>
          <p:cNvPr id="6" name="Slide Number Placeholder 5">
            <a:extLst>
              <a:ext uri="{FF2B5EF4-FFF2-40B4-BE49-F238E27FC236}">
                <a16:creationId xmlns:a16="http://schemas.microsoft.com/office/drawing/2014/main" id="{4FE0BDC9-4383-3B1C-05D0-461714AABAA1}"/>
              </a:ext>
            </a:extLst>
          </p:cNvPr>
          <p:cNvSpPr>
            <a:spLocks noGrp="1"/>
          </p:cNvSpPr>
          <p:nvPr>
            <p:ph type="sldNum" sz="quarter" idx="5"/>
          </p:nvPr>
        </p:nvSpPr>
        <p:spPr/>
        <p:txBody>
          <a:bodyPr/>
          <a:lstStyle/>
          <a:p>
            <a:pPr lvl="0"/>
            <a:fld id="{B36E7EC0-9BE3-5541-9D76-7DE32A6C9D42}" type="slidenum">
              <a:rPr lang="en-US" noProof="0"/>
              <a:pPr lvl="0"/>
              <a:t>30</a:t>
            </a:fld>
            <a:endParaRPr lang="en-US" noProof="0"/>
          </a:p>
        </p:txBody>
      </p:sp>
      <p:sp>
        <p:nvSpPr>
          <p:cNvPr id="9" name="Slide Image Placeholder 8">
            <a:extLst>
              <a:ext uri="{FF2B5EF4-FFF2-40B4-BE49-F238E27FC236}">
                <a16:creationId xmlns:a16="http://schemas.microsoft.com/office/drawing/2014/main" id="{56EAB918-9145-AB18-0C6D-03CB75E761F3}"/>
              </a:ext>
            </a:extLst>
          </p:cNvPr>
          <p:cNvSpPr>
            <a:spLocks noGrp="1" noRot="1" noChangeAspect="1"/>
          </p:cNvSpPr>
          <p:nvPr>
            <p:ph type="sldImg"/>
          </p:nvPr>
        </p:nvSpPr>
        <p:spPr/>
      </p:sp>
    </p:spTree>
    <p:extLst>
      <p:ext uri="{BB962C8B-B14F-4D97-AF65-F5344CB8AC3E}">
        <p14:creationId xmlns:p14="http://schemas.microsoft.com/office/powerpoint/2010/main" val="82670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dirty="0">
                <a:latin typeface="Montserrat"/>
              </a:rPr>
              <a:t>Speaking notes: </a:t>
            </a:r>
            <a:r>
              <a:rPr lang="en-AU" dirty="0">
                <a:latin typeface="Montserrat"/>
              </a:rPr>
              <a:t>This knowledge-building session is not the end of your professional learning about setting up rules and routines. Our next steps are: </a:t>
            </a:r>
            <a:r>
              <a:rPr lang="en-AU" i="1" dirty="0">
                <a:latin typeface="Montserrat"/>
              </a:rPr>
              <a:t>[read through planning, modelling and coaching descriptions].</a:t>
            </a:r>
          </a:p>
          <a:p>
            <a:endParaRPr lang="en-AU" dirty="0"/>
          </a:p>
          <a:p>
            <a:r>
              <a:rPr lang="en-AU" b="1" i="1" dirty="0"/>
              <a:t>Have a targeted discussion about next steps: </a:t>
            </a:r>
          </a:p>
          <a:p>
            <a:pPr lvl="1"/>
            <a:r>
              <a:rPr lang="en-AU" dirty="0"/>
              <a:t>Are there aspects of the techniques that still aren’t clear?</a:t>
            </a:r>
          </a:p>
          <a:p>
            <a:pPr lvl="1"/>
            <a:r>
              <a:rPr lang="en-AU" dirty="0"/>
              <a:t>Are there specific techniques you’d like to observe in a classroom?</a:t>
            </a:r>
          </a:p>
          <a:p>
            <a:endParaRPr lang="en-AU" dirty="0"/>
          </a:p>
          <a:p>
            <a:r>
              <a:rPr lang="en-AU" i="1" dirty="0">
                <a:latin typeface="Montserrat"/>
              </a:rPr>
              <a:t>As recommended in the background slides, you could provide staff with print-outs of the relevant modelling and coaching checklist for this module. </a:t>
            </a:r>
            <a:br>
              <a:rPr lang="en-AU" i="1" dirty="0"/>
            </a:br>
            <a:r>
              <a:rPr lang="en-AU" i="1" dirty="0">
                <a:latin typeface="Montserrat"/>
              </a:rPr>
              <a:t>Refer to the modelling and coaching checklist here to remind teachers of next steps. </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31</a:t>
            </a:fld>
            <a:endParaRPr lang="en-AU" noProof="0"/>
          </a:p>
        </p:txBody>
      </p:sp>
      <p:sp>
        <p:nvSpPr>
          <p:cNvPr id="7" name="Slide Image Placeholder 6">
            <a:extLst>
              <a:ext uri="{FF2B5EF4-FFF2-40B4-BE49-F238E27FC236}">
                <a16:creationId xmlns:a16="http://schemas.microsoft.com/office/drawing/2014/main" id="{891EE5EE-2FD6-C162-5B6B-AC6F06AC793F}"/>
              </a:ext>
            </a:extLst>
          </p:cNvPr>
          <p:cNvSpPr>
            <a:spLocks noGrp="1" noRot="1" noChangeAspect="1"/>
          </p:cNvSpPr>
          <p:nvPr>
            <p:ph type="sldImg"/>
          </p:nvPr>
        </p:nvSpPr>
        <p:spPr/>
      </p:sp>
    </p:spTree>
    <p:extLst>
      <p:ext uri="{BB962C8B-B14F-4D97-AF65-F5344CB8AC3E}">
        <p14:creationId xmlns:p14="http://schemas.microsoft.com/office/powerpoint/2010/main" val="7104667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nchor="t"/>
          <a:lstStyle/>
          <a:p>
            <a:r>
              <a:rPr lang="en-AU" b="1" dirty="0"/>
              <a:t>Speaking notes: </a:t>
            </a:r>
            <a:r>
              <a:rPr lang="en-AU" dirty="0">
                <a:sym typeface="Montserrat"/>
              </a:rPr>
              <a:t>If you’re interested in reading more about the practices and techniques covered in this session, this Rules and Routines practice guide provides further reading</a:t>
            </a:r>
            <a:r>
              <a:rPr lang="en-US" noProof="0" dirty="0">
                <a:sym typeface="Montserrat"/>
              </a:rPr>
              <a:t>. </a:t>
            </a:r>
          </a:p>
          <a:p>
            <a:pPr lvl="0"/>
            <a:endParaRPr lang="en-US" noProof="0" dirty="0">
              <a:sym typeface="Montserrat"/>
            </a:endParaRPr>
          </a:p>
          <a:p>
            <a:pPr lvl="0"/>
            <a:r>
              <a:rPr lang="en-US" noProof="0" dirty="0">
                <a:latin typeface="Montserrat"/>
                <a:sym typeface="Montserrat"/>
              </a:rPr>
              <a:t>As mentioned on the previous slide, we’ll be following up this knowledge-building session with planning support, modelling and coaching. We’ve adopted/tailored modelling and coaching checklists, which are tools that allow coaches and teachers to document observations and feedback during modelling and coaching sessions. </a:t>
            </a:r>
            <a:r>
              <a:rPr lang="en-US" dirty="0">
                <a:latin typeface="Montserrat"/>
                <a:sym typeface="Montserrat"/>
              </a:rPr>
              <a:t>We can spend some time now looking at this checklist </a:t>
            </a:r>
            <a:r>
              <a:rPr lang="en-US" b="1" i="1" dirty="0">
                <a:latin typeface="Montserrat"/>
                <a:sym typeface="Montserrat"/>
              </a:rPr>
              <a:t>(Editing note: Time permitting)</a:t>
            </a:r>
            <a:r>
              <a:rPr lang="en-US" dirty="0">
                <a:latin typeface="Montserrat"/>
                <a:sym typeface="Montserrat"/>
              </a:rPr>
              <a:t>. It contains core techniques for implementing the practices in this professional learning cycle </a:t>
            </a:r>
            <a:r>
              <a:rPr lang="en-US" b="1" i="1" dirty="0">
                <a:latin typeface="Montserrat"/>
                <a:sym typeface="Montserrat"/>
              </a:rPr>
              <a:t>(Editing note: Your school may adopt the checklist in its original form and focus on all techniques or edit the checklist to </a:t>
            </a:r>
            <a:r>
              <a:rPr lang="en-US" b="1" i="1" dirty="0" err="1">
                <a:latin typeface="Montserrat"/>
                <a:sym typeface="Montserrat"/>
              </a:rPr>
              <a:t>prioritise</a:t>
            </a:r>
            <a:r>
              <a:rPr lang="en-US" b="1" i="1" dirty="0">
                <a:latin typeface="Montserrat"/>
                <a:sym typeface="Montserrat"/>
              </a:rPr>
              <a:t> the techniques most relevant and important for your context). </a:t>
            </a:r>
            <a:endParaRPr lang="en-US" b="1" i="1" noProof="0" dirty="0">
              <a:latin typeface="Montserrat"/>
            </a:endParaRPr>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32</a:t>
            </a:fld>
            <a:endParaRPr lang="en-AU" noProof="0"/>
          </a:p>
        </p:txBody>
      </p:sp>
      <p:sp>
        <p:nvSpPr>
          <p:cNvPr id="5" name="Slide Image Placeholder 4">
            <a:extLst>
              <a:ext uri="{FF2B5EF4-FFF2-40B4-BE49-F238E27FC236}">
                <a16:creationId xmlns:a16="http://schemas.microsoft.com/office/drawing/2014/main" id="{972F56C4-34DF-A6A7-3730-3619B62C90AF}"/>
              </a:ext>
            </a:extLst>
          </p:cNvPr>
          <p:cNvSpPr>
            <a:spLocks noGrp="1" noRot="1" noChangeAspect="1"/>
          </p:cNvSpPr>
          <p:nvPr>
            <p:ph type="sldImg"/>
          </p:nvPr>
        </p:nvSpPr>
        <p:spPr/>
      </p:sp>
    </p:spTree>
    <p:extLst>
      <p:ext uri="{BB962C8B-B14F-4D97-AF65-F5344CB8AC3E}">
        <p14:creationId xmlns:p14="http://schemas.microsoft.com/office/powerpoint/2010/main" val="13832752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Given the breadth of classroom management, it’s not possible to cover every aspect of classroom management in a brief module. However, AERO has a suite of classroom management guidance (including explainers, guides and videos) that may support implementation of classroom management practices in your school. You might direct teachers to specific guidance on the classroom management practices that are the focus of your school’s implementation effort. You could also use this slide to let teachers know that additional guidance is available beyond this module if there are aspects of classroom management practice that they personally wish to work on. </a:t>
            </a:r>
          </a:p>
          <a:p>
            <a:endParaRPr lang="en-US" dirty="0"/>
          </a:p>
          <a:p>
            <a:r>
              <a:rPr lang="en-US" b="1" dirty="0"/>
              <a:t>Speaking notes: </a:t>
            </a:r>
            <a:r>
              <a:rPr lang="en-US" dirty="0"/>
              <a:t>Today we focused on a selection of rules and routines that can be used to foster a learning-focused environment. These routines help establish positive teacher</a:t>
            </a:r>
            <a:r>
              <a:rPr lang="en-AU" dirty="0"/>
              <a:t>–</a:t>
            </a:r>
            <a:r>
              <a:rPr lang="en-US" dirty="0"/>
              <a:t>student relationships, high expectations for student behaviour and clear communication, and provide structure, consistency and predictability. </a:t>
            </a:r>
            <a:br>
              <a:rPr lang="en-US" dirty="0"/>
            </a:br>
            <a:br>
              <a:rPr lang="en-US" dirty="0"/>
            </a:br>
            <a:r>
              <a:rPr lang="en-US" dirty="0"/>
              <a:t>You can also support students to become and remain focused on their learning by using routines for entering and exiting the classroom, gaining students’ attention and moving to other areas of our school.</a:t>
            </a:r>
            <a:br>
              <a:rPr lang="en-US" dirty="0"/>
            </a:br>
            <a:br>
              <a:rPr lang="en-US" dirty="0"/>
            </a:br>
            <a:r>
              <a:rPr lang="en-US" dirty="0"/>
              <a:t>On this slide, you can see there’s a suite of guidance available on additional classroom management practices that we did not cover in this session.</a:t>
            </a:r>
            <a:endParaRPr lang="en-AU"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33</a:t>
            </a:fld>
            <a:endParaRPr lang="en-US"/>
          </a:p>
        </p:txBody>
      </p:sp>
      <p:sp>
        <p:nvSpPr>
          <p:cNvPr id="9" name="Slide Image Placeholder 8">
            <a:extLst>
              <a:ext uri="{FF2B5EF4-FFF2-40B4-BE49-F238E27FC236}">
                <a16:creationId xmlns:a16="http://schemas.microsoft.com/office/drawing/2014/main" id="{4BB247E7-42D5-07BF-DE84-75BA268F612C}"/>
              </a:ext>
            </a:extLst>
          </p:cNvPr>
          <p:cNvSpPr>
            <a:spLocks noGrp="1" noRot="1" noChangeAspect="1"/>
          </p:cNvSpPr>
          <p:nvPr>
            <p:ph type="sldImg"/>
          </p:nvPr>
        </p:nvSpPr>
        <p:spPr/>
      </p:sp>
    </p:spTree>
    <p:extLst>
      <p:ext uri="{BB962C8B-B14F-4D97-AF65-F5344CB8AC3E}">
        <p14:creationId xmlns:p14="http://schemas.microsoft.com/office/powerpoint/2010/main" val="19692228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34</a:t>
            </a:fld>
            <a:endParaRPr lang="en-US" noProof="0"/>
          </a:p>
        </p:txBody>
      </p:sp>
      <p:sp>
        <p:nvSpPr>
          <p:cNvPr id="8" name="Slide Image Placeholder 7">
            <a:extLst>
              <a:ext uri="{FF2B5EF4-FFF2-40B4-BE49-F238E27FC236}">
                <a16:creationId xmlns:a16="http://schemas.microsoft.com/office/drawing/2014/main" id="{58FDDA5C-AE2B-A08A-2EB8-E42A4CBF518C}"/>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393C18A6-2268-157E-2A72-6533D94CDE71}"/>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2D51479-4E36-C154-7209-C7C0EACE2E5A}"/>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6" name="Text Placeholder 6">
            <a:extLst>
              <a:ext uri="{FF2B5EF4-FFF2-40B4-BE49-F238E27FC236}">
                <a16:creationId xmlns:a16="http://schemas.microsoft.com/office/drawing/2014/main" id="{1D2F9F17-6234-C073-7110-30A2A78B9656}"/>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209543832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rgbClr val="00305E"/>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0E43CB75-042D-40CE-AA21-E006DD6D3D45}"/>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8" name="Text Placeholder 6">
            <a:extLst>
              <a:ext uri="{FF2B5EF4-FFF2-40B4-BE49-F238E27FC236}">
                <a16:creationId xmlns:a16="http://schemas.microsoft.com/office/drawing/2014/main" id="{BF2B7A90-8E25-5EF6-509A-733C044CE00F}"/>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3919242913"/>
      </p:ext>
    </p:extLst>
  </p:cSld>
  <p:clrMapOvr>
    <a:overrideClrMapping bg1="lt1" tx1="dk1" bg2="lt2" tx2="dk2" accent1="accent1" accent2="accent2" accent3="accent3" accent4="accent4" accent5="accent5" accent6="accent6" hlink="hlink" folHlink="folHlink"/>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slide">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9BA56F-A47E-8FF4-F941-6C3BCDE66F14}"/>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3" name="Text Placeholder 6">
            <a:extLst>
              <a:ext uri="{FF2B5EF4-FFF2-40B4-BE49-F238E27FC236}">
                <a16:creationId xmlns:a16="http://schemas.microsoft.com/office/drawing/2014/main" id="{3C46E1E1-FE80-56C4-540D-FC05CD5E56B9}"/>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10" name="Text Placeholder 6">
            <a:extLst>
              <a:ext uri="{FF2B5EF4-FFF2-40B4-BE49-F238E27FC236}">
                <a16:creationId xmlns:a16="http://schemas.microsoft.com/office/drawing/2014/main" id="{4CD962B7-94DE-696D-5F87-62E2CE82FED9}"/>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11" name="Picture Placeholder 4">
            <a:extLst>
              <a:ext uri="{FF2B5EF4-FFF2-40B4-BE49-F238E27FC236}">
                <a16:creationId xmlns:a16="http://schemas.microsoft.com/office/drawing/2014/main" id="{5A86266C-624F-A88F-04FB-13918D2C1D6A}"/>
              </a:ext>
            </a:extLst>
          </p:cNvPr>
          <p:cNvSpPr>
            <a:spLocks noGrp="1"/>
          </p:cNvSpPr>
          <p:nvPr>
            <p:ph type="pic" sz="quarter" idx="14"/>
          </p:nvPr>
        </p:nvSpPr>
        <p:spPr>
          <a:xfrm>
            <a:off x="7315200" y="0"/>
            <a:ext cx="4876800" cy="6858000"/>
          </a:xfrm>
        </p:spPr>
        <p:txBody>
          <a:bodyPr/>
          <a:lstStyle/>
          <a:p>
            <a:endParaRPr lang="en-AU" noProof="0" dirty="0"/>
          </a:p>
        </p:txBody>
      </p:sp>
      <p:sp>
        <p:nvSpPr>
          <p:cNvPr id="12" name="Text Placeholder 6">
            <a:extLst>
              <a:ext uri="{FF2B5EF4-FFF2-40B4-BE49-F238E27FC236}">
                <a16:creationId xmlns:a16="http://schemas.microsoft.com/office/drawing/2014/main" id="{E61661BB-DC90-8D9C-B2AE-3B00D6C6AFDB}"/>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173350787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ement slide">
    <p:bg>
      <p:bgPr>
        <a:solidFill>
          <a:srgbClr val="F2EAE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87B574-55D6-889E-0D20-CFB110E87BE3}"/>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a:t>Click to edit Master title style</a:t>
            </a:r>
          </a:p>
        </p:txBody>
      </p:sp>
      <p:sp>
        <p:nvSpPr>
          <p:cNvPr id="3" name="Text Placeholder 4">
            <a:extLst>
              <a:ext uri="{FF2B5EF4-FFF2-40B4-BE49-F238E27FC236}">
                <a16:creationId xmlns:a16="http://schemas.microsoft.com/office/drawing/2014/main" id="{2E3DB939-68F5-49C9-2803-6B1C783CEC2B}"/>
              </a:ext>
            </a:extLst>
          </p:cNvPr>
          <p:cNvSpPr>
            <a:spLocks noGrp="1"/>
          </p:cNvSpPr>
          <p:nvPr>
            <p:ph type="body" sz="quarter" idx="13"/>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199583395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CDAAB23F-1DF3-E712-BB8C-A7644B492BD8}"/>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9" name="Text Placeholder 14">
            <a:extLst>
              <a:ext uri="{FF2B5EF4-FFF2-40B4-BE49-F238E27FC236}">
                <a16:creationId xmlns:a16="http://schemas.microsoft.com/office/drawing/2014/main" id="{4E72CD07-1AE8-5AAB-3F32-5E5A1DDF0878}"/>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10" name="Title 1">
            <a:extLst>
              <a:ext uri="{FF2B5EF4-FFF2-40B4-BE49-F238E27FC236}">
                <a16:creationId xmlns:a16="http://schemas.microsoft.com/office/drawing/2014/main" id="{47947379-8A19-49CE-E04C-4E073957C87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11" name="Text Placeholder 14">
            <a:extLst>
              <a:ext uri="{FF2B5EF4-FFF2-40B4-BE49-F238E27FC236}">
                <a16:creationId xmlns:a16="http://schemas.microsoft.com/office/drawing/2014/main" id="{A036FFF1-EE7F-8820-8A9B-BC0259BBFDF3}"/>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12" name="Text Placeholder 14">
            <a:extLst>
              <a:ext uri="{FF2B5EF4-FFF2-40B4-BE49-F238E27FC236}">
                <a16:creationId xmlns:a16="http://schemas.microsoft.com/office/drawing/2014/main" id="{5308DF09-8528-19A0-C6D4-54CDF4F7CA92}"/>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13" name="Text Placeholder 14">
            <a:extLst>
              <a:ext uri="{FF2B5EF4-FFF2-40B4-BE49-F238E27FC236}">
                <a16:creationId xmlns:a16="http://schemas.microsoft.com/office/drawing/2014/main" id="{CA95F11A-76E1-D027-1F60-89CCABC5664F}"/>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3563201986"/>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46A1202-7D2D-AC75-C439-3920B10FCEC6}"/>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11" name="Text Placeholder 14">
            <a:extLst>
              <a:ext uri="{FF2B5EF4-FFF2-40B4-BE49-F238E27FC236}">
                <a16:creationId xmlns:a16="http://schemas.microsoft.com/office/drawing/2014/main" id="{A5717ECA-B719-51B7-C341-57F4A145BE36}"/>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79475613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content + lab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F78BF-AACB-4977-D78E-AE1CDA196B07}"/>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7" name="Text Placeholder 14">
            <a:extLst>
              <a:ext uri="{FF2B5EF4-FFF2-40B4-BE49-F238E27FC236}">
                <a16:creationId xmlns:a16="http://schemas.microsoft.com/office/drawing/2014/main" id="{A0B4D7CB-7B35-7CF4-8AFF-F8264FBA6651}"/>
              </a:ext>
            </a:extLst>
          </p:cNvPr>
          <p:cNvSpPr>
            <a:spLocks noGrp="1"/>
          </p:cNvSpPr>
          <p:nvPr>
            <p:ph type="body" sz="quarter" idx="23" hasCustomPrompt="1"/>
          </p:nvPr>
        </p:nvSpPr>
        <p:spPr>
          <a:xfrm>
            <a:off x="609600" y="1854200"/>
            <a:ext cx="10972800" cy="4337982"/>
          </a:xfrm>
          <a:prstGeom prst="rect">
            <a:avLst/>
          </a:prstGeom>
        </p:spPr>
        <p:txBody>
          <a:bodyPr>
            <a:spAutoFit/>
          </a:bodyPr>
          <a:lstStyle>
            <a:lvl1pPr>
              <a:defRPr/>
            </a:lvl1pPr>
            <a:lvl2pPr>
              <a:defRPr/>
            </a:lvl2pPr>
            <a:lvl3pPr>
              <a:defRPr/>
            </a:lvl3pPr>
            <a:lvl4pPr>
              <a:spcBef>
                <a:spcPts val="600"/>
              </a:spcBef>
              <a:spcAft>
                <a:spcPts val="1200"/>
              </a:spcAft>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4">
            <a:extLst>
              <a:ext uri="{FF2B5EF4-FFF2-40B4-BE49-F238E27FC236}">
                <a16:creationId xmlns:a16="http://schemas.microsoft.com/office/drawing/2014/main" id="{54A6A4A8-E931-F7AD-2610-AAFE691B444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413766577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content + lab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F78BF-AACB-4977-D78E-AE1CDA196B07}"/>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7" name="Text Placeholder 14">
            <a:extLst>
              <a:ext uri="{FF2B5EF4-FFF2-40B4-BE49-F238E27FC236}">
                <a16:creationId xmlns:a16="http://schemas.microsoft.com/office/drawing/2014/main" id="{A0B4D7CB-7B35-7CF4-8AFF-F8264FBA6651}"/>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4">
            <a:extLst>
              <a:ext uri="{FF2B5EF4-FFF2-40B4-BE49-F238E27FC236}">
                <a16:creationId xmlns:a16="http://schemas.microsoft.com/office/drawing/2014/main" id="{54A6A4A8-E931-F7AD-2610-AAFE691B444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26" name="Text Placeholder 14">
            <a:extLst>
              <a:ext uri="{FF2B5EF4-FFF2-40B4-BE49-F238E27FC236}">
                <a16:creationId xmlns:a16="http://schemas.microsoft.com/office/drawing/2014/main" id="{CC4323EB-4180-5E75-0667-4730C3399B71}"/>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32" name="Text Placeholder 14">
            <a:extLst>
              <a:ext uri="{FF2B5EF4-FFF2-40B4-BE49-F238E27FC236}">
                <a16:creationId xmlns:a16="http://schemas.microsoft.com/office/drawing/2014/main" id="{E45AFB72-F280-4922-DD15-0F5BBE341AC0}"/>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1915507832"/>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F803850-F382-B9DF-5726-678E8263960F}"/>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4" name="Text Placeholder 14">
            <a:extLst>
              <a:ext uri="{FF2B5EF4-FFF2-40B4-BE49-F238E27FC236}">
                <a16:creationId xmlns:a16="http://schemas.microsoft.com/office/drawing/2014/main" id="{E97C51AA-BDA4-00AC-657C-C4531FE44B2A}"/>
              </a:ext>
            </a:extLst>
          </p:cNvPr>
          <p:cNvSpPr>
            <a:spLocks noGrp="1"/>
          </p:cNvSpPr>
          <p:nvPr>
            <p:ph type="body" sz="quarter" idx="23" hasCustomPrompt="1"/>
          </p:nvPr>
        </p:nvSpPr>
        <p:spPr>
          <a:xfrm>
            <a:off x="3149601" y="1963455"/>
            <a:ext cx="8112124" cy="1209109"/>
          </a:xfrm>
          <a:prstGeom prst="roundRect">
            <a:avLst>
              <a:gd name="adj" fmla="val 18981"/>
            </a:avLst>
          </a:prstGeom>
          <a:solidFill>
            <a:schemeClr val="accent5"/>
          </a:solidFill>
        </p:spPr>
        <p:txBody>
          <a:bodyPr lIns="252000" tIns="216000" rIns="252000" bIns="252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5" name="Graphic 4" descr="Team discussion icon">
            <a:extLst>
              <a:ext uri="{FF2B5EF4-FFF2-40B4-BE49-F238E27FC236}">
                <a16:creationId xmlns:a16="http://schemas.microsoft.com/office/drawing/2014/main" id="{1502E243-38B9-29DE-CF78-7EE6D5831EC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6" name="Text Placeholder 4">
            <a:extLst>
              <a:ext uri="{FF2B5EF4-FFF2-40B4-BE49-F238E27FC236}">
                <a16:creationId xmlns:a16="http://schemas.microsoft.com/office/drawing/2014/main" id="{8575A78E-E0E6-79E5-A601-112461AE6080}"/>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3971129895"/>
      </p:ext>
    </p:extLst>
  </p:cSld>
  <p:clrMapOvr>
    <a:masterClrMapping/>
  </p:clrMapOvr>
  <p:hf hdr="0" ftr="0" dt="0"/>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6326AC19-F046-B20D-622F-D57036D869EF}"/>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16" name="Text Placeholder 14">
            <a:extLst>
              <a:ext uri="{FF2B5EF4-FFF2-40B4-BE49-F238E27FC236}">
                <a16:creationId xmlns:a16="http://schemas.microsoft.com/office/drawing/2014/main" id="{1221D2BF-F996-1C2C-35B0-5C811C19F3D1}"/>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80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17" name="Text Placeholder 14">
            <a:extLst>
              <a:ext uri="{FF2B5EF4-FFF2-40B4-BE49-F238E27FC236}">
                <a16:creationId xmlns:a16="http://schemas.microsoft.com/office/drawing/2014/main" id="{E665480E-BDC2-9A8F-FDA2-0B0683DDDDBD}"/>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80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18" name="Graphic 17">
            <a:extLst>
              <a:ext uri="{FF2B5EF4-FFF2-40B4-BE49-F238E27FC236}">
                <a16:creationId xmlns:a16="http://schemas.microsoft.com/office/drawing/2014/main" id="{001CF44F-F973-7CA7-250E-3445CB362AD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19" name="Text Placeholder 4">
            <a:extLst>
              <a:ext uri="{FF2B5EF4-FFF2-40B4-BE49-F238E27FC236}">
                <a16:creationId xmlns:a16="http://schemas.microsoft.com/office/drawing/2014/main" id="{BAEC6CF2-2445-9A23-FE7D-25412AD27E69}"/>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3810773941"/>
      </p:ext>
    </p:extLst>
  </p:cSld>
  <p:clrMapOvr>
    <a:masterClrMapping/>
  </p:clrMapOvr>
  <p:hf hdr="0" ftr="0" dt="0"/>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Example slide">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FE89CE4-C49D-91B5-E012-B2533088E035}"/>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8" name="Text Placeholder 14">
            <a:extLst>
              <a:ext uri="{FF2B5EF4-FFF2-40B4-BE49-F238E27FC236}">
                <a16:creationId xmlns:a16="http://schemas.microsoft.com/office/drawing/2014/main" id="{9313DB3C-DE3F-8A74-F0BC-3859CBE8C24A}"/>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9" name="Text Placeholder 4">
            <a:extLst>
              <a:ext uri="{FF2B5EF4-FFF2-40B4-BE49-F238E27FC236}">
                <a16:creationId xmlns:a16="http://schemas.microsoft.com/office/drawing/2014/main" id="{14EB8407-6389-09E3-A329-B46DDDC9AB93}"/>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10" name="Text Placeholder 14">
            <a:extLst>
              <a:ext uri="{FF2B5EF4-FFF2-40B4-BE49-F238E27FC236}">
                <a16:creationId xmlns:a16="http://schemas.microsoft.com/office/drawing/2014/main" id="{A971B215-18A6-79E4-A53C-C29C9ACFB710}"/>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11" name="Text Placeholder 14">
            <a:extLst>
              <a:ext uri="{FF2B5EF4-FFF2-40B4-BE49-F238E27FC236}">
                <a16:creationId xmlns:a16="http://schemas.microsoft.com/office/drawing/2014/main" id="{3CFDBC77-6E9B-19E8-E408-15DF1548C65F}"/>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39180244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_2" userDrawn="1">
  <p:cSld name="Video example slide">
    <p:spTree>
      <p:nvGrpSpPr>
        <p:cNvPr id="1" name="Shape 82"/>
        <p:cNvGrpSpPr/>
        <p:nvPr/>
      </p:nvGrpSpPr>
      <p:grpSpPr>
        <a:xfrm>
          <a:off x="0" y="0"/>
          <a:ext cx="0" cy="0"/>
          <a:chOff x="0" y="0"/>
          <a:chExt cx="0" cy="0"/>
        </a:xfrm>
      </p:grpSpPr>
      <p:sp>
        <p:nvSpPr>
          <p:cNvPr id="2" name="Text Placeholder 14">
            <a:extLst>
              <a:ext uri="{FF2B5EF4-FFF2-40B4-BE49-F238E27FC236}">
                <a16:creationId xmlns:a16="http://schemas.microsoft.com/office/drawing/2014/main" id="{13963BC4-40BD-2219-3925-2038E72A736B}"/>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3" name="Text Placeholder 14">
            <a:extLst>
              <a:ext uri="{FF2B5EF4-FFF2-40B4-BE49-F238E27FC236}">
                <a16:creationId xmlns:a16="http://schemas.microsoft.com/office/drawing/2014/main" id="{68C024BA-160B-E99E-79D6-CCEFA34ED18D}"/>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4" name="Title 1">
            <a:extLst>
              <a:ext uri="{FF2B5EF4-FFF2-40B4-BE49-F238E27FC236}">
                <a16:creationId xmlns:a16="http://schemas.microsoft.com/office/drawing/2014/main" id="{7BB0EE2D-C666-0BFD-D49B-56902013FFD2}"/>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5" name="Text Placeholder 4">
            <a:extLst>
              <a:ext uri="{FF2B5EF4-FFF2-40B4-BE49-F238E27FC236}">
                <a16:creationId xmlns:a16="http://schemas.microsoft.com/office/drawing/2014/main" id="{28E7C4FA-988E-DAD1-8304-00CB2BFBAD9B}"/>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6" name="Text Placeholder 14">
            <a:extLst>
              <a:ext uri="{FF2B5EF4-FFF2-40B4-BE49-F238E27FC236}">
                <a16:creationId xmlns:a16="http://schemas.microsoft.com/office/drawing/2014/main" id="{52E8E8E0-C8B0-9201-4C0E-0563B91F253C}"/>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7" name="Text Placeholder 14">
            <a:extLst>
              <a:ext uri="{FF2B5EF4-FFF2-40B4-BE49-F238E27FC236}">
                <a16:creationId xmlns:a16="http://schemas.microsoft.com/office/drawing/2014/main" id="{1E6AC0F0-45CC-2A2F-142B-3020F02463C1}"/>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3092031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E435C4-3782-8D3D-6A27-82FACDA78F98}"/>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1819136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F4DDE9-9F96-4AFC-F440-FAC960FAED6C}"/>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9" name="Text Placeholder 8">
            <a:extLst>
              <a:ext uri="{FF2B5EF4-FFF2-40B4-BE49-F238E27FC236}">
                <a16:creationId xmlns:a16="http://schemas.microsoft.com/office/drawing/2014/main" id="{919295E7-E8E1-342E-36F9-3CCAAD552D1E}"/>
              </a:ext>
            </a:extLst>
          </p:cNvPr>
          <p:cNvSpPr>
            <a:spLocks noGrp="1"/>
          </p:cNvSpPr>
          <p:nvPr>
            <p:ph type="body" idx="1"/>
          </p:nvPr>
        </p:nvSpPr>
        <p:spPr>
          <a:xfrm>
            <a:off x="609600" y="1795714"/>
            <a:ext cx="10972800" cy="4503535"/>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
        <p:nvSpPr>
          <p:cNvPr id="4" name="Date Placeholder 3">
            <a:extLst>
              <a:ext uri="{FF2B5EF4-FFF2-40B4-BE49-F238E27FC236}">
                <a16:creationId xmlns:a16="http://schemas.microsoft.com/office/drawing/2014/main" id="{7E76C675-E75E-E9BC-C0DC-AC6E7BA48850}"/>
              </a:ext>
              <a:ext uri="{C183D7F6-B498-43B3-948B-1728B52AA6E4}">
                <adec:decorative xmlns:adec="http://schemas.microsoft.com/office/drawing/2017/decorative" val="1"/>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sz="900" b="0">
                <a:solidFill>
                  <a:schemeClr val="tx1">
                    <a:tint val="82000"/>
                  </a:schemeClr>
                </a:solidFill>
              </a:defRPr>
            </a:lvl1pPr>
          </a:lstStyle>
          <a:p>
            <a:fld id="{A7A2F296-9CA2-4A86-8499-EA26140231A8}" type="datetimeFigureOut">
              <a:rPr lang="en-AU" noProof="0" smtClean="0"/>
              <a:pPr/>
              <a:t>11/09/2026</a:t>
            </a:fld>
            <a:endParaRPr lang="en-AU" noProof="0" dirty="0"/>
          </a:p>
        </p:txBody>
      </p:sp>
      <p:sp>
        <p:nvSpPr>
          <p:cNvPr id="5" name="Footer Placeholder 4">
            <a:extLst>
              <a:ext uri="{FF2B5EF4-FFF2-40B4-BE49-F238E27FC236}">
                <a16:creationId xmlns:a16="http://schemas.microsoft.com/office/drawing/2014/main" id="{91307A24-F35B-E719-651E-0085BAB51730}"/>
              </a:ext>
              <a:ext uri="{C183D7F6-B498-43B3-948B-1728B52AA6E4}">
                <adec:decorative xmlns:adec="http://schemas.microsoft.com/office/drawing/2017/decorative" val="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AU" noProof="0" dirty="0"/>
          </a:p>
        </p:txBody>
      </p:sp>
      <p:sp>
        <p:nvSpPr>
          <p:cNvPr id="6" name="Slide Number Placeholder 5">
            <a:extLst>
              <a:ext uri="{FF2B5EF4-FFF2-40B4-BE49-F238E27FC236}">
                <a16:creationId xmlns:a16="http://schemas.microsoft.com/office/drawing/2014/main" id="{99D52C38-6DFC-1F47-D3AC-831991705F3C}"/>
              </a:ext>
              <a:ext uri="{C183D7F6-B498-43B3-948B-1728B52AA6E4}">
                <adec:decorative xmlns:adec="http://schemas.microsoft.com/office/drawing/2017/decorative" val="1"/>
              </a:ext>
            </a:extLst>
          </p:cNvPr>
          <p:cNvSpPr>
            <a:spLocks noGrp="1"/>
          </p:cNvSpPr>
          <p:nvPr>
            <p:ph type="sldNum" sz="quarter" idx="4"/>
          </p:nvPr>
        </p:nvSpPr>
        <p:spPr>
          <a:xfrm>
            <a:off x="8839200" y="6356350"/>
            <a:ext cx="27432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912A9220-AD7D-4FDF-9C3C-F5E0D64B4449}" type="slidenum">
              <a:rPr lang="en-AU" noProof="0" smtClean="0"/>
              <a:pPr/>
              <a:t>‹#›</a:t>
            </a:fld>
            <a:endParaRPr lang="en-AU" noProof="0" dirty="0"/>
          </a:p>
        </p:txBody>
      </p:sp>
    </p:spTree>
    <p:extLst>
      <p:ext uri="{BB962C8B-B14F-4D97-AF65-F5344CB8AC3E}">
        <p14:creationId xmlns:p14="http://schemas.microsoft.com/office/powerpoint/2010/main" val="1744795014"/>
      </p:ext>
    </p:extLst>
  </p:cSld>
  <p:clrMap bg1="lt1" tx1="dk1" bg2="lt2" tx2="dk2" accent1="accent1" accent2="accent2" accent3="accent3" accent4="accent4" accent5="accent5" accent6="accent6" hlink="hlink" folHlink="folHlink"/>
  <p:sldLayoutIdLst>
    <p:sldLayoutId id="2147484259" r:id="rId1"/>
    <p:sldLayoutId id="2147484260" r:id="rId2"/>
    <p:sldLayoutId id="2147484262" r:id="rId3"/>
    <p:sldLayoutId id="2147484261" r:id="rId4"/>
    <p:sldLayoutId id="2147484263" r:id="rId5"/>
    <p:sldLayoutId id="2147484264" r:id="rId6"/>
    <p:sldLayoutId id="2147484265" r:id="rId7"/>
    <p:sldLayoutId id="2147484352" r:id="rId8"/>
    <p:sldLayoutId id="2147484351" r:id="rId9"/>
    <p:sldLayoutId id="2147484266" r:id="rId10"/>
    <p:sldLayoutId id="2147484350" r:id="rId11"/>
    <p:sldLayoutId id="2147484349" r:id="rId12"/>
    <p:sldLayoutId id="2147484269"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hyperlink" Target="https://www.edresearch.edu.au/research/research-reports/how-students-learn-best-overview-evidence" TargetMode="External"/><Relationship Id="rId4" Type="http://schemas.openxmlformats.org/officeDocument/2006/relationships/hyperlink" Target="https://www.edresearch.edu.au/sites/default/files/2025-11/implementation-diagram-poster.pdf"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rules-and-routine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8.jpg"/><Relationship Id="rId4" Type="http://schemas.openxmlformats.org/officeDocument/2006/relationships/slide" Target="slide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1.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WSGhqnZIwlo?feature=oembed" TargetMode="External"/><Relationship Id="rId1" Type="http://schemas.openxmlformats.org/officeDocument/2006/relationships/video" Target="https://www.youtube.com/embed/585pK_sCOpE?feature=oembed" TargetMode="Externa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23.xml"/><Relationship Id="rId1" Type="http://schemas.openxmlformats.org/officeDocument/2006/relationships/slideLayout" Target="../slideLayouts/slideLayout11.xml"/><Relationship Id="rId5" Type="http://schemas.openxmlformats.org/officeDocument/2006/relationships/image" Target="../media/image20.svg"/><Relationship Id="rId4" Type="http://schemas.openxmlformats.org/officeDocument/2006/relationships/image" Target="../media/image19.svg"/></Relationships>
</file>

<file path=ppt/slides/_rels/slide2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video" Target="https://www.youtube.com/embed/6SyH6XdIGVw?feature=oembed" TargetMode="Externa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_4sofjTYFbw?feature=oembed" TargetMode="External"/><Relationship Id="rId1" Type="http://schemas.openxmlformats.org/officeDocument/2006/relationships/video" Target="https://www.youtube.com/embed/7KcKzv0wVhY?feature=oembed" TargetMode="Externa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11.xml"/><Relationship Id="rId4" Type="http://schemas.openxmlformats.org/officeDocument/2006/relationships/image" Target="../media/image20.sv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7.svg"/><Relationship Id="rId4" Type="http://schemas.openxmlformats.org/officeDocument/2006/relationships/image" Target="../media/image26.svg"/></Relationships>
</file>

<file path=ppt/slides/_rels/slide32.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28.jpeg"/><Relationship Id="rId7"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hyperlink" Target="https://www.edresearch.edu.au/guides-resources/practice-guides/rules-and-routines" TargetMode="Externa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hyperlink" Target="http://www.edresearch.edu.au/guides-resources/practice-resources/classroom-management-resources-user-guide"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8" name="Title">
            <a:extLst>
              <a:ext uri="{FF2B5EF4-FFF2-40B4-BE49-F238E27FC236}">
                <a16:creationId xmlns:a16="http://schemas.microsoft.com/office/drawing/2014/main" id="{E70407A6-7319-0673-CD09-1D686AD773BD}"/>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9" name="Text 1">
            <a:extLst>
              <a:ext uri="{FF2B5EF4-FFF2-40B4-BE49-F238E27FC236}">
                <a16:creationId xmlns:a16="http://schemas.microsoft.com/office/drawing/2014/main" id="{18E98FB0-5A69-2644-3EC2-1A75CFA3DC0E}"/>
              </a:ext>
            </a:extLst>
          </p:cNvPr>
          <p:cNvSpPr>
            <a:spLocks noGrp="1"/>
          </p:cNvSpPr>
          <p:nvPr>
            <p:ph type="body" sz="quarter" idx="13"/>
          </p:nvPr>
        </p:nvSpPr>
        <p:spPr>
          <a:xfrm>
            <a:off x="609600" y="1457325"/>
            <a:ext cx="10972800" cy="1353191"/>
          </a:xfrm>
        </p:spPr>
        <p:txBody>
          <a:bodyPr>
            <a:spAutoFit/>
          </a:bodyPr>
          <a:lstStyle/>
          <a:p>
            <a:pPr lvl="1"/>
            <a:r>
              <a:rPr lang="en-AU" noProof="0" dirty="0"/>
              <a:t>Intended use:</a:t>
            </a:r>
          </a:p>
          <a:p>
            <a:r>
              <a:rPr lang="en-AU" noProof="0" dirty="0"/>
              <a:t>This is a </a:t>
            </a:r>
            <a:r>
              <a:rPr lang="en-AU" b="1" noProof="0" dirty="0"/>
              <a:t>knowledge-building module</a:t>
            </a:r>
            <a:r>
              <a:rPr lang="en-AU" noProof="0" dirty="0"/>
              <a:t> for schools working to implement explicit instruction. It shows how the key principles of rules and routines can be introduced and describes techniques for applying this practice. </a:t>
            </a:r>
          </a:p>
          <a:p>
            <a:r>
              <a:rPr lang="en-AU" noProof="0" dirty="0"/>
              <a:t>This module is one of a suite of 6 modules that can be used as part of a </a:t>
            </a:r>
            <a:r>
              <a:rPr lang="en-AU" b="1" noProof="0" dirty="0"/>
              <a:t>broader implementation effort</a:t>
            </a:r>
            <a:r>
              <a:rPr lang="en-AU" noProof="0" dirty="0"/>
              <a:t>.</a:t>
            </a:r>
          </a:p>
        </p:txBody>
      </p:sp>
      <p:grpSp>
        <p:nvGrpSpPr>
          <p:cNvPr id="5" name="Group 4">
            <a:extLst>
              <a:ext uri="{FF2B5EF4-FFF2-40B4-BE49-F238E27FC236}">
                <a16:creationId xmlns:a16="http://schemas.microsoft.com/office/drawing/2014/main" id="{9E7F0A6B-72ED-9115-3983-645397E9A187}"/>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2" name="Oval 1">
              <a:extLst>
                <a:ext uri="{FF2B5EF4-FFF2-40B4-BE49-F238E27FC236}">
                  <a16:creationId xmlns:a16="http://schemas.microsoft.com/office/drawing/2014/main" id="{537FF356-4788-66B5-E430-148DB8E13570}"/>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1" name="Tick icon">
              <a:extLst>
                <a:ext uri="{FF2B5EF4-FFF2-40B4-BE49-F238E27FC236}">
                  <a16:creationId xmlns:a16="http://schemas.microsoft.com/office/drawing/2014/main" id="{F970C47E-012F-537A-3D6A-445AB4D1AF6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sp>
        <p:nvSpPr>
          <p:cNvPr id="7" name="Text 2">
            <a:extLst>
              <a:ext uri="{FF2B5EF4-FFF2-40B4-BE49-F238E27FC236}">
                <a16:creationId xmlns:a16="http://schemas.microsoft.com/office/drawing/2014/main" id="{0D2CE3EE-FB24-DE8B-2737-C68CDB18ECDD}"/>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sp>
        <p:nvSpPr>
          <p:cNvPr id="17" name="Text 3">
            <a:extLst>
              <a:ext uri="{FF2B5EF4-FFF2-40B4-BE49-F238E27FC236}">
                <a16:creationId xmlns:a16="http://schemas.microsoft.com/office/drawing/2014/main" id="{5078AE11-32D8-E999-420F-DEA226C8958B}"/>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4">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5"/>
              </a:rPr>
              <a:t>how students learn best</a:t>
            </a:r>
            <a:r>
              <a:rPr lang="en-AU" b="1" noProof="0" dirty="0"/>
              <a:t> </a:t>
            </a:r>
            <a:r>
              <a:rPr lang="en-AU" noProof="0" dirty="0"/>
              <a:t>research report).</a:t>
            </a:r>
          </a:p>
        </p:txBody>
      </p:sp>
      <p:cxnSp>
        <p:nvCxnSpPr>
          <p:cNvPr id="22" name="Straight Connector 1">
            <a:extLst>
              <a:ext uri="{FF2B5EF4-FFF2-40B4-BE49-F238E27FC236}">
                <a16:creationId xmlns:a16="http://schemas.microsoft.com/office/drawing/2014/main" id="{A59548E3-53F3-0D11-A3D5-18431D763E1B}"/>
              </a:ext>
              <a:ext uri="{C183D7F6-B498-43B3-948B-1728B52AA6E4}">
                <adec:decorative xmlns:adec="http://schemas.microsoft.com/office/drawing/2017/decorative" val="1"/>
              </a:ext>
            </a:extLst>
          </p:cNvPr>
          <p:cNvCxnSpPr>
            <a:cxnSpLocks/>
            <a:stCxn id="2" idx="4"/>
            <a:endCxn id="18"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sp>
        <p:nvSpPr>
          <p:cNvPr id="18" name="Bullet 1">
            <a:extLst>
              <a:ext uri="{FF2B5EF4-FFF2-40B4-BE49-F238E27FC236}">
                <a16:creationId xmlns:a16="http://schemas.microsoft.com/office/drawing/2014/main" id="{07C2C885-41FD-05E3-D3E2-6BC24D04DBAD}"/>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5" name="Straight Connector 2">
            <a:extLst>
              <a:ext uri="{FF2B5EF4-FFF2-40B4-BE49-F238E27FC236}">
                <a16:creationId xmlns:a16="http://schemas.microsoft.com/office/drawing/2014/main" id="{2F48C2DB-D4BE-4625-16ED-DE1EFE1F9519}"/>
              </a:ext>
              <a:ext uri="{C183D7F6-B498-43B3-948B-1728B52AA6E4}">
                <adec:decorative xmlns:adec="http://schemas.microsoft.com/office/drawing/2017/decorative" val="1"/>
              </a:ext>
            </a:extLst>
          </p:cNvPr>
          <p:cNvCxnSpPr>
            <a:stCxn id="18" idx="4"/>
            <a:endCxn id="19"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19" name="Bullet 2">
            <a:extLst>
              <a:ext uri="{FF2B5EF4-FFF2-40B4-BE49-F238E27FC236}">
                <a16:creationId xmlns:a16="http://schemas.microsoft.com/office/drawing/2014/main" id="{4BA80123-1C7F-AAF5-42A2-49806F6BF1E5}"/>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7" name="Straight Connector 3">
            <a:extLst>
              <a:ext uri="{FF2B5EF4-FFF2-40B4-BE49-F238E27FC236}">
                <a16:creationId xmlns:a16="http://schemas.microsoft.com/office/drawing/2014/main" id="{7AE114DE-1AB5-1CF3-943B-C56BC1388589}"/>
              </a:ext>
              <a:ext uri="{C183D7F6-B498-43B3-948B-1728B52AA6E4}">
                <adec:decorative xmlns:adec="http://schemas.microsoft.com/office/drawing/2017/decorative" val="1"/>
              </a:ext>
            </a:extLst>
          </p:cNvPr>
          <p:cNvCxnSpPr>
            <a:stCxn id="19" idx="4"/>
            <a:endCxn id="20"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20" name="Bullet 3">
            <a:extLst>
              <a:ext uri="{FF2B5EF4-FFF2-40B4-BE49-F238E27FC236}">
                <a16:creationId xmlns:a16="http://schemas.microsoft.com/office/drawing/2014/main" id="{FAD61D0C-4382-4B7D-B10E-A2D0F0C7A905}"/>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6" name="Group 5">
            <a:extLst>
              <a:ext uri="{FF2B5EF4-FFF2-40B4-BE49-F238E27FC236}">
                <a16:creationId xmlns:a16="http://schemas.microsoft.com/office/drawing/2014/main" id="{4F54DFD8-113D-9B75-E676-46E0408BBDB5}"/>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3" name="Oval 2">
              <a:extLst>
                <a:ext uri="{FF2B5EF4-FFF2-40B4-BE49-F238E27FC236}">
                  <a16:creationId xmlns:a16="http://schemas.microsoft.com/office/drawing/2014/main" id="{10B2FC48-2464-7A88-062D-7954112297C8}"/>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4" name="Cross icon">
              <a:extLst>
                <a:ext uri="{FF2B5EF4-FFF2-40B4-BE49-F238E27FC236}">
                  <a16:creationId xmlns:a16="http://schemas.microsoft.com/office/drawing/2014/main" id="{78C52F2A-9D80-D8C6-0A25-8B47A897D33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41429" y="3718759"/>
              <a:ext cx="234674" cy="234674"/>
            </a:xfrm>
            <a:prstGeom prst="rect">
              <a:avLst/>
            </a:prstGeom>
          </p:spPr>
        </p:pic>
      </p:grpSp>
      <p:sp>
        <p:nvSpPr>
          <p:cNvPr id="51" name="Text 4">
            <a:extLst>
              <a:ext uri="{FF2B5EF4-FFF2-40B4-BE49-F238E27FC236}">
                <a16:creationId xmlns:a16="http://schemas.microsoft.com/office/drawing/2014/main" id="{54AD8DF8-FE10-D0BA-1BA3-AEBE0DDED633}"/>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52" name="Text 5">
            <a:extLst>
              <a:ext uri="{FF2B5EF4-FFF2-40B4-BE49-F238E27FC236}">
                <a16:creationId xmlns:a16="http://schemas.microsoft.com/office/drawing/2014/main" id="{977741BA-C411-529F-4CE8-2CD2D34B871D}"/>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cxnSp>
        <p:nvCxnSpPr>
          <p:cNvPr id="56" name="Straight Connector 4">
            <a:extLst>
              <a:ext uri="{FF2B5EF4-FFF2-40B4-BE49-F238E27FC236}">
                <a16:creationId xmlns:a16="http://schemas.microsoft.com/office/drawing/2014/main" id="{38623404-47ED-7E84-D328-23DB73C02C62}"/>
              </a:ext>
              <a:ext uri="{C183D7F6-B498-43B3-948B-1728B52AA6E4}">
                <adec:decorative xmlns:adec="http://schemas.microsoft.com/office/drawing/2017/decorative" val="1"/>
              </a:ext>
            </a:extLst>
          </p:cNvPr>
          <p:cNvCxnSpPr>
            <a:cxnSpLocks/>
            <a:endCxn id="53"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53" name="Bullet 4">
            <a:extLst>
              <a:ext uri="{FF2B5EF4-FFF2-40B4-BE49-F238E27FC236}">
                <a16:creationId xmlns:a16="http://schemas.microsoft.com/office/drawing/2014/main" id="{8B1FB995-F9B8-DD04-3ED8-4A0986EF8B81}"/>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57" name="Straight Connector 5">
            <a:extLst>
              <a:ext uri="{FF2B5EF4-FFF2-40B4-BE49-F238E27FC236}">
                <a16:creationId xmlns:a16="http://schemas.microsoft.com/office/drawing/2014/main" id="{5D8B9B96-06AC-598D-4EDC-D09A0401A592}"/>
              </a:ext>
              <a:ext uri="{C183D7F6-B498-43B3-948B-1728B52AA6E4}">
                <adec:decorative xmlns:adec="http://schemas.microsoft.com/office/drawing/2017/decorative" val="1"/>
              </a:ext>
            </a:extLst>
          </p:cNvPr>
          <p:cNvCxnSpPr>
            <a:stCxn id="53" idx="4"/>
            <a:endCxn id="54"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54" name="Bullet 5">
            <a:extLst>
              <a:ext uri="{FF2B5EF4-FFF2-40B4-BE49-F238E27FC236}">
                <a16:creationId xmlns:a16="http://schemas.microsoft.com/office/drawing/2014/main" id="{83FAA6C4-2F19-C9AB-202B-4C5BDC8D2959}"/>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58" name="Straight Connector 6">
            <a:extLst>
              <a:ext uri="{FF2B5EF4-FFF2-40B4-BE49-F238E27FC236}">
                <a16:creationId xmlns:a16="http://schemas.microsoft.com/office/drawing/2014/main" id="{C32E6823-A842-DEF6-C478-3BA51DA5AEB7}"/>
              </a:ext>
              <a:ext uri="{C183D7F6-B498-43B3-948B-1728B52AA6E4}">
                <adec:decorative xmlns:adec="http://schemas.microsoft.com/office/drawing/2017/decorative" val="1"/>
              </a:ext>
            </a:extLst>
          </p:cNvPr>
          <p:cNvCxnSpPr>
            <a:stCxn id="54" idx="4"/>
            <a:endCxn id="55"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55" name="Bullet 6">
            <a:extLst>
              <a:ext uri="{FF2B5EF4-FFF2-40B4-BE49-F238E27FC236}">
                <a16:creationId xmlns:a16="http://schemas.microsoft.com/office/drawing/2014/main" id="{E62BAC65-1FE4-8133-36C0-F3DE38B20B05}"/>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91954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ECF8DFC7-ADA6-2777-C807-E064C782D3C5}"/>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6" name="Text 1">
            <a:extLst>
              <a:ext uri="{FF2B5EF4-FFF2-40B4-BE49-F238E27FC236}">
                <a16:creationId xmlns:a16="http://schemas.microsoft.com/office/drawing/2014/main" id="{016063EB-75D7-2ABC-4614-B034F81DBC94}"/>
              </a:ext>
            </a:extLst>
          </p:cNvPr>
          <p:cNvSpPr>
            <a:spLocks noGrp="1"/>
          </p:cNvSpPr>
          <p:nvPr>
            <p:ph type="body" sz="quarter" idx="13"/>
          </p:nvPr>
        </p:nvSpPr>
        <p:spPr>
          <a:xfrm>
            <a:off x="609600" y="1457325"/>
            <a:ext cx="5962650" cy="4717189"/>
          </a:xfrm>
        </p:spPr>
        <p:txBody>
          <a:bodyPr wrap="square">
            <a:spAutoFit/>
          </a:bodyPr>
          <a:lstStyle/>
          <a:p>
            <a:pPr lvl="1"/>
            <a:r>
              <a:rPr lang="en-AU"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1" name="Stopwatch icon">
            <a:extLst>
              <a:ext uri="{FF2B5EF4-FFF2-40B4-BE49-F238E27FC236}">
                <a16:creationId xmlns:a16="http://schemas.microsoft.com/office/drawing/2014/main" id="{CA66FAA7-B1AE-56C3-5B7A-A8448EC681C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3" name="Text 2">
            <a:extLst>
              <a:ext uri="{FF2B5EF4-FFF2-40B4-BE49-F238E27FC236}">
                <a16:creationId xmlns:a16="http://schemas.microsoft.com/office/drawing/2014/main" id="{8D8BBD9D-5FFD-753D-4CBF-95C4157D9716}"/>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10" name="Text 3">
            <a:extLst>
              <a:ext uri="{FF2B5EF4-FFF2-40B4-BE49-F238E27FC236}">
                <a16:creationId xmlns:a16="http://schemas.microsoft.com/office/drawing/2014/main" id="{9B31858A-7195-D413-7E27-905D217259D2}"/>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448603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26" name="Title">
            <a:extLst>
              <a:ext uri="{FF2B5EF4-FFF2-40B4-BE49-F238E27FC236}">
                <a16:creationId xmlns:a16="http://schemas.microsoft.com/office/drawing/2014/main" id="{C35CA694-C04B-745D-9CA5-B9BFC229616D}"/>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7" name="Text 1">
            <a:extLst>
              <a:ext uri="{FF2B5EF4-FFF2-40B4-BE49-F238E27FC236}">
                <a16:creationId xmlns:a16="http://schemas.microsoft.com/office/drawing/2014/main" id="{53A16297-6DEF-80E3-244F-84FE5347322B}"/>
              </a:ext>
            </a:extLst>
          </p:cNvPr>
          <p:cNvSpPr>
            <a:spLocks noGrp="1"/>
          </p:cNvSpPr>
          <p:nvPr>
            <p:ph type="body" sz="quarter" idx="13"/>
          </p:nvPr>
        </p:nvSpPr>
        <p:spPr>
          <a:xfrm>
            <a:off x="609601" y="1608380"/>
            <a:ext cx="5029199" cy="3134448"/>
          </a:xfrm>
        </p:spPr>
        <p:txBody>
          <a:bodyPr>
            <a:spAutoFit/>
          </a:bodyPr>
          <a:lstStyle/>
          <a:p>
            <a:pPr lvl="1"/>
            <a:r>
              <a:rPr lang="en-AU" noProof="0" dirty="0"/>
              <a:t>Module structure:</a:t>
            </a:r>
          </a:p>
          <a:p>
            <a:pPr>
              <a:spcBef>
                <a:spcPts val="600"/>
              </a:spcBef>
            </a:pPr>
            <a:r>
              <a:rPr lang="en-AU" noProof="0" dirty="0"/>
              <a:t>This module begins with its objectives, an overview of what rules and routines are, and a summary of the supporting evidence. The module then discusses techniques that can be applied. It includes:</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27" name="Text 2">
            <a:extLst>
              <a:ext uri="{FF2B5EF4-FFF2-40B4-BE49-F238E27FC236}">
                <a16:creationId xmlns:a16="http://schemas.microsoft.com/office/drawing/2014/main" id="{D3F5242A-3973-D9C5-AC31-44D011F44CB2}"/>
              </a:ext>
            </a:extLst>
          </p:cNvPr>
          <p:cNvSpPr txBox="1">
            <a:spLocks/>
          </p:cNvSpPr>
          <p:nvPr/>
        </p:nvSpPr>
        <p:spPr>
          <a:xfrm>
            <a:off x="6466802" y="1608380"/>
            <a:ext cx="4797312" cy="318753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r>
              <a:rPr lang="en-AU" noProof="0" dirty="0">
                <a:solidFill>
                  <a:srgbClr val="000000"/>
                </a:solidFill>
              </a:rPr>
              <a:t>We recommend that presenters read AERO’s </a:t>
            </a:r>
            <a:r>
              <a:rPr lang="en-AU" noProof="0" dirty="0">
                <a:solidFill>
                  <a:srgbClr val="000000"/>
                </a:solidFill>
                <a:hlinkClick r:id="rId3"/>
              </a:rPr>
              <a:t>Rules and Routines</a:t>
            </a:r>
            <a:r>
              <a:rPr lang="en-AU" b="1" noProof="0" dirty="0">
                <a:solidFill>
                  <a:srgbClr val="000000"/>
                </a:solidFill>
              </a:rPr>
              <a:t> </a:t>
            </a:r>
            <a:r>
              <a:rPr lang="en-AU" noProof="0" dirty="0">
                <a:solidFill>
                  <a:srgbClr val="000000"/>
                </a:solidFill>
              </a:rPr>
              <a:t>practice guide and </a:t>
            </a:r>
            <a:r>
              <a:rPr lang="en-AU" noProof="0" dirty="0">
                <a:solidFill>
                  <a:srgbClr val="000000"/>
                </a:solidFill>
                <a:hlinkClick r:id="rId4"/>
              </a:rPr>
              <a:t>how students learn best</a:t>
            </a:r>
            <a:r>
              <a:rPr lang="en-AU" noProof="0" dirty="0">
                <a:solidFill>
                  <a:srgbClr val="000000"/>
                </a:solidFill>
              </a:rPr>
              <a:t> research report to deepen their knowledge of the practice and the research underpinning it. </a:t>
            </a:r>
          </a:p>
          <a:p>
            <a:r>
              <a:rPr lang="en-AU" noProof="0" dirty="0"/>
              <a:t>For more information on using knowledge-building modules within a professional learning cycle, see AERO’s </a:t>
            </a:r>
            <a:r>
              <a:rPr lang="en-AU" u="sng" noProof="0" dirty="0">
                <a:solidFill>
                  <a:schemeClr val="accent1"/>
                </a:solidFill>
                <a:hlinkClick r:id="rId5"/>
              </a:rPr>
              <a:t>Using Professional Learning Cycles to Strengthen Implementation</a:t>
            </a:r>
            <a:r>
              <a:rPr lang="en-AU" noProof="0" dirty="0">
                <a:hlinkClick r:id="rId5"/>
              </a:rPr>
              <a:t> </a:t>
            </a:r>
            <a:r>
              <a:rPr lang="en-AU" noProof="0" dirty="0"/>
              <a:t>practice guide.</a:t>
            </a:r>
          </a:p>
        </p:txBody>
      </p:sp>
      <p:sp>
        <p:nvSpPr>
          <p:cNvPr id="25" name="Text 3">
            <a:extLst>
              <a:ext uri="{FF2B5EF4-FFF2-40B4-BE49-F238E27FC236}">
                <a16:creationId xmlns:a16="http://schemas.microsoft.com/office/drawing/2014/main" id="{24B98182-A3F5-6EF0-ABA2-6443DE7C2985}"/>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28" name="Lightbulb icon">
            <a:extLst>
              <a:ext uri="{FF2B5EF4-FFF2-40B4-BE49-F238E27FC236}">
                <a16:creationId xmlns:a16="http://schemas.microsoft.com/office/drawing/2014/main" id="{F2780B41-9D2E-4B71-9143-FF72CD8243E5}"/>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29" name="Graphic 63">
              <a:extLst>
                <a:ext uri="{FF2B5EF4-FFF2-40B4-BE49-F238E27FC236}">
                  <a16:creationId xmlns:a16="http://schemas.microsoft.com/office/drawing/2014/main" id="{1BD9BF3F-00F9-D038-8379-2D6673D6FDBD}"/>
                </a:ext>
              </a:extLst>
            </p:cNvPr>
            <p:cNvGrpSpPr/>
            <p:nvPr/>
          </p:nvGrpSpPr>
          <p:grpSpPr>
            <a:xfrm>
              <a:off x="4460453" y="1822598"/>
              <a:ext cx="357045" cy="452716"/>
              <a:chOff x="4460453" y="1822598"/>
              <a:chExt cx="357045" cy="452716"/>
            </a:xfrm>
            <a:noFill/>
          </p:grpSpPr>
          <p:sp>
            <p:nvSpPr>
              <p:cNvPr id="31" name="Freeform: Shape 16">
                <a:extLst>
                  <a:ext uri="{FF2B5EF4-FFF2-40B4-BE49-F238E27FC236}">
                    <a16:creationId xmlns:a16="http://schemas.microsoft.com/office/drawing/2014/main" id="{D9B775A1-D7A8-8E42-28DA-8A989CBD17F6}"/>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2" name="Freeform: Shape 17">
                <a:extLst>
                  <a:ext uri="{FF2B5EF4-FFF2-40B4-BE49-F238E27FC236}">
                    <a16:creationId xmlns:a16="http://schemas.microsoft.com/office/drawing/2014/main" id="{537D0FCA-CE90-7F69-B8CF-3DDB1C54FB19}"/>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8">
                <a:extLst>
                  <a:ext uri="{FF2B5EF4-FFF2-40B4-BE49-F238E27FC236}">
                    <a16:creationId xmlns:a16="http://schemas.microsoft.com/office/drawing/2014/main" id="{5976976E-B37B-E3C9-48D1-E08DC84E53C7}"/>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19">
                <a:extLst>
                  <a:ext uri="{FF2B5EF4-FFF2-40B4-BE49-F238E27FC236}">
                    <a16:creationId xmlns:a16="http://schemas.microsoft.com/office/drawing/2014/main" id="{5EDEEB35-EB91-19DB-55C6-0210CFB6E872}"/>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20">
                <a:extLst>
                  <a:ext uri="{FF2B5EF4-FFF2-40B4-BE49-F238E27FC236}">
                    <a16:creationId xmlns:a16="http://schemas.microsoft.com/office/drawing/2014/main" id="{129C3493-2C8C-996A-D969-3EF3A178542D}"/>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1">
                <a:extLst>
                  <a:ext uri="{FF2B5EF4-FFF2-40B4-BE49-F238E27FC236}">
                    <a16:creationId xmlns:a16="http://schemas.microsoft.com/office/drawing/2014/main" id="{5B36AEFE-ACE9-4371-7C72-353966A9A520}"/>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2">
                <a:extLst>
                  <a:ext uri="{FF2B5EF4-FFF2-40B4-BE49-F238E27FC236}">
                    <a16:creationId xmlns:a16="http://schemas.microsoft.com/office/drawing/2014/main" id="{DCC854F4-46B5-94A4-9F96-AD2B58BEF3B9}"/>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3">
                <a:extLst>
                  <a:ext uri="{FF2B5EF4-FFF2-40B4-BE49-F238E27FC236}">
                    <a16:creationId xmlns:a16="http://schemas.microsoft.com/office/drawing/2014/main" id="{016C130A-8FA9-9836-04B4-2A659B418228}"/>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4">
                <a:extLst>
                  <a:ext uri="{FF2B5EF4-FFF2-40B4-BE49-F238E27FC236}">
                    <a16:creationId xmlns:a16="http://schemas.microsoft.com/office/drawing/2014/main" id="{8241BD11-F1A8-805B-68D0-4ECA8A318B68}"/>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5">
                <a:extLst>
                  <a:ext uri="{FF2B5EF4-FFF2-40B4-BE49-F238E27FC236}">
                    <a16:creationId xmlns:a16="http://schemas.microsoft.com/office/drawing/2014/main" id="{585AA152-6B67-8BAF-DE57-1D0AB69A3ECB}"/>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6">
                <a:extLst>
                  <a:ext uri="{FF2B5EF4-FFF2-40B4-BE49-F238E27FC236}">
                    <a16:creationId xmlns:a16="http://schemas.microsoft.com/office/drawing/2014/main" id="{D3D89754-B551-EE34-146E-4D50DA942394}"/>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7">
                <a:extLst>
                  <a:ext uri="{FF2B5EF4-FFF2-40B4-BE49-F238E27FC236}">
                    <a16:creationId xmlns:a16="http://schemas.microsoft.com/office/drawing/2014/main" id="{2C92072E-E09C-4D16-ED3E-648C06048E67}"/>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8">
                <a:extLst>
                  <a:ext uri="{FF2B5EF4-FFF2-40B4-BE49-F238E27FC236}">
                    <a16:creationId xmlns:a16="http://schemas.microsoft.com/office/drawing/2014/main" id="{C720D7FE-0E16-C991-B060-133B8E9D2002}"/>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0" name="Freeform: Shape 15">
              <a:extLst>
                <a:ext uri="{FF2B5EF4-FFF2-40B4-BE49-F238E27FC236}">
                  <a16:creationId xmlns:a16="http://schemas.microsoft.com/office/drawing/2014/main" id="{2B469940-9EAA-129C-CBFA-E4D7FD60DFBB}"/>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1710140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tx2"/>
        </a:solidFill>
        <a:effectLst/>
      </p:bgPr>
    </p:bg>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4" name="Title">
            <a:extLst>
              <a:ext uri="{FF2B5EF4-FFF2-40B4-BE49-F238E27FC236}">
                <a16:creationId xmlns:a16="http://schemas.microsoft.com/office/drawing/2014/main" id="{B7EC5DC1-E581-618C-568B-94BAD8854E85}"/>
              </a:ext>
            </a:extLst>
          </p:cNvPr>
          <p:cNvSpPr>
            <a:spLocks noGrp="1"/>
          </p:cNvSpPr>
          <p:nvPr>
            <p:ph type="title"/>
          </p:nvPr>
        </p:nvSpPr>
        <p:spPr>
          <a:xfrm>
            <a:off x="609600" y="2355087"/>
            <a:ext cx="10972800" cy="840230"/>
          </a:xfrm>
        </p:spPr>
        <p:txBody>
          <a:bodyPr/>
          <a:lstStyle/>
          <a:p>
            <a:r>
              <a:rPr lang="en-AU" noProof="0" dirty="0"/>
              <a:t>Rules and routines</a:t>
            </a:r>
          </a:p>
        </p:txBody>
      </p:sp>
      <p:sp>
        <p:nvSpPr>
          <p:cNvPr id="5" name="Text 1">
            <a:extLst>
              <a:ext uri="{FF2B5EF4-FFF2-40B4-BE49-F238E27FC236}">
                <a16:creationId xmlns:a16="http://schemas.microsoft.com/office/drawing/2014/main" id="{932D1D75-315B-38B5-5CC8-593FE32142F3}"/>
              </a:ext>
            </a:extLst>
          </p:cNvPr>
          <p:cNvSpPr>
            <a:spLocks noGrp="1"/>
          </p:cNvSpPr>
          <p:nvPr>
            <p:ph type="body" sz="quarter" idx="13"/>
          </p:nvPr>
        </p:nvSpPr>
        <p:spPr>
          <a:xfrm>
            <a:off x="609600" y="3662684"/>
            <a:ext cx="8458199" cy="1390958"/>
          </a:xfrm>
        </p:spPr>
        <p:txBody>
          <a:bodyPr/>
          <a:lstStyle/>
          <a:p>
            <a:r>
              <a:rPr lang="en-AU" noProof="0" dirty="0"/>
              <a:t>Explicit instruction knowledge building</a:t>
            </a:r>
          </a:p>
          <a:p>
            <a:r>
              <a:rPr lang="en-AU" noProof="0" dirty="0"/>
              <a:t>Module 1</a:t>
            </a:r>
          </a:p>
        </p:txBody>
      </p:sp>
    </p:spTree>
    <p:extLst>
      <p:ext uri="{BB962C8B-B14F-4D97-AF65-F5344CB8AC3E}">
        <p14:creationId xmlns:p14="http://schemas.microsoft.com/office/powerpoint/2010/main" val="1099504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31DC9A4-C402-7C3B-F58D-4F5EE8DA57BE}"/>
              </a:ext>
            </a:extLst>
          </p:cNvPr>
          <p:cNvSpPr>
            <a:spLocks noGrp="1"/>
          </p:cNvSpPr>
          <p:nvPr>
            <p:ph type="title"/>
          </p:nvPr>
        </p:nvSpPr>
        <p:spPr>
          <a:xfrm>
            <a:off x="609600" y="592511"/>
            <a:ext cx="10972800" cy="535531"/>
          </a:xfrm>
        </p:spPr>
        <p:txBody>
          <a:bodyPr/>
          <a:lstStyle/>
          <a:p>
            <a:r>
              <a:rPr lang="en-AU" noProof="0" dirty="0"/>
              <a:t>Acknowledgement of Country</a:t>
            </a:r>
          </a:p>
        </p:txBody>
      </p:sp>
      <p:sp>
        <p:nvSpPr>
          <p:cNvPr id="4" name="Text 1">
            <a:extLst>
              <a:ext uri="{FF2B5EF4-FFF2-40B4-BE49-F238E27FC236}">
                <a16:creationId xmlns:a16="http://schemas.microsoft.com/office/drawing/2014/main" id="{F1F9ADCE-A5AF-9BDB-C9FB-0EABA3292D63}"/>
              </a:ext>
            </a:extLst>
          </p:cNvPr>
          <p:cNvSpPr>
            <a:spLocks noGrp="1"/>
          </p:cNvSpPr>
          <p:nvPr>
            <p:ph type="body" sz="quarter" idx="4294967295"/>
          </p:nvPr>
        </p:nvSpPr>
        <p:spPr>
          <a:xfrm>
            <a:off x="609600" y="1849438"/>
            <a:ext cx="10972800" cy="4405312"/>
          </a:xfrm>
        </p:spPr>
        <p:txBody>
          <a:bodyPr bIns="108000" anchor="ctr" anchorCtr="0"/>
          <a:lstStyle/>
          <a:p>
            <a:pPr algn="ctr"/>
            <a:r>
              <a:rPr lang="en-AU" sz="2400" noProof="0" dirty="0">
                <a:highlight>
                  <a:srgbClr val="FFFF00"/>
                </a:highlight>
              </a:rPr>
              <a:t>Add your Acknowledgement of Country</a:t>
            </a:r>
          </a:p>
        </p:txBody>
      </p:sp>
    </p:spTree>
    <p:extLst>
      <p:ext uri="{BB962C8B-B14F-4D97-AF65-F5344CB8AC3E}">
        <p14:creationId xmlns:p14="http://schemas.microsoft.com/office/powerpoint/2010/main" val="377372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47" name="Title">
            <a:extLst>
              <a:ext uri="{FF2B5EF4-FFF2-40B4-BE49-F238E27FC236}">
                <a16:creationId xmlns:a16="http://schemas.microsoft.com/office/drawing/2014/main" id="{CDAD6EB5-DF12-3741-A73D-F4A0C31D60F3}"/>
              </a:ext>
            </a:extLst>
          </p:cNvPr>
          <p:cNvSpPr>
            <a:spLocks noGrp="1"/>
          </p:cNvSpPr>
          <p:nvPr>
            <p:ph type="title"/>
          </p:nvPr>
        </p:nvSpPr>
        <p:spPr/>
        <p:txBody>
          <a:bodyPr/>
          <a:lstStyle/>
          <a:p>
            <a:r>
              <a:rPr lang="en-AU" noProof="0" dirty="0"/>
              <a:t>Session objectives</a:t>
            </a:r>
          </a:p>
        </p:txBody>
      </p:sp>
      <p:sp>
        <p:nvSpPr>
          <p:cNvPr id="7" name="Text 1">
            <a:extLst>
              <a:ext uri="{FF2B5EF4-FFF2-40B4-BE49-F238E27FC236}">
                <a16:creationId xmlns:a16="http://schemas.microsoft.com/office/drawing/2014/main" id="{B1F34981-B6EC-FBB0-5357-690313FA42FA}"/>
              </a:ext>
            </a:extLst>
          </p:cNvPr>
          <p:cNvSpPr>
            <a:spLocks noGrp="1"/>
          </p:cNvSpPr>
          <p:nvPr>
            <p:ph type="body" sz="quarter" idx="23"/>
          </p:nvPr>
        </p:nvSpPr>
        <p:spPr>
          <a:xfrm>
            <a:off x="609600" y="1582838"/>
            <a:ext cx="10972800" cy="432683"/>
          </a:xfrm>
        </p:spPr>
        <p:txBody>
          <a:bodyPr/>
          <a:lstStyle/>
          <a:p>
            <a:pPr lvl="1"/>
            <a:r>
              <a:rPr lang="en-AU" noProof="0" dirty="0"/>
              <a:t>In this session, we’ll focus on ways to:</a:t>
            </a:r>
          </a:p>
        </p:txBody>
      </p:sp>
      <p:sp>
        <p:nvSpPr>
          <p:cNvPr id="8" name="1">
            <a:extLst>
              <a:ext uri="{FF2B5EF4-FFF2-40B4-BE49-F238E27FC236}">
                <a16:creationId xmlns:a16="http://schemas.microsoft.com/office/drawing/2014/main" id="{098A9D3B-C33B-B859-D8F2-543325C4608F}"/>
              </a:ext>
            </a:extLst>
          </p:cNvPr>
          <p:cNvSpPr>
            <a:spLocks noGrp="1"/>
          </p:cNvSpPr>
          <p:nvPr>
            <p:ph type="body" sz="quarter" idx="24"/>
          </p:nvPr>
        </p:nvSpPr>
        <p:spPr/>
        <p:txBody>
          <a:bodyPr/>
          <a:lstStyle/>
          <a:p>
            <a:r>
              <a:rPr lang="en-AU" noProof="0" dirty="0"/>
              <a:t>1</a:t>
            </a:r>
          </a:p>
        </p:txBody>
      </p:sp>
      <p:sp>
        <p:nvSpPr>
          <p:cNvPr id="9" name="Text 2">
            <a:extLst>
              <a:ext uri="{FF2B5EF4-FFF2-40B4-BE49-F238E27FC236}">
                <a16:creationId xmlns:a16="http://schemas.microsoft.com/office/drawing/2014/main" id="{82ED0C6A-F708-AB6A-B8A2-88F37727C6FA}"/>
              </a:ext>
            </a:extLst>
          </p:cNvPr>
          <p:cNvSpPr>
            <a:spLocks noGrp="1"/>
          </p:cNvSpPr>
          <p:nvPr>
            <p:ph type="body" sz="quarter" idx="25"/>
          </p:nvPr>
        </p:nvSpPr>
        <p:spPr/>
        <p:txBody>
          <a:bodyPr/>
          <a:lstStyle/>
          <a:p>
            <a:r>
              <a:rPr lang="en-AU" noProof="0" dirty="0">
                <a:ea typeface="Arial"/>
                <a:cs typeface="Arial"/>
              </a:rPr>
              <a:t>Manage the</a:t>
            </a:r>
            <a:r>
              <a:rPr lang="en-AU" b="1" noProof="0" dirty="0">
                <a:ea typeface="Arial"/>
                <a:cs typeface="Arial"/>
              </a:rPr>
              <a:t> learning environment</a:t>
            </a:r>
            <a:endParaRPr lang="en-AU" noProof="0" dirty="0">
              <a:ea typeface="Arial"/>
              <a:cs typeface="Arial"/>
            </a:endParaRPr>
          </a:p>
          <a:p>
            <a:endParaRPr lang="en-AU" noProof="0" dirty="0"/>
          </a:p>
        </p:txBody>
      </p:sp>
      <p:sp>
        <p:nvSpPr>
          <p:cNvPr id="10" name="2">
            <a:extLst>
              <a:ext uri="{FF2B5EF4-FFF2-40B4-BE49-F238E27FC236}">
                <a16:creationId xmlns:a16="http://schemas.microsoft.com/office/drawing/2014/main" id="{29924A4A-3E34-76BB-F5A9-E85E9E214A34}"/>
              </a:ext>
            </a:extLst>
          </p:cNvPr>
          <p:cNvSpPr>
            <a:spLocks noGrp="1"/>
          </p:cNvSpPr>
          <p:nvPr>
            <p:ph type="body" sz="quarter" idx="26"/>
          </p:nvPr>
        </p:nvSpPr>
        <p:spPr/>
        <p:txBody>
          <a:bodyPr/>
          <a:lstStyle/>
          <a:p>
            <a:r>
              <a:rPr lang="en-AU" noProof="0" dirty="0"/>
              <a:t>2</a:t>
            </a:r>
          </a:p>
        </p:txBody>
      </p:sp>
      <p:sp>
        <p:nvSpPr>
          <p:cNvPr id="11" name="Text 3">
            <a:extLst>
              <a:ext uri="{FF2B5EF4-FFF2-40B4-BE49-F238E27FC236}">
                <a16:creationId xmlns:a16="http://schemas.microsoft.com/office/drawing/2014/main" id="{16C3FA65-8B19-873C-4F07-3C17F9AC1E07}"/>
              </a:ext>
            </a:extLst>
          </p:cNvPr>
          <p:cNvSpPr>
            <a:spLocks noGrp="1"/>
          </p:cNvSpPr>
          <p:nvPr>
            <p:ph type="body" sz="quarter" idx="27"/>
          </p:nvPr>
        </p:nvSpPr>
        <p:spPr/>
        <p:txBody>
          <a:bodyPr/>
          <a:lstStyle/>
          <a:p>
            <a:r>
              <a:rPr lang="en-AU" noProof="0" dirty="0"/>
              <a:t>Support the </a:t>
            </a:r>
            <a:r>
              <a:rPr lang="en-AU" b="1" noProof="0" dirty="0"/>
              <a:t>learning process</a:t>
            </a:r>
          </a:p>
        </p:txBody>
      </p:sp>
    </p:spTree>
    <p:extLst>
      <p:ext uri="{BB962C8B-B14F-4D97-AF65-F5344CB8AC3E}">
        <p14:creationId xmlns:p14="http://schemas.microsoft.com/office/powerpoint/2010/main" val="206142937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8171FF71-6EBF-FE39-3410-B22A6F4D144C}"/>
              </a:ext>
            </a:extLst>
          </p:cNvPr>
          <p:cNvSpPr>
            <a:spLocks noGrp="1"/>
          </p:cNvSpPr>
          <p:nvPr>
            <p:ph type="title"/>
          </p:nvPr>
        </p:nvSpPr>
        <p:spPr/>
        <p:txBody>
          <a:bodyPr/>
          <a:lstStyle/>
          <a:p>
            <a:r>
              <a:rPr lang="en-AU" noProof="0" dirty="0"/>
              <a:t>What rules and routines are</a:t>
            </a:r>
          </a:p>
        </p:txBody>
      </p:sp>
      <p:sp>
        <p:nvSpPr>
          <p:cNvPr id="3" name="Label">
            <a:extLst>
              <a:ext uri="{FF2B5EF4-FFF2-40B4-BE49-F238E27FC236}">
                <a16:creationId xmlns:a16="http://schemas.microsoft.com/office/drawing/2014/main" id="{131EF81B-7577-3642-BC08-F211827F5660}"/>
              </a:ext>
              <a:ext uri="{C183D7F6-B498-43B3-948B-1728B52AA6E4}">
                <adec:decorative xmlns:adec="http://schemas.microsoft.com/office/drawing/2017/decorative" val="1"/>
              </a:ext>
            </a:extLst>
          </p:cNvPr>
          <p:cNvSpPr>
            <a:spLocks noGrp="1"/>
          </p:cNvSpPr>
          <p:nvPr>
            <p:ph type="body" sz="quarter" idx="24"/>
          </p:nvPr>
        </p:nvSpPr>
        <p:spPr>
          <a:xfrm>
            <a:off x="714376" y="0"/>
            <a:ext cx="3253618" cy="473235"/>
          </a:xfrm>
        </p:spPr>
        <p:txBody>
          <a:bodyPr/>
          <a:lstStyle/>
          <a:p>
            <a:r>
              <a:rPr lang="en-AU" noProof="0" dirty="0"/>
              <a:t>Rules and routines overview</a:t>
            </a:r>
          </a:p>
          <a:p>
            <a:endParaRPr lang="en-AU" noProof="0" dirty="0"/>
          </a:p>
        </p:txBody>
      </p:sp>
      <p:sp>
        <p:nvSpPr>
          <p:cNvPr id="6" name="Rectangle 1">
            <a:extLst>
              <a:ext uri="{FF2B5EF4-FFF2-40B4-BE49-F238E27FC236}">
                <a16:creationId xmlns:a16="http://schemas.microsoft.com/office/drawing/2014/main" id="{D4726779-F89E-91B8-E631-0F1DB3C2D1BF}"/>
              </a:ext>
              <a:ext uri="{C183D7F6-B498-43B3-948B-1728B52AA6E4}">
                <adec:decorative xmlns:adec="http://schemas.microsoft.com/office/drawing/2017/decorative" val="1"/>
              </a:ext>
            </a:extLst>
          </p:cNvPr>
          <p:cNvSpPr/>
          <p:nvPr/>
        </p:nvSpPr>
        <p:spPr>
          <a:xfrm>
            <a:off x="1545579" y="2071561"/>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9" name="Text 1">
            <a:extLst>
              <a:ext uri="{FF2B5EF4-FFF2-40B4-BE49-F238E27FC236}">
                <a16:creationId xmlns:a16="http://schemas.microsoft.com/office/drawing/2014/main" id="{3FF46F20-7B51-5D3D-C3D5-57678659E902}"/>
              </a:ext>
            </a:extLst>
          </p:cNvPr>
          <p:cNvSpPr txBox="1">
            <a:spLocks/>
          </p:cNvSpPr>
          <p:nvPr/>
        </p:nvSpPr>
        <p:spPr>
          <a:xfrm>
            <a:off x="2034182" y="2515072"/>
            <a:ext cx="1310268" cy="453595"/>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Rule</a:t>
            </a:r>
          </a:p>
        </p:txBody>
      </p:sp>
      <p:cxnSp>
        <p:nvCxnSpPr>
          <p:cNvPr id="15" name="Straight Arrow Connector 1">
            <a:extLst>
              <a:ext uri="{FF2B5EF4-FFF2-40B4-BE49-F238E27FC236}">
                <a16:creationId xmlns:a16="http://schemas.microsoft.com/office/drawing/2014/main" id="{4D3594B1-70D6-9BEA-02B1-C2EDFC9AFCB1}"/>
              </a:ext>
              <a:ext uri="{C183D7F6-B498-43B3-948B-1728B52AA6E4}">
                <adec:decorative xmlns:adec="http://schemas.microsoft.com/office/drawing/2017/decorative" val="1"/>
              </a:ext>
            </a:extLst>
          </p:cNvPr>
          <p:cNvCxnSpPr>
            <a:cxnSpLocks/>
            <a:stCxn id="9" idx="3"/>
            <a:endCxn id="10" idx="1"/>
          </p:cNvCxnSpPr>
          <p:nvPr/>
        </p:nvCxnSpPr>
        <p:spPr>
          <a:xfrm flipV="1">
            <a:off x="3344450" y="2740197"/>
            <a:ext cx="1064712" cy="1673"/>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10" name="Text 2">
            <a:extLst>
              <a:ext uri="{FF2B5EF4-FFF2-40B4-BE49-F238E27FC236}">
                <a16:creationId xmlns:a16="http://schemas.microsoft.com/office/drawing/2014/main" id="{CEB06EB3-E4D9-BE15-D3A2-1A29B8777CAB}"/>
              </a:ext>
            </a:extLst>
          </p:cNvPr>
          <p:cNvSpPr txBox="1">
            <a:spLocks/>
          </p:cNvSpPr>
          <p:nvPr/>
        </p:nvSpPr>
        <p:spPr>
          <a:xfrm>
            <a:off x="4409162" y="2357150"/>
            <a:ext cx="5485609" cy="766094"/>
          </a:xfrm>
          <a:prstGeom prst="rect">
            <a:avLst/>
          </a:prstGeom>
        </p:spPr>
        <p:txBody>
          <a:bodyPr vert="horz" wrap="square" lIns="468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 short instruction that everyone is expected to know, follow and refer to regularly</a:t>
            </a:r>
          </a:p>
        </p:txBody>
      </p:sp>
      <p:sp>
        <p:nvSpPr>
          <p:cNvPr id="7" name="Rectangle 2">
            <a:extLst>
              <a:ext uri="{FF2B5EF4-FFF2-40B4-BE49-F238E27FC236}">
                <a16:creationId xmlns:a16="http://schemas.microsoft.com/office/drawing/2014/main" id="{49BC89A5-1F6E-04BC-3EE9-D795E64F8CCC}"/>
              </a:ext>
              <a:ext uri="{C183D7F6-B498-43B3-948B-1728B52AA6E4}">
                <adec:decorative xmlns:adec="http://schemas.microsoft.com/office/drawing/2017/decorative" val="1"/>
              </a:ext>
            </a:extLst>
          </p:cNvPr>
          <p:cNvSpPr/>
          <p:nvPr/>
        </p:nvSpPr>
        <p:spPr>
          <a:xfrm>
            <a:off x="1545579" y="3530468"/>
            <a:ext cx="9224920" cy="1753801"/>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12" name="Text 3">
            <a:extLst>
              <a:ext uri="{FF2B5EF4-FFF2-40B4-BE49-F238E27FC236}">
                <a16:creationId xmlns:a16="http://schemas.microsoft.com/office/drawing/2014/main" id="{D7CC070D-7DAD-D7F1-BF28-3EC9B8BECA33}"/>
              </a:ext>
            </a:extLst>
          </p:cNvPr>
          <p:cNvSpPr txBox="1">
            <a:spLocks/>
          </p:cNvSpPr>
          <p:nvPr/>
        </p:nvSpPr>
        <p:spPr>
          <a:xfrm>
            <a:off x="2034182" y="4192553"/>
            <a:ext cx="1310268" cy="453595"/>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Routine</a:t>
            </a:r>
          </a:p>
        </p:txBody>
      </p:sp>
      <p:cxnSp>
        <p:nvCxnSpPr>
          <p:cNvPr id="16" name="Straight Arrow Connector 2">
            <a:extLst>
              <a:ext uri="{FF2B5EF4-FFF2-40B4-BE49-F238E27FC236}">
                <a16:creationId xmlns:a16="http://schemas.microsoft.com/office/drawing/2014/main" id="{819ED7C6-1F43-230E-7643-B8F28AC7983F}"/>
              </a:ext>
              <a:ext uri="{C183D7F6-B498-43B3-948B-1728B52AA6E4}">
                <adec:decorative xmlns:adec="http://schemas.microsoft.com/office/drawing/2017/decorative" val="1"/>
              </a:ext>
            </a:extLst>
          </p:cNvPr>
          <p:cNvCxnSpPr>
            <a:cxnSpLocks/>
            <a:stCxn id="12" idx="3"/>
            <a:endCxn id="13" idx="1"/>
          </p:cNvCxnSpPr>
          <p:nvPr/>
        </p:nvCxnSpPr>
        <p:spPr>
          <a:xfrm flipV="1">
            <a:off x="3344450" y="4415557"/>
            <a:ext cx="1021742" cy="3794"/>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13" name="Text 4">
            <a:extLst>
              <a:ext uri="{FF2B5EF4-FFF2-40B4-BE49-F238E27FC236}">
                <a16:creationId xmlns:a16="http://schemas.microsoft.com/office/drawing/2014/main" id="{9CE910E0-9A2A-437F-1880-32647229E5E1}"/>
              </a:ext>
            </a:extLst>
          </p:cNvPr>
          <p:cNvSpPr txBox="1">
            <a:spLocks/>
          </p:cNvSpPr>
          <p:nvPr/>
        </p:nvSpPr>
        <p:spPr>
          <a:xfrm>
            <a:off x="4366192" y="3872498"/>
            <a:ext cx="5914468" cy="1086117"/>
          </a:xfrm>
          <a:prstGeom prst="rect">
            <a:avLst/>
          </a:prstGeom>
        </p:spPr>
        <p:txBody>
          <a:bodyPr vert="horz" wrap="square" lIns="468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 sequence of recurring tasks or actions designed and taught by the teacher and practised by students until it becomes automatic</a:t>
            </a:r>
          </a:p>
        </p:txBody>
      </p:sp>
    </p:spTree>
    <p:extLst>
      <p:ext uri="{BB962C8B-B14F-4D97-AF65-F5344CB8AC3E}">
        <p14:creationId xmlns:p14="http://schemas.microsoft.com/office/powerpoint/2010/main" val="4060666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sp>
        <p:nvSpPr>
          <p:cNvPr id="8" name="Title">
            <a:extLst>
              <a:ext uri="{FF2B5EF4-FFF2-40B4-BE49-F238E27FC236}">
                <a16:creationId xmlns:a16="http://schemas.microsoft.com/office/drawing/2014/main" id="{7ACEC9B8-6331-8295-9989-90CBF3ED1AFA}"/>
              </a:ext>
            </a:extLst>
          </p:cNvPr>
          <p:cNvSpPr>
            <a:spLocks noGrp="1"/>
          </p:cNvSpPr>
          <p:nvPr>
            <p:ph type="title"/>
          </p:nvPr>
        </p:nvSpPr>
        <p:spPr>
          <a:xfrm>
            <a:off x="1199736" y="1135652"/>
            <a:ext cx="1962563" cy="523220"/>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t>What it is </a:t>
            </a:r>
          </a:p>
        </p:txBody>
      </p:sp>
      <p:sp>
        <p:nvSpPr>
          <p:cNvPr id="19" name="Text 1">
            <a:extLst>
              <a:ext uri="{FF2B5EF4-FFF2-40B4-BE49-F238E27FC236}">
                <a16:creationId xmlns:a16="http://schemas.microsoft.com/office/drawing/2014/main" id="{9A64AE43-8133-16E6-7667-1DACDD6A205F}"/>
              </a:ext>
            </a:extLst>
          </p:cNvPr>
          <p:cNvSpPr>
            <a:spLocks noGrp="1"/>
          </p:cNvSpPr>
          <p:nvPr>
            <p:ph type="body" sz="quarter" idx="23"/>
          </p:nvPr>
        </p:nvSpPr>
        <p:spPr>
          <a:xfrm>
            <a:off x="1199735" y="1885398"/>
            <a:ext cx="4794661" cy="4376760"/>
          </a:xfrm>
        </p:spPr>
        <p:txBody>
          <a:bodyPr>
            <a:normAutofit/>
          </a:bodyPr>
          <a:lstStyle/>
          <a:p>
            <a:r>
              <a:rPr lang="en-AU" noProof="0" dirty="0"/>
              <a:t>Aligning rules and routines with </a:t>
            </a:r>
            <a:br>
              <a:rPr lang="en-AU" noProof="0" dirty="0"/>
            </a:br>
            <a:r>
              <a:rPr lang="en-AU" noProof="0" dirty="0"/>
              <a:t>school-wide processes.</a:t>
            </a:r>
          </a:p>
          <a:p>
            <a:r>
              <a:rPr lang="en-AU" noProof="0" dirty="0"/>
              <a:t>Creating a consistent and predictable approach to the way tasks and activities</a:t>
            </a:r>
            <a:br>
              <a:rPr lang="en-AU" noProof="0" dirty="0"/>
            </a:br>
            <a:r>
              <a:rPr lang="en-AU" noProof="0" dirty="0"/>
              <a:t>are completed and lessons are structured.</a:t>
            </a:r>
          </a:p>
          <a:p>
            <a:r>
              <a:rPr lang="en-AU" noProof="0" dirty="0"/>
              <a:t>Explicitly teaching rules and routines</a:t>
            </a:r>
            <a:br>
              <a:rPr lang="en-AU" noProof="0" dirty="0"/>
            </a:br>
            <a:r>
              <a:rPr lang="en-AU" noProof="0" dirty="0"/>
              <a:t>and practising routines until they</a:t>
            </a:r>
            <a:br>
              <a:rPr lang="en-AU" noProof="0" dirty="0"/>
            </a:br>
            <a:r>
              <a:rPr lang="en-AU" noProof="0" dirty="0"/>
              <a:t>become automatic.</a:t>
            </a:r>
          </a:p>
          <a:p>
            <a:r>
              <a:rPr lang="en-AU" noProof="0" dirty="0"/>
              <a:t>Ensuring responsiveness to student needs and how students learn best.</a:t>
            </a:r>
          </a:p>
        </p:txBody>
      </p:sp>
      <p:sp>
        <p:nvSpPr>
          <p:cNvPr id="92" name="Text 2">
            <a:extLst>
              <a:ext uri="{FF2B5EF4-FFF2-40B4-BE49-F238E27FC236}">
                <a16:creationId xmlns:a16="http://schemas.microsoft.com/office/drawing/2014/main" id="{2561C929-698F-FD84-F1F1-F697FF3AD261}"/>
              </a:ext>
            </a:extLst>
          </p:cNvPr>
          <p:cNvSpPr>
            <a:spLocks noGrp="1"/>
          </p:cNvSpPr>
          <p:nvPr>
            <p:ph type="body" sz="quarter" idx="26"/>
          </p:nvPr>
        </p:nvSpPr>
        <p:spPr/>
        <p:txBody>
          <a:bodyPr/>
          <a:lstStyle/>
          <a:p>
            <a:r>
              <a:rPr lang="en-AU" noProof="0" dirty="0"/>
              <a:t>What it isn’t</a:t>
            </a:r>
          </a:p>
        </p:txBody>
      </p:sp>
      <p:sp>
        <p:nvSpPr>
          <p:cNvPr id="17" name="Text 3">
            <a:extLst>
              <a:ext uri="{FF2B5EF4-FFF2-40B4-BE49-F238E27FC236}">
                <a16:creationId xmlns:a16="http://schemas.microsoft.com/office/drawing/2014/main" id="{CFACF28A-98D0-6AA9-9CCA-06147C11045A}"/>
              </a:ext>
            </a:extLst>
          </p:cNvPr>
          <p:cNvSpPr>
            <a:spLocks noGrp="1"/>
          </p:cNvSpPr>
          <p:nvPr>
            <p:ph type="body" sz="quarter" idx="25"/>
          </p:nvPr>
        </p:nvSpPr>
        <p:spPr>
          <a:xfrm>
            <a:off x="6956015" y="1885398"/>
            <a:ext cx="4549128" cy="4376760"/>
          </a:xfrm>
        </p:spPr>
        <p:txBody>
          <a:bodyPr>
            <a:normAutofit/>
          </a:bodyPr>
          <a:lstStyle/>
          <a:p>
            <a:r>
              <a:rPr lang="en-AU" noProof="0" dirty="0"/>
              <a:t>Setting up expectations that vary throughout the day or across our school.</a:t>
            </a:r>
          </a:p>
          <a:p>
            <a:r>
              <a:rPr lang="en-AU" noProof="0" dirty="0"/>
              <a:t>Regularly varying the way lessons </a:t>
            </a:r>
            <a:br>
              <a:rPr lang="en-AU" noProof="0" dirty="0"/>
            </a:br>
            <a:r>
              <a:rPr lang="en-AU" noProof="0" dirty="0"/>
              <a:t>are structured.</a:t>
            </a:r>
          </a:p>
          <a:p>
            <a:r>
              <a:rPr lang="en-AU" noProof="0" dirty="0"/>
              <a:t>Frequently changing rules or </a:t>
            </a:r>
            <a:br>
              <a:rPr lang="en-AU" noProof="0" dirty="0"/>
            </a:br>
            <a:r>
              <a:rPr lang="en-AU" noProof="0" dirty="0"/>
              <a:t>routines unnecessarily.</a:t>
            </a:r>
          </a:p>
        </p:txBody>
      </p:sp>
      <p:sp>
        <p:nvSpPr>
          <p:cNvPr id="24" name="Oval 1">
            <a:extLst>
              <a:ext uri="{FF2B5EF4-FFF2-40B4-BE49-F238E27FC236}">
                <a16:creationId xmlns:a16="http://schemas.microsoft.com/office/drawing/2014/main" id="{F21E848D-88E1-46FA-2893-E7C892C5CE72}"/>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5" name="Oval 2">
            <a:extLst>
              <a:ext uri="{FF2B5EF4-FFF2-40B4-BE49-F238E27FC236}">
                <a16:creationId xmlns:a16="http://schemas.microsoft.com/office/drawing/2014/main" id="{E6E14B19-8844-52DC-C024-E923A850D749}"/>
              </a:ext>
              <a:ext uri="{C183D7F6-B498-43B3-948B-1728B52AA6E4}">
                <adec:decorative xmlns:adec="http://schemas.microsoft.com/office/drawing/2017/decorative" val="1"/>
              </a:ext>
            </a:extLst>
          </p:cNvPr>
          <p:cNvSpPr/>
          <p:nvPr/>
        </p:nvSpPr>
        <p:spPr>
          <a:xfrm>
            <a:off x="853342" y="2864825"/>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6" name="Oval 3">
            <a:extLst>
              <a:ext uri="{FF2B5EF4-FFF2-40B4-BE49-F238E27FC236}">
                <a16:creationId xmlns:a16="http://schemas.microsoft.com/office/drawing/2014/main" id="{145B9176-EF29-DA59-0927-E273A2A6697D}"/>
              </a:ext>
              <a:ext uri="{C183D7F6-B498-43B3-948B-1728B52AA6E4}">
                <adec:decorative xmlns:adec="http://schemas.microsoft.com/office/drawing/2017/decorative" val="1"/>
              </a:ext>
            </a:extLst>
          </p:cNvPr>
          <p:cNvSpPr/>
          <p:nvPr/>
        </p:nvSpPr>
        <p:spPr>
          <a:xfrm>
            <a:off x="853342" y="4048818"/>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0" name="Oval 4">
            <a:extLst>
              <a:ext uri="{FF2B5EF4-FFF2-40B4-BE49-F238E27FC236}">
                <a16:creationId xmlns:a16="http://schemas.microsoft.com/office/drawing/2014/main" id="{B847AB5B-5C87-208E-A489-4C9622BF7F69}"/>
              </a:ext>
              <a:ext uri="{C183D7F6-B498-43B3-948B-1728B52AA6E4}">
                <adec:decorative xmlns:adec="http://schemas.microsoft.com/office/drawing/2017/decorative" val="1"/>
              </a:ext>
            </a:extLst>
          </p:cNvPr>
          <p:cNvSpPr/>
          <p:nvPr/>
        </p:nvSpPr>
        <p:spPr>
          <a:xfrm>
            <a:off x="853342" y="5232811"/>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0" name="Straight Connector 1">
            <a:extLst>
              <a:ext uri="{FF2B5EF4-FFF2-40B4-BE49-F238E27FC236}">
                <a16:creationId xmlns:a16="http://schemas.microsoft.com/office/drawing/2014/main" id="{8BD14EFA-0D0B-4CF1-6094-1E87A37613C8}"/>
              </a:ext>
              <a:ext uri="{C183D7F6-B498-43B3-948B-1728B52AA6E4}">
                <adec:decorative xmlns:adec="http://schemas.microsoft.com/office/drawing/2017/decorative" val="1"/>
              </a:ext>
            </a:extLst>
          </p:cNvPr>
          <p:cNvCxnSpPr>
            <a:cxnSpLocks/>
            <a:endCxn id="60" idx="0"/>
          </p:cNvCxnSpPr>
          <p:nvPr/>
        </p:nvCxnSpPr>
        <p:spPr>
          <a:xfrm>
            <a:off x="943342" y="1527192"/>
            <a:ext cx="0" cy="3705619"/>
          </a:xfrm>
          <a:prstGeom prst="line">
            <a:avLst/>
          </a:prstGeom>
        </p:spPr>
        <p:style>
          <a:lnRef idx="2">
            <a:schemeClr val="accent1"/>
          </a:lnRef>
          <a:fillRef idx="0">
            <a:schemeClr val="accent1"/>
          </a:fillRef>
          <a:effectRef idx="1">
            <a:schemeClr val="accent1"/>
          </a:effectRef>
          <a:fontRef idx="minor">
            <a:schemeClr val="tx1"/>
          </a:fontRef>
        </p:style>
      </p:cxnSp>
      <p:sp>
        <p:nvSpPr>
          <p:cNvPr id="33" name="Oval 5">
            <a:extLst>
              <a:ext uri="{FF2B5EF4-FFF2-40B4-BE49-F238E27FC236}">
                <a16:creationId xmlns:a16="http://schemas.microsoft.com/office/drawing/2014/main" id="{FCC374DA-391C-527B-0B9C-90F9E7B9083C}"/>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4" name="Oval 6">
            <a:extLst>
              <a:ext uri="{FF2B5EF4-FFF2-40B4-BE49-F238E27FC236}">
                <a16:creationId xmlns:a16="http://schemas.microsoft.com/office/drawing/2014/main" id="{490DB63F-C1FE-B4A9-6474-DCFF42EE9792}"/>
              </a:ext>
              <a:ext uri="{C183D7F6-B498-43B3-948B-1728B52AA6E4}">
                <adec:decorative xmlns:adec="http://schemas.microsoft.com/office/drawing/2017/decorative" val="1"/>
              </a:ext>
            </a:extLst>
          </p:cNvPr>
          <p:cNvSpPr/>
          <p:nvPr/>
        </p:nvSpPr>
        <p:spPr>
          <a:xfrm>
            <a:off x="6608746" y="2864825"/>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5" name="Oval 7">
            <a:extLst>
              <a:ext uri="{FF2B5EF4-FFF2-40B4-BE49-F238E27FC236}">
                <a16:creationId xmlns:a16="http://schemas.microsoft.com/office/drawing/2014/main" id="{C04668C3-5F33-BAA0-FDD8-4B85F2627BEB}"/>
              </a:ext>
              <a:ext uri="{C183D7F6-B498-43B3-948B-1728B52AA6E4}">
                <adec:decorative xmlns:adec="http://schemas.microsoft.com/office/drawing/2017/decorative" val="1"/>
              </a:ext>
            </a:extLst>
          </p:cNvPr>
          <p:cNvSpPr/>
          <p:nvPr/>
        </p:nvSpPr>
        <p:spPr>
          <a:xfrm>
            <a:off x="6608746" y="3758661"/>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6" name="Straight Connector 2">
            <a:extLst>
              <a:ext uri="{FF2B5EF4-FFF2-40B4-BE49-F238E27FC236}">
                <a16:creationId xmlns:a16="http://schemas.microsoft.com/office/drawing/2014/main" id="{00C1BF85-11DB-3076-DBF4-CAE75C5A6B77}"/>
              </a:ext>
              <a:ext uri="{C183D7F6-B498-43B3-948B-1728B52AA6E4}">
                <adec:decorative xmlns:adec="http://schemas.microsoft.com/office/drawing/2017/decorative" val="1"/>
              </a:ext>
            </a:extLst>
          </p:cNvPr>
          <p:cNvCxnSpPr>
            <a:cxnSpLocks/>
            <a:endCxn id="35" idx="0"/>
          </p:cNvCxnSpPr>
          <p:nvPr/>
        </p:nvCxnSpPr>
        <p:spPr>
          <a:xfrm>
            <a:off x="6698746" y="1527192"/>
            <a:ext cx="0" cy="2231469"/>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grpSp>
        <p:nvGrpSpPr>
          <p:cNvPr id="82" name="Group 81">
            <a:extLst>
              <a:ext uri="{FF2B5EF4-FFF2-40B4-BE49-F238E27FC236}">
                <a16:creationId xmlns:a16="http://schemas.microsoft.com/office/drawing/2014/main" id="{2620335E-2001-04D3-D438-B864FF57A4BA}"/>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83" name="Oval 8">
              <a:extLst>
                <a:ext uri="{FF2B5EF4-FFF2-40B4-BE49-F238E27FC236}">
                  <a16:creationId xmlns:a16="http://schemas.microsoft.com/office/drawing/2014/main" id="{A88D9BD3-3307-A151-84FA-07DC88BE6B37}"/>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84" name="Graphic 1">
              <a:extLst>
                <a:ext uri="{FF2B5EF4-FFF2-40B4-BE49-F238E27FC236}">
                  <a16:creationId xmlns:a16="http://schemas.microsoft.com/office/drawing/2014/main" id="{84A7BDBF-7074-3668-2219-9E5638474EA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85" name="Group 84">
            <a:extLst>
              <a:ext uri="{FF2B5EF4-FFF2-40B4-BE49-F238E27FC236}">
                <a16:creationId xmlns:a16="http://schemas.microsoft.com/office/drawing/2014/main" id="{2A8F2AA7-9760-D221-4CEF-D4EF71C51A25}"/>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86" name="Oval 9">
              <a:extLst>
                <a:ext uri="{FF2B5EF4-FFF2-40B4-BE49-F238E27FC236}">
                  <a16:creationId xmlns:a16="http://schemas.microsoft.com/office/drawing/2014/main" id="{F030E9AF-C31C-25BD-5F50-2209E305A48C}"/>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87" name="Graphic 2">
              <a:extLst>
                <a:ext uri="{FF2B5EF4-FFF2-40B4-BE49-F238E27FC236}">
                  <a16:creationId xmlns:a16="http://schemas.microsoft.com/office/drawing/2014/main" id="{5B0E5425-4DDD-04B6-D251-7C58B6A4C36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96" name="Label">
            <a:extLst>
              <a:ext uri="{FF2B5EF4-FFF2-40B4-BE49-F238E27FC236}">
                <a16:creationId xmlns:a16="http://schemas.microsoft.com/office/drawing/2014/main" id="{047F2299-8A22-7B74-B118-59E8242211BC}"/>
              </a:ext>
              <a:ext uri="{C183D7F6-B498-43B3-948B-1728B52AA6E4}">
                <adec:decorative xmlns:adec="http://schemas.microsoft.com/office/drawing/2017/decorative" val="1"/>
              </a:ext>
            </a:extLst>
          </p:cNvPr>
          <p:cNvSpPr>
            <a:spLocks noGrp="1"/>
          </p:cNvSpPr>
          <p:nvPr>
            <p:ph type="body" sz="quarter" idx="24"/>
          </p:nvPr>
        </p:nvSpPr>
        <p:spPr>
          <a:xfrm>
            <a:off x="714376" y="0"/>
            <a:ext cx="3253618" cy="473235"/>
          </a:xfrm>
        </p:spPr>
        <p:txBody>
          <a:bodyPr/>
          <a:lstStyle/>
          <a:p>
            <a:r>
              <a:rPr lang="en-AU" noProof="0" dirty="0"/>
              <a:t>Rules and routines overview</a:t>
            </a:r>
          </a:p>
          <a:p>
            <a:endParaRPr lang="en-AU" noProof="0" dirty="0"/>
          </a:p>
        </p:txBody>
      </p:sp>
    </p:spTree>
    <p:extLst>
      <p:ext uri="{BB962C8B-B14F-4D97-AF65-F5344CB8AC3E}">
        <p14:creationId xmlns:p14="http://schemas.microsoft.com/office/powerpoint/2010/main" val="25900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anim calcmode="lin" valueType="num">
                                      <p:cBhvr>
                                        <p:cTn id="8" dur="500" fill="hold"/>
                                        <p:tgtEl>
                                          <p:spTgt spid="85"/>
                                        </p:tgtEl>
                                        <p:attrNameLst>
                                          <p:attrName>ppt_x</p:attrName>
                                        </p:attrNameLst>
                                      </p:cBhvr>
                                      <p:tavLst>
                                        <p:tav tm="0">
                                          <p:val>
                                            <p:strVal val="#ppt_x"/>
                                          </p:val>
                                        </p:tav>
                                        <p:tav tm="100000">
                                          <p:val>
                                            <p:strVal val="#ppt_x"/>
                                          </p:val>
                                        </p:tav>
                                      </p:tavLst>
                                    </p:anim>
                                    <p:anim calcmode="lin" valueType="num">
                                      <p:cBhvr>
                                        <p:cTn id="9" dur="500" fill="hold"/>
                                        <p:tgtEl>
                                          <p:spTgt spid="8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2">
                                            <p:txEl>
                                              <p:pRg st="0" end="0"/>
                                            </p:txEl>
                                          </p:spTgt>
                                        </p:tgtEl>
                                        <p:attrNameLst>
                                          <p:attrName>style.visibility</p:attrName>
                                        </p:attrNameLst>
                                      </p:cBhvr>
                                      <p:to>
                                        <p:strVal val="visible"/>
                                      </p:to>
                                    </p:set>
                                    <p:animEffect transition="in" filter="fade">
                                      <p:cBhvr>
                                        <p:cTn id="12" dur="500"/>
                                        <p:tgtEl>
                                          <p:spTgt spid="92">
                                            <p:txEl>
                                              <p:pRg st="0" end="0"/>
                                            </p:txEl>
                                          </p:spTgt>
                                        </p:tgtEl>
                                      </p:cBhvr>
                                    </p:animEffect>
                                    <p:anim calcmode="lin" valueType="num">
                                      <p:cBhvr>
                                        <p:cTn id="13" dur="500" fill="hold"/>
                                        <p:tgtEl>
                                          <p:spTgt spid="92">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92">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Effect transition="in" filter="fade">
                                      <p:cBhvr>
                                        <p:cTn id="21" dur="500"/>
                                        <p:tgtEl>
                                          <p:spTgt spid="17">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xEl>
                                              <p:pRg st="1" end="1"/>
                                            </p:txEl>
                                          </p:spTgt>
                                        </p:tgtEl>
                                        <p:attrNameLst>
                                          <p:attrName>style.visibility</p:attrName>
                                        </p:attrNameLst>
                                      </p:cBhvr>
                                      <p:to>
                                        <p:strVal val="visible"/>
                                      </p:to>
                                    </p:set>
                                    <p:animEffect transition="in" filter="fade">
                                      <p:cBhvr>
                                        <p:cTn id="24" dur="500"/>
                                        <p:tgtEl>
                                          <p:spTgt spid="17">
                                            <p:txEl>
                                              <p:pRg st="1" end="1"/>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xEl>
                                              <p:pRg st="2" end="2"/>
                                            </p:txEl>
                                          </p:spTgt>
                                        </p:tgtEl>
                                        <p:attrNameLst>
                                          <p:attrName>style.visibility</p:attrName>
                                        </p:attrNameLst>
                                      </p:cBhvr>
                                      <p:to>
                                        <p:strVal val="visible"/>
                                      </p:to>
                                    </p:set>
                                    <p:animEffect transition="in" filter="fade">
                                      <p:cBhvr>
                                        <p:cTn id="27" dur="500"/>
                                        <p:tgtEl>
                                          <p:spTgt spid="17">
                                            <p:txEl>
                                              <p:pRg st="2" end="2"/>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500"/>
                                        <p:tgtEl>
                                          <p:spTgt spid="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build="p"/>
      <p:bldP spid="17" grpId="0" build="p"/>
      <p:bldP spid="33" grpId="0" animBg="1"/>
      <p:bldP spid="34" grpId="0" animBg="1"/>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FE45DFE9-B31A-4154-7F25-2A17E4170BA0}"/>
              </a:ext>
            </a:extLst>
          </p:cNvPr>
          <p:cNvSpPr>
            <a:spLocks noGrp="1"/>
          </p:cNvSpPr>
          <p:nvPr>
            <p:ph type="title"/>
          </p:nvPr>
        </p:nvSpPr>
        <p:spPr>
          <a:xfrm>
            <a:off x="605619" y="801377"/>
            <a:ext cx="10972800" cy="535531"/>
          </a:xfrm>
        </p:spPr>
        <p:txBody>
          <a:bodyPr/>
          <a:lstStyle/>
          <a:p>
            <a:r>
              <a:rPr lang="en-AU" noProof="0" dirty="0"/>
              <a:t>Why focus on rules and routines</a:t>
            </a:r>
          </a:p>
        </p:txBody>
      </p:sp>
      <p:grpSp>
        <p:nvGrpSpPr>
          <p:cNvPr id="10" name="Group 1">
            <a:extLst>
              <a:ext uri="{FF2B5EF4-FFF2-40B4-BE49-F238E27FC236}">
                <a16:creationId xmlns:a16="http://schemas.microsoft.com/office/drawing/2014/main" id="{48FB87F3-6E6E-54A6-EEA4-5CDBE6124575}"/>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1" name="Oval 1">
              <a:extLst>
                <a:ext uri="{FF2B5EF4-FFF2-40B4-BE49-F238E27FC236}">
                  <a16:creationId xmlns:a16="http://schemas.microsoft.com/office/drawing/2014/main" id="{D7BE8943-4461-C58D-EE8B-552F2714F5BB}"/>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3" name="Graphic 1">
              <a:extLst>
                <a:ext uri="{FF2B5EF4-FFF2-40B4-BE49-F238E27FC236}">
                  <a16:creationId xmlns:a16="http://schemas.microsoft.com/office/drawing/2014/main" id="{4C8F3416-0CCB-AC4B-CD5E-7980DA8B7DD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grpSp>
        <p:nvGrpSpPr>
          <p:cNvPr id="14" name="Group 2">
            <a:extLst>
              <a:ext uri="{FF2B5EF4-FFF2-40B4-BE49-F238E27FC236}">
                <a16:creationId xmlns:a16="http://schemas.microsoft.com/office/drawing/2014/main" id="{44730751-0183-AB09-3F0D-9092E2CC4000}"/>
              </a:ext>
              <a:ext uri="{C183D7F6-B498-43B3-948B-1728B52AA6E4}">
                <adec:decorative xmlns:adec="http://schemas.microsoft.com/office/drawing/2017/decorative" val="1"/>
              </a:ext>
            </a:extLst>
          </p:cNvPr>
          <p:cNvGrpSpPr/>
          <p:nvPr/>
        </p:nvGrpSpPr>
        <p:grpSpPr>
          <a:xfrm>
            <a:off x="2959536" y="1777999"/>
            <a:ext cx="354391" cy="354391"/>
            <a:chOff x="703942" y="1714499"/>
            <a:chExt cx="354391" cy="354391"/>
          </a:xfrm>
        </p:grpSpPr>
        <p:sp>
          <p:nvSpPr>
            <p:cNvPr id="15" name="Oval 2">
              <a:extLst>
                <a:ext uri="{FF2B5EF4-FFF2-40B4-BE49-F238E27FC236}">
                  <a16:creationId xmlns:a16="http://schemas.microsoft.com/office/drawing/2014/main" id="{553EB8D8-2F13-69D5-273F-0D1804197199}"/>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6" name="Graphic 2">
              <a:extLst>
                <a:ext uri="{FF2B5EF4-FFF2-40B4-BE49-F238E27FC236}">
                  <a16:creationId xmlns:a16="http://schemas.microsoft.com/office/drawing/2014/main" id="{A570ECEE-D39E-5D5B-6C21-914A40CF61E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grpSp>
        <p:nvGrpSpPr>
          <p:cNvPr id="17" name="Group 3">
            <a:extLst>
              <a:ext uri="{FF2B5EF4-FFF2-40B4-BE49-F238E27FC236}">
                <a16:creationId xmlns:a16="http://schemas.microsoft.com/office/drawing/2014/main" id="{6AB48FFC-E66E-73AE-DF4E-948A2DF08E48}"/>
              </a:ext>
              <a:ext uri="{C183D7F6-B498-43B3-948B-1728B52AA6E4}">
                <adec:decorative xmlns:adec="http://schemas.microsoft.com/office/drawing/2017/decorative" val="1"/>
              </a:ext>
            </a:extLst>
          </p:cNvPr>
          <p:cNvGrpSpPr/>
          <p:nvPr/>
        </p:nvGrpSpPr>
        <p:grpSpPr>
          <a:xfrm>
            <a:off x="6628623" y="1777999"/>
            <a:ext cx="354391" cy="354391"/>
            <a:chOff x="703942" y="1714499"/>
            <a:chExt cx="354391" cy="354391"/>
          </a:xfrm>
        </p:grpSpPr>
        <p:sp>
          <p:nvSpPr>
            <p:cNvPr id="18" name="Oval 3">
              <a:extLst>
                <a:ext uri="{FF2B5EF4-FFF2-40B4-BE49-F238E27FC236}">
                  <a16:creationId xmlns:a16="http://schemas.microsoft.com/office/drawing/2014/main" id="{F666475F-5C19-7B29-6832-23690298303F}"/>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9" name="Graphic 3">
              <a:extLst>
                <a:ext uri="{FF2B5EF4-FFF2-40B4-BE49-F238E27FC236}">
                  <a16:creationId xmlns:a16="http://schemas.microsoft.com/office/drawing/2014/main" id="{D1A1E267-D878-1B47-6C09-9F06211E405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7" name="Text 1">
            <a:extLst>
              <a:ext uri="{FF2B5EF4-FFF2-40B4-BE49-F238E27FC236}">
                <a16:creationId xmlns:a16="http://schemas.microsoft.com/office/drawing/2014/main" id="{8542B134-8FB1-652D-6DB4-2C6A51F2C38E}"/>
              </a:ext>
            </a:extLst>
          </p:cNvPr>
          <p:cNvSpPr>
            <a:spLocks noGrp="1"/>
          </p:cNvSpPr>
          <p:nvPr>
            <p:ph type="body" sz="quarter" idx="23"/>
          </p:nvPr>
        </p:nvSpPr>
        <p:spPr>
          <a:xfrm>
            <a:off x="609600" y="2189536"/>
            <a:ext cx="2463800" cy="2623666"/>
          </a:xfrm>
        </p:spPr>
        <p:txBody>
          <a:bodyPr>
            <a:noAutofit/>
          </a:bodyPr>
          <a:lstStyle/>
          <a:p>
            <a:pPr lvl="0">
              <a:spcBef>
                <a:spcPts val="600"/>
              </a:spcBef>
              <a:buClrTx/>
              <a:defRPr/>
            </a:pPr>
            <a:r>
              <a:rPr lang="en-AU" noProof="0" dirty="0">
                <a:solidFill>
                  <a:srgbClr val="000000"/>
                </a:solidFill>
              </a:rPr>
              <a:t>Inconsistent expectations and distractions can </a:t>
            </a:r>
            <a:r>
              <a:rPr lang="en-AU" b="1" noProof="0" dirty="0">
                <a:solidFill>
                  <a:srgbClr val="000000"/>
                </a:solidFill>
              </a:rPr>
              <a:t>overload</a:t>
            </a:r>
            <a:r>
              <a:rPr lang="en-AU" noProof="0" dirty="0">
                <a:solidFill>
                  <a:srgbClr val="000000"/>
                </a:solidFill>
              </a:rPr>
              <a:t> working memory.</a:t>
            </a:r>
          </a:p>
        </p:txBody>
      </p:sp>
      <p:sp>
        <p:nvSpPr>
          <p:cNvPr id="8" name="Text 2">
            <a:extLst>
              <a:ext uri="{FF2B5EF4-FFF2-40B4-BE49-F238E27FC236}">
                <a16:creationId xmlns:a16="http://schemas.microsoft.com/office/drawing/2014/main" id="{DE7CEA0D-8E16-D79B-8007-E081FFE14744}"/>
              </a:ext>
            </a:extLst>
          </p:cNvPr>
          <p:cNvSpPr txBox="1">
            <a:spLocks/>
          </p:cNvSpPr>
          <p:nvPr/>
        </p:nvSpPr>
        <p:spPr>
          <a:xfrm>
            <a:off x="2885498" y="2189536"/>
            <a:ext cx="3308828" cy="2623667"/>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Rules and routines </a:t>
            </a:r>
            <a:r>
              <a:rPr lang="en-AU" b="1" noProof="0" dirty="0"/>
              <a:t>structure </a:t>
            </a:r>
            <a:r>
              <a:rPr lang="en-AU" noProof="0" dirty="0"/>
              <a:t>the learning environment. </a:t>
            </a:r>
          </a:p>
          <a:p>
            <a:pPr>
              <a:buClrTx/>
            </a:pPr>
            <a:r>
              <a:rPr lang="en-AU" noProof="0" dirty="0"/>
              <a:t>When routines are practised to </a:t>
            </a:r>
            <a:r>
              <a:rPr lang="en-AU" b="1" noProof="0" dirty="0"/>
              <a:t>automaticity</a:t>
            </a:r>
            <a:r>
              <a:rPr lang="en-AU" noProof="0" dirty="0"/>
              <a:t>, working memory is freed up and students are more ready</a:t>
            </a:r>
            <a:br>
              <a:rPr lang="en-AU" noProof="0" dirty="0"/>
            </a:br>
            <a:r>
              <a:rPr lang="en-AU" noProof="0" dirty="0"/>
              <a:t>for learning. </a:t>
            </a:r>
          </a:p>
        </p:txBody>
      </p:sp>
      <p:sp>
        <p:nvSpPr>
          <p:cNvPr id="9" name="Text 3">
            <a:extLst>
              <a:ext uri="{FF2B5EF4-FFF2-40B4-BE49-F238E27FC236}">
                <a16:creationId xmlns:a16="http://schemas.microsoft.com/office/drawing/2014/main" id="{1FD0CB88-FA6F-19E4-C6E7-4C3D12F3772C}"/>
              </a:ext>
            </a:extLst>
          </p:cNvPr>
          <p:cNvSpPr txBox="1">
            <a:spLocks/>
          </p:cNvSpPr>
          <p:nvPr/>
        </p:nvSpPr>
        <p:spPr>
          <a:xfrm>
            <a:off x="6518244" y="2189536"/>
            <a:ext cx="5201703" cy="2623666"/>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 consistent and predictable approach:</a:t>
            </a:r>
          </a:p>
          <a:p>
            <a:pPr lvl="3">
              <a:spcBef>
                <a:spcPts val="600"/>
              </a:spcBef>
              <a:spcAft>
                <a:spcPts val="1200"/>
              </a:spcAft>
              <a:buClrTx/>
            </a:pPr>
            <a:r>
              <a:rPr lang="en-AU" noProof="0" dirty="0"/>
              <a:t>supports students’ </a:t>
            </a:r>
            <a:r>
              <a:rPr lang="en-AU" b="1" noProof="0" dirty="0"/>
              <a:t>focus</a:t>
            </a:r>
            <a:r>
              <a:rPr lang="en-AU" noProof="0" dirty="0"/>
              <a:t>, engagement in learning and efficient information processing</a:t>
            </a:r>
          </a:p>
          <a:p>
            <a:pPr lvl="3">
              <a:spcBef>
                <a:spcPts val="600"/>
              </a:spcBef>
              <a:spcAft>
                <a:spcPts val="1200"/>
              </a:spcAft>
              <a:buClrTx/>
            </a:pPr>
            <a:r>
              <a:rPr lang="en-AU" noProof="0" dirty="0"/>
              <a:t>creates a </a:t>
            </a:r>
            <a:r>
              <a:rPr lang="en-AU" b="1" noProof="0" dirty="0"/>
              <a:t>safe</a:t>
            </a:r>
            <a:r>
              <a:rPr lang="en-AU" noProof="0" dirty="0"/>
              <a:t> learning environment</a:t>
            </a:r>
          </a:p>
          <a:p>
            <a:pPr lvl="3">
              <a:spcBef>
                <a:spcPts val="600"/>
              </a:spcBef>
              <a:spcAft>
                <a:spcPts val="1200"/>
              </a:spcAft>
              <a:buClrTx/>
            </a:pPr>
            <a:r>
              <a:rPr lang="en-AU" noProof="0" dirty="0"/>
              <a:t>provides a framework for expressing </a:t>
            </a:r>
            <a:r>
              <a:rPr lang="en-AU" b="1" noProof="0" dirty="0"/>
              <a:t>shared values</a:t>
            </a:r>
            <a:r>
              <a:rPr lang="en-AU" noProof="0" dirty="0"/>
              <a:t>, recognising positive effort and providing constructive feedback.</a:t>
            </a:r>
          </a:p>
        </p:txBody>
      </p:sp>
      <p:cxnSp>
        <p:nvCxnSpPr>
          <p:cNvPr id="6" name="Straight Connector 1">
            <a:extLst>
              <a:ext uri="{FF2B5EF4-FFF2-40B4-BE49-F238E27FC236}">
                <a16:creationId xmlns:a16="http://schemas.microsoft.com/office/drawing/2014/main" id="{56CCAAFA-9310-FC05-663E-57EAEE9F761C}"/>
              </a:ext>
              <a:ext uri="{C183D7F6-B498-43B3-948B-1728B52AA6E4}">
                <adec:decorative xmlns:adec="http://schemas.microsoft.com/office/drawing/2017/decorative" val="1"/>
              </a:ext>
            </a:extLst>
          </p:cNvPr>
          <p:cNvCxnSpPr/>
          <p:nvPr/>
        </p:nvCxnSpPr>
        <p:spPr>
          <a:xfrm>
            <a:off x="703942" y="5509260"/>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3" name="Text 4">
            <a:extLst>
              <a:ext uri="{FF2B5EF4-FFF2-40B4-BE49-F238E27FC236}">
                <a16:creationId xmlns:a16="http://schemas.microsoft.com/office/drawing/2014/main" id="{01A068E8-3B49-9CF3-87CD-57FCA41D21CB}"/>
              </a:ext>
            </a:extLst>
          </p:cNvPr>
          <p:cNvSpPr txBox="1">
            <a:spLocks/>
          </p:cNvSpPr>
          <p:nvPr/>
        </p:nvSpPr>
        <p:spPr>
          <a:xfrm>
            <a:off x="609600" y="5657137"/>
            <a:ext cx="10972800" cy="79489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50" noProof="0" dirty="0"/>
              <a:t>Sources: </a:t>
            </a:r>
          </a:p>
          <a:p>
            <a:pPr marL="171450" lvl="0" indent="-171450">
              <a:lnSpc>
                <a:spcPct val="107000"/>
              </a:lnSpc>
              <a:spcBef>
                <a:spcPts val="0"/>
              </a:spcBef>
              <a:spcAft>
                <a:spcPts val="0"/>
              </a:spcAft>
              <a:buClrTx/>
              <a:buFont typeface="Arial" panose="020B0604020202020204" pitchFamily="34" charset="0"/>
              <a:buChar char="•"/>
              <a:defRPr/>
            </a:pPr>
            <a:r>
              <a:rPr lang="en-AU" sz="1050" noProof="0" dirty="0">
                <a:solidFill>
                  <a:srgbClr val="000000"/>
                </a:solidFill>
              </a:rPr>
              <a:t>Willingham, D. T. (2021). Why don’t students like school? </a:t>
            </a:r>
            <a:r>
              <a:rPr lang="en-AU" sz="1050" i="1" noProof="0" dirty="0">
                <a:solidFill>
                  <a:srgbClr val="000000"/>
                </a:solidFill>
              </a:rPr>
              <a:t>A cognitive scientist answers questions about how the mind works and what it means for the classroom </a:t>
            </a:r>
            <a:r>
              <a:rPr lang="en-AU" sz="1050" noProof="0" dirty="0">
                <a:solidFill>
                  <a:srgbClr val="000000"/>
                </a:solidFill>
              </a:rPr>
              <a:t>(2nd ed.). Jossey-Bass.</a:t>
            </a:r>
          </a:p>
          <a:p>
            <a:pPr marL="171450" lvl="0" indent="-171450">
              <a:lnSpc>
                <a:spcPct val="107000"/>
              </a:lnSpc>
              <a:spcBef>
                <a:spcPts val="0"/>
              </a:spcBef>
              <a:spcAft>
                <a:spcPts val="0"/>
              </a:spcAft>
              <a:buClrTx/>
              <a:buFont typeface="Arial" panose="020B0604020202020204" pitchFamily="34" charset="0"/>
              <a:buChar char="•"/>
              <a:defRPr/>
            </a:pPr>
            <a:r>
              <a:rPr lang="en-AU" sz="1050" noProof="0" dirty="0" err="1">
                <a:solidFill>
                  <a:srgbClr val="000000"/>
                </a:solidFill>
              </a:rPr>
              <a:t>Lemov</a:t>
            </a:r>
            <a:r>
              <a:rPr lang="en-AU" sz="1050" noProof="0" dirty="0">
                <a:solidFill>
                  <a:srgbClr val="000000"/>
                </a:solidFill>
              </a:rPr>
              <a:t>, D. (2021). </a:t>
            </a:r>
            <a:r>
              <a:rPr lang="en-AU" sz="1050" i="1" noProof="0" dirty="0">
                <a:solidFill>
                  <a:srgbClr val="000000"/>
                </a:solidFill>
              </a:rPr>
              <a:t>Teach like a champion 3.0: 63 techniques that put students on the path to college</a:t>
            </a:r>
            <a:r>
              <a:rPr lang="en-AU" sz="1050" noProof="0" dirty="0">
                <a:solidFill>
                  <a:srgbClr val="000000"/>
                </a:solidFill>
              </a:rPr>
              <a:t>. Jossey-Bass.</a:t>
            </a:r>
          </a:p>
        </p:txBody>
      </p:sp>
      <p:sp>
        <p:nvSpPr>
          <p:cNvPr id="12" name="Label">
            <a:extLst>
              <a:ext uri="{FF2B5EF4-FFF2-40B4-BE49-F238E27FC236}">
                <a16:creationId xmlns:a16="http://schemas.microsoft.com/office/drawing/2014/main" id="{E05DBA1C-2E9B-1BBA-3A27-D1FE7C2C896D}"/>
              </a:ext>
              <a:ext uri="{C183D7F6-B498-43B3-948B-1728B52AA6E4}">
                <adec:decorative xmlns:adec="http://schemas.microsoft.com/office/drawing/2017/decorative" val="1"/>
              </a:ext>
            </a:extLst>
          </p:cNvPr>
          <p:cNvSpPr>
            <a:spLocks noGrp="1"/>
          </p:cNvSpPr>
          <p:nvPr>
            <p:ph type="body" sz="quarter" idx="24"/>
          </p:nvPr>
        </p:nvSpPr>
        <p:spPr>
          <a:xfrm>
            <a:off x="714376" y="0"/>
            <a:ext cx="3253618" cy="473235"/>
          </a:xfrm>
        </p:spPr>
        <p:txBody>
          <a:bodyPr/>
          <a:lstStyle/>
          <a:p>
            <a:r>
              <a:rPr lang="en-AU" noProof="0" dirty="0"/>
              <a:t>Rules and routines overview</a:t>
            </a:r>
          </a:p>
          <a:p>
            <a:endParaRPr lang="en-AU" noProof="0" dirty="0"/>
          </a:p>
        </p:txBody>
      </p:sp>
    </p:spTree>
    <p:extLst>
      <p:ext uri="{BB962C8B-B14F-4D97-AF65-F5344CB8AC3E}">
        <p14:creationId xmlns:p14="http://schemas.microsoft.com/office/powerpoint/2010/main" val="3812836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99245-EBAD-B629-F49B-008B1B485DB1}"/>
            </a:ext>
          </a:extLst>
        </p:cNvPr>
        <p:cNvGrpSpPr/>
        <p:nvPr/>
      </p:nvGrpSpPr>
      <p:grpSpPr>
        <a:xfrm>
          <a:off x="0" y="0"/>
          <a:ext cx="0" cy="0"/>
          <a:chOff x="0" y="0"/>
          <a:chExt cx="0" cy="0"/>
        </a:xfrm>
      </p:grpSpPr>
      <p:sp>
        <p:nvSpPr>
          <p:cNvPr id="4" name="Title">
            <a:extLst>
              <a:ext uri="{FF2B5EF4-FFF2-40B4-BE49-F238E27FC236}">
                <a16:creationId xmlns:a16="http://schemas.microsoft.com/office/drawing/2014/main" id="{7E5C7449-CDCB-BF3A-8B6B-AAB6A5D2DD98}"/>
              </a:ext>
            </a:extLst>
          </p:cNvPr>
          <p:cNvSpPr>
            <a:spLocks noGrp="1"/>
          </p:cNvSpPr>
          <p:nvPr>
            <p:ph type="title"/>
          </p:nvPr>
        </p:nvSpPr>
        <p:spPr>
          <a:xfrm>
            <a:off x="609600" y="780287"/>
            <a:ext cx="4345858" cy="1569660"/>
          </a:xfrm>
        </p:spPr>
        <p:txBody>
          <a:bodyPr/>
          <a:lstStyle/>
          <a:p>
            <a:pPr>
              <a:lnSpc>
                <a:spcPct val="100000"/>
              </a:lnSpc>
            </a:pPr>
            <a:r>
              <a:rPr lang="en-AU" noProof="0" dirty="0"/>
              <a:t>Linking rules and routines with how students learn</a:t>
            </a:r>
          </a:p>
        </p:txBody>
      </p:sp>
      <p:sp>
        <p:nvSpPr>
          <p:cNvPr id="19" name="Text 1">
            <a:extLst>
              <a:ext uri="{FF2B5EF4-FFF2-40B4-BE49-F238E27FC236}">
                <a16:creationId xmlns:a16="http://schemas.microsoft.com/office/drawing/2014/main" id="{72B352BC-E644-8824-6339-79C2BDC483B1}"/>
              </a:ext>
            </a:extLst>
          </p:cNvPr>
          <p:cNvSpPr>
            <a:spLocks noGrp="1"/>
          </p:cNvSpPr>
          <p:nvPr>
            <p:ph type="body" sz="quarter" idx="23"/>
          </p:nvPr>
        </p:nvSpPr>
        <p:spPr>
          <a:xfrm>
            <a:off x="609600" y="2656999"/>
            <a:ext cx="4775200" cy="2137445"/>
          </a:xfrm>
        </p:spPr>
        <p:txBody>
          <a:bodyPr>
            <a:spAutoFit/>
          </a:bodyPr>
          <a:lstStyle/>
          <a:p>
            <a:pPr>
              <a:spcBef>
                <a:spcPts val="600"/>
              </a:spcBef>
            </a:pPr>
            <a:r>
              <a:rPr lang="en-AU" b="1" noProof="0" dirty="0"/>
              <a:t>AERO’s learning and teaching model </a:t>
            </a:r>
            <a:r>
              <a:rPr lang="en-AU" noProof="0" dirty="0"/>
              <a:t>outlines evidence-based teaching practices that support students in their learning.</a:t>
            </a:r>
          </a:p>
          <a:p>
            <a:pPr>
              <a:spcBef>
                <a:spcPts val="600"/>
              </a:spcBef>
            </a:pPr>
            <a:r>
              <a:rPr lang="en-AU" noProof="0" dirty="0"/>
              <a:t>The model shows how the practice of establishing </a:t>
            </a:r>
            <a:r>
              <a:rPr lang="en-AU" b="1" noProof="0" dirty="0"/>
              <a:t>rules and routines </a:t>
            </a:r>
            <a:r>
              <a:rPr lang="en-AU" noProof="0" dirty="0"/>
              <a:t>relates to what we know about </a:t>
            </a:r>
            <a:r>
              <a:rPr lang="en-AU" b="1" noProof="0" dirty="0"/>
              <a:t>how students learn</a:t>
            </a:r>
            <a:r>
              <a:rPr lang="en-AU" noProof="0" dirty="0"/>
              <a:t>.</a:t>
            </a:r>
          </a:p>
        </p:txBody>
      </p:sp>
      <p:grpSp>
        <p:nvGrpSpPr>
          <p:cNvPr id="3" name="Learning and teaching model" descr="AERO's learning and teaching model. In the learning column, 6 bullet points are highlighted: Sensing, thinking and memory, Readiness for learning, Self-regulation, Safety and belonging, Working and long-term memory, and Cognitive load. In the Teaching column, one bullet point is highlighted: Rules and routines.">
            <a:extLst>
              <a:ext uri="{FF2B5EF4-FFF2-40B4-BE49-F238E27FC236}">
                <a16:creationId xmlns:a16="http://schemas.microsoft.com/office/drawing/2014/main" id="{452EE7F4-D64A-8E98-50E9-59F8BF17E57B}"/>
              </a:ext>
              <a:ext uri="{C183D7F6-B498-43B3-948B-1728B52AA6E4}">
                <adec:decorative xmlns:adec="http://schemas.microsoft.com/office/drawing/2017/decorative" val="0"/>
              </a:ext>
            </a:extLst>
          </p:cNvPr>
          <p:cNvGrpSpPr/>
          <p:nvPr/>
        </p:nvGrpSpPr>
        <p:grpSpPr>
          <a:xfrm>
            <a:off x="6007340" y="488950"/>
            <a:ext cx="5816272" cy="5956815"/>
            <a:chOff x="5943601" y="382000"/>
            <a:chExt cx="5998464" cy="6155960"/>
          </a:xfrm>
        </p:grpSpPr>
        <p:pic>
          <p:nvPicPr>
            <p:cNvPr id="5" name="Picture 4">
              <a:extLst>
                <a:ext uri="{FF2B5EF4-FFF2-40B4-BE49-F238E27FC236}">
                  <a16:creationId xmlns:a16="http://schemas.microsoft.com/office/drawing/2014/main" id="{54EE7803-A119-B57B-B9C5-23387E10774F}"/>
                </a:ext>
              </a:extLst>
            </p:cNvPr>
            <p:cNvPicPr>
              <a:picLocks noChangeAspect="1"/>
            </p:cNvPicPr>
            <p:nvPr/>
          </p:nvPicPr>
          <p:blipFill>
            <a:blip r:embed="rId3"/>
            <a:srcRect t="263"/>
            <a:stretch>
              <a:fillRect/>
            </a:stretch>
          </p:blipFill>
          <p:spPr>
            <a:xfrm>
              <a:off x="5943601" y="382000"/>
              <a:ext cx="5998464" cy="6155960"/>
            </a:xfrm>
            <a:prstGeom prst="rect">
              <a:avLst/>
            </a:prstGeom>
          </p:spPr>
        </p:pic>
        <p:sp>
          <p:nvSpPr>
            <p:cNvPr id="6" name="Rectangle: Rounded Corners 8">
              <a:extLst>
                <a:ext uri="{FF2B5EF4-FFF2-40B4-BE49-F238E27FC236}">
                  <a16:creationId xmlns:a16="http://schemas.microsoft.com/office/drawing/2014/main" id="{E03AC88A-0118-D759-EF7A-9A1A3A878E54}"/>
                </a:ext>
              </a:extLst>
            </p:cNvPr>
            <p:cNvSpPr/>
            <p:nvPr/>
          </p:nvSpPr>
          <p:spPr>
            <a:xfrm>
              <a:off x="6246852" y="1666875"/>
              <a:ext cx="1658770" cy="619125"/>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 name="Rectangle: Rounded Corners 11">
              <a:extLst>
                <a:ext uri="{FF2B5EF4-FFF2-40B4-BE49-F238E27FC236}">
                  <a16:creationId xmlns:a16="http://schemas.microsoft.com/office/drawing/2014/main" id="{B6ABC72C-4FB2-3D55-D7E1-1A13A776C969}"/>
                </a:ext>
              </a:extLst>
            </p:cNvPr>
            <p:cNvSpPr/>
            <p:nvPr/>
          </p:nvSpPr>
          <p:spPr>
            <a:xfrm>
              <a:off x="6246852" y="3378199"/>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8" name="Rectangle: Rounded Corners 12">
              <a:extLst>
                <a:ext uri="{FF2B5EF4-FFF2-40B4-BE49-F238E27FC236}">
                  <a16:creationId xmlns:a16="http://schemas.microsoft.com/office/drawing/2014/main" id="{7446855F-2C98-C652-F4A9-85653535ACE6}"/>
                </a:ext>
              </a:extLst>
            </p:cNvPr>
            <p:cNvSpPr/>
            <p:nvPr/>
          </p:nvSpPr>
          <p:spPr>
            <a:xfrm>
              <a:off x="6246852" y="4461998"/>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9" name="Rectangle: Rounded Corners 13">
              <a:extLst>
                <a:ext uri="{FF2B5EF4-FFF2-40B4-BE49-F238E27FC236}">
                  <a16:creationId xmlns:a16="http://schemas.microsoft.com/office/drawing/2014/main" id="{691B5565-2AE5-478C-36E6-BAE18356DCF6}"/>
                </a:ext>
              </a:extLst>
            </p:cNvPr>
            <p:cNvSpPr/>
            <p:nvPr/>
          </p:nvSpPr>
          <p:spPr>
            <a:xfrm>
              <a:off x="9332952" y="1807037"/>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
        <p:nvSpPr>
          <p:cNvPr id="10" name="Label">
            <a:extLst>
              <a:ext uri="{FF2B5EF4-FFF2-40B4-BE49-F238E27FC236}">
                <a16:creationId xmlns:a16="http://schemas.microsoft.com/office/drawing/2014/main" id="{B0900D5E-E995-DA38-7F87-0D7731D840C8}"/>
              </a:ext>
              <a:ext uri="{C183D7F6-B498-43B3-948B-1728B52AA6E4}">
                <adec:decorative xmlns:adec="http://schemas.microsoft.com/office/drawing/2017/decorative" val="1"/>
              </a:ext>
            </a:extLst>
          </p:cNvPr>
          <p:cNvSpPr>
            <a:spLocks noGrp="1"/>
          </p:cNvSpPr>
          <p:nvPr>
            <p:ph type="body" sz="quarter" idx="24"/>
          </p:nvPr>
        </p:nvSpPr>
        <p:spPr>
          <a:xfrm>
            <a:off x="714376" y="0"/>
            <a:ext cx="3253618" cy="473235"/>
          </a:xfrm>
        </p:spPr>
        <p:txBody>
          <a:bodyPr/>
          <a:lstStyle/>
          <a:p>
            <a:r>
              <a:rPr lang="en-AU" noProof="0" dirty="0"/>
              <a:t>Rules and routines overview</a:t>
            </a:r>
          </a:p>
          <a:p>
            <a:endParaRPr lang="en-AU" noProof="0" dirty="0"/>
          </a:p>
        </p:txBody>
      </p:sp>
    </p:spTree>
    <p:extLst>
      <p:ext uri="{BB962C8B-B14F-4D97-AF65-F5344CB8AC3E}">
        <p14:creationId xmlns:p14="http://schemas.microsoft.com/office/powerpoint/2010/main" val="1895390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a:extLst>
              <a:ext uri="{FF2B5EF4-FFF2-40B4-BE49-F238E27FC236}">
                <a16:creationId xmlns:a16="http://schemas.microsoft.com/office/drawing/2014/main" id="{DB0CDE82-4805-18DC-1EF5-DCD3BD366071}"/>
              </a:ext>
            </a:extLst>
          </p:cNvPr>
          <p:cNvSpPr>
            <a:spLocks noGrp="1"/>
          </p:cNvSpPr>
          <p:nvPr>
            <p:ph type="title"/>
          </p:nvPr>
        </p:nvSpPr>
        <p:spPr>
          <a:xfrm>
            <a:off x="681568" y="1963454"/>
            <a:ext cx="2366432" cy="584775"/>
          </a:xfrm>
        </p:spPr>
        <p:txBody>
          <a:bodyPr/>
          <a:lstStyle/>
          <a:p>
            <a:r>
              <a:rPr lang="en-AU" noProof="0" dirty="0"/>
              <a:t>Discuss</a:t>
            </a:r>
          </a:p>
        </p:txBody>
      </p:sp>
      <p:sp>
        <p:nvSpPr>
          <p:cNvPr id="9" name="Text 1">
            <a:extLst>
              <a:ext uri="{FF2B5EF4-FFF2-40B4-BE49-F238E27FC236}">
                <a16:creationId xmlns:a16="http://schemas.microsoft.com/office/drawing/2014/main" id="{3085DA4B-8E13-4CF3-8E19-061B9534517B}"/>
              </a:ext>
            </a:extLst>
          </p:cNvPr>
          <p:cNvSpPr>
            <a:spLocks noGrp="1"/>
          </p:cNvSpPr>
          <p:nvPr>
            <p:ph type="body" sz="quarter" idx="23"/>
          </p:nvPr>
        </p:nvSpPr>
        <p:spPr>
          <a:xfrm>
            <a:off x="3149600" y="1963738"/>
            <a:ext cx="8112125" cy="1294410"/>
          </a:xfrm>
        </p:spPr>
        <p:txBody>
          <a:bodyPr/>
          <a:lstStyle/>
          <a:p>
            <a:r>
              <a:rPr lang="en-AU" sz="1800" noProof="0" dirty="0"/>
              <a:t>What </a:t>
            </a:r>
            <a:r>
              <a:rPr lang="en-AU" sz="1800" b="1" noProof="0" dirty="0"/>
              <a:t>routines</a:t>
            </a:r>
            <a:r>
              <a:rPr lang="en-AU" sz="1800" noProof="0" dirty="0"/>
              <a:t> in your classroom or in our school help support the learning process?</a:t>
            </a:r>
          </a:p>
        </p:txBody>
      </p:sp>
      <p:sp>
        <p:nvSpPr>
          <p:cNvPr id="4" name="Text 2">
            <a:extLst>
              <a:ext uri="{FF2B5EF4-FFF2-40B4-BE49-F238E27FC236}">
                <a16:creationId xmlns:a16="http://schemas.microsoft.com/office/drawing/2014/main" id="{2DFED08D-13A3-C3F6-113A-52243210577D}"/>
              </a:ext>
            </a:extLst>
          </p:cNvPr>
          <p:cNvSpPr txBox="1">
            <a:spLocks/>
          </p:cNvSpPr>
          <p:nvPr/>
        </p:nvSpPr>
        <p:spPr>
          <a:xfrm>
            <a:off x="3149601" y="3326588"/>
            <a:ext cx="8112124" cy="914534"/>
          </a:xfrm>
          <a:prstGeom prst="roundRect">
            <a:avLst>
              <a:gd name="adj" fmla="val 26500"/>
            </a:avLst>
          </a:prstGeom>
          <a:solidFill>
            <a:schemeClr val="accent5"/>
          </a:solidFill>
        </p:spPr>
        <p:txBody>
          <a:bodyPr vert="horz" lIns="252000" tIns="216000" rIns="252000" bIns="252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1200"/>
              </a:spcBef>
            </a:pPr>
            <a:r>
              <a:rPr lang="en-AU" sz="1800" noProof="0" dirty="0"/>
              <a:t>How </a:t>
            </a:r>
            <a:r>
              <a:rPr lang="en-AU" sz="1800" b="1" noProof="0" dirty="0"/>
              <a:t>consistent</a:t>
            </a:r>
            <a:r>
              <a:rPr lang="en-AU" sz="1800" noProof="0" dirty="0"/>
              <a:t> are rules and routines across our school?</a:t>
            </a:r>
          </a:p>
        </p:txBody>
      </p:sp>
      <p:sp>
        <p:nvSpPr>
          <p:cNvPr id="15" name="Label">
            <a:extLst>
              <a:ext uri="{FF2B5EF4-FFF2-40B4-BE49-F238E27FC236}">
                <a16:creationId xmlns:a16="http://schemas.microsoft.com/office/drawing/2014/main" id="{8601B7BE-9955-A264-B168-64599914EB44}"/>
              </a:ext>
              <a:ext uri="{C183D7F6-B498-43B3-948B-1728B52AA6E4}">
                <adec:decorative xmlns:adec="http://schemas.microsoft.com/office/drawing/2017/decorative" val="1"/>
              </a:ext>
            </a:extLst>
          </p:cNvPr>
          <p:cNvSpPr>
            <a:spLocks noGrp="1"/>
          </p:cNvSpPr>
          <p:nvPr>
            <p:ph type="body" sz="quarter" idx="24"/>
          </p:nvPr>
        </p:nvSpPr>
        <p:spPr>
          <a:xfrm>
            <a:off x="714376" y="0"/>
            <a:ext cx="3253618" cy="473235"/>
          </a:xfrm>
        </p:spPr>
        <p:txBody>
          <a:bodyPr/>
          <a:lstStyle/>
          <a:p>
            <a:r>
              <a:rPr lang="en-AU" noProof="0" dirty="0"/>
              <a:t>Rules and routines overview</a:t>
            </a:r>
          </a:p>
          <a:p>
            <a:endParaRPr lang="en-AU" noProof="0" dirty="0"/>
          </a:p>
        </p:txBody>
      </p:sp>
    </p:spTree>
    <p:extLst>
      <p:ext uri="{BB962C8B-B14F-4D97-AF65-F5344CB8AC3E}">
        <p14:creationId xmlns:p14="http://schemas.microsoft.com/office/powerpoint/2010/main" val="2468954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accent2"/>
        </a:solidFill>
        <a:effectLst/>
      </p:bgPr>
    </p:bg>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sp>
        <p:nvSpPr>
          <p:cNvPr id="8" name="1">
            <a:extLst>
              <a:ext uri="{FF2B5EF4-FFF2-40B4-BE49-F238E27FC236}">
                <a16:creationId xmlns:a16="http://schemas.microsoft.com/office/drawing/2014/main" id="{D202A63B-F915-09CC-E1A0-9394EAC96DA7}"/>
              </a:ext>
            </a:extLst>
          </p:cNvPr>
          <p:cNvSpPr>
            <a:spLocks noGrp="1"/>
          </p:cNvSpPr>
          <p:nvPr>
            <p:ph type="body" sz="quarter" idx="15"/>
          </p:nvPr>
        </p:nvSpPr>
        <p:spPr/>
        <p:txBody>
          <a:bodyPr/>
          <a:lstStyle/>
          <a:p>
            <a:r>
              <a:rPr lang="en-AU" noProof="0" dirty="0"/>
              <a:t>1</a:t>
            </a:r>
          </a:p>
        </p:txBody>
      </p:sp>
      <p:sp>
        <p:nvSpPr>
          <p:cNvPr id="5" name="Title">
            <a:extLst>
              <a:ext uri="{FF2B5EF4-FFF2-40B4-BE49-F238E27FC236}">
                <a16:creationId xmlns:a16="http://schemas.microsoft.com/office/drawing/2014/main" id="{FF565228-3F66-2295-78FF-FE56BBC4DD5A}"/>
              </a:ext>
            </a:extLst>
          </p:cNvPr>
          <p:cNvSpPr>
            <a:spLocks noGrp="1"/>
          </p:cNvSpPr>
          <p:nvPr>
            <p:ph type="title"/>
          </p:nvPr>
        </p:nvSpPr>
        <p:spPr>
          <a:xfrm>
            <a:off x="609600" y="2520187"/>
            <a:ext cx="5981700" cy="1261884"/>
          </a:xfrm>
        </p:spPr>
        <p:txBody>
          <a:bodyPr wrap="square">
            <a:spAutoFit/>
          </a:bodyPr>
          <a:lstStyle/>
          <a:p>
            <a:r>
              <a:rPr lang="en-AU" sz="3800" b="1" noProof="0" dirty="0"/>
              <a:t>Manage the learning environment</a:t>
            </a:r>
            <a:endParaRPr lang="en-AU" sz="3800" noProof="0" dirty="0">
              <a:latin typeface="Montserrat SemiBold"/>
            </a:endParaRPr>
          </a:p>
        </p:txBody>
      </p:sp>
      <p:sp>
        <p:nvSpPr>
          <p:cNvPr id="3" name="Text 1">
            <a:extLst>
              <a:ext uri="{FF2B5EF4-FFF2-40B4-BE49-F238E27FC236}">
                <a16:creationId xmlns:a16="http://schemas.microsoft.com/office/drawing/2014/main" id="{AD40FE31-1CB6-C577-7ACF-ACCDDDE5CFDF}"/>
              </a:ext>
            </a:extLst>
          </p:cNvPr>
          <p:cNvSpPr txBox="1"/>
          <p:nvPr/>
        </p:nvSpPr>
        <p:spPr>
          <a:xfrm>
            <a:off x="609600" y="4013200"/>
            <a:ext cx="5549175" cy="1907317"/>
          </a:xfrm>
          <a:prstGeom prst="rect">
            <a:avLst/>
          </a:prstGeom>
          <a:noFill/>
        </p:spPr>
        <p:txBody>
          <a:bodyPr wrap="square">
            <a:spAutoFit/>
          </a:bodyPr>
          <a:lstStyle/>
          <a:p>
            <a:pPr marL="288000" indent="-216000">
              <a:lnSpc>
                <a:spcPct val="120000"/>
              </a:lnSpc>
              <a:spcAft>
                <a:spcPts val="600"/>
              </a:spcAft>
              <a:buFont typeface="Arial" panose="020B0604020202020204" pitchFamily="34" charset="0"/>
              <a:buChar char="•"/>
            </a:pPr>
            <a:r>
              <a:rPr lang="en-AU" sz="2400" noProof="0" dirty="0">
                <a:solidFill>
                  <a:schemeClr val="bg1"/>
                </a:solidFill>
                <a:hlinkClick r:id="rId3" action="ppaction://hlinksldjump">
                  <a:extLst>
                    <a:ext uri="{A12FA001-AC4F-418D-AE19-62706E023703}">
                      <ahyp:hlinkClr xmlns:ahyp="http://schemas.microsoft.com/office/drawing/2018/hyperlinkcolor" val="tx"/>
                    </a:ext>
                  </a:extLst>
                </a:hlinkClick>
              </a:rPr>
              <a:t>Foster a safe, supportive and consistent learning environment</a:t>
            </a:r>
            <a:endParaRPr lang="en-AU" sz="2400" noProof="0" dirty="0">
              <a:solidFill>
                <a:schemeClr val="bg1"/>
              </a:solidFill>
            </a:endParaRPr>
          </a:p>
          <a:p>
            <a:pPr marL="288000" indent="-216000">
              <a:lnSpc>
                <a:spcPct val="120000"/>
              </a:lnSpc>
              <a:spcAft>
                <a:spcPts val="600"/>
              </a:spcAft>
              <a:buFont typeface="Arial" panose="020B0604020202020204" pitchFamily="34" charset="0"/>
              <a:buChar char="•"/>
            </a:pPr>
            <a:r>
              <a:rPr lang="en-AU" sz="2400" noProof="0" dirty="0">
                <a:solidFill>
                  <a:schemeClr val="bg1"/>
                </a:solidFill>
                <a:hlinkClick r:id="rId4" action="ppaction://hlinksldjump">
                  <a:extLst>
                    <a:ext uri="{A12FA001-AC4F-418D-AE19-62706E023703}">
                      <ahyp:hlinkClr xmlns:ahyp="http://schemas.microsoft.com/office/drawing/2018/hyperlinkcolor" val="tx"/>
                    </a:ext>
                  </a:extLst>
                </a:hlinkClick>
              </a:rPr>
              <a:t>Use routines that prepare students for learning</a:t>
            </a:r>
            <a:endParaRPr lang="en-AU" sz="2400" noProof="0" dirty="0">
              <a:solidFill>
                <a:schemeClr val="bg1"/>
              </a:solidFill>
            </a:endParaRPr>
          </a:p>
        </p:txBody>
      </p:sp>
      <p:pic>
        <p:nvPicPr>
          <p:cNvPr id="14" name="Picture 1">
            <a:extLst>
              <a:ext uri="{FF2B5EF4-FFF2-40B4-BE49-F238E27FC236}">
                <a16:creationId xmlns:a16="http://schemas.microsoft.com/office/drawing/2014/main" id="{2236A29F-D1C5-C3BD-6CDD-A29497E83FB3}"/>
              </a:ext>
              <a:ext uri="{C183D7F6-B498-43B3-948B-1728B52AA6E4}">
                <adec:decorative xmlns:adec="http://schemas.microsoft.com/office/drawing/2017/decorative" val="1"/>
              </a:ext>
            </a:extLst>
          </p:cNvPr>
          <p:cNvPicPr>
            <a:picLocks noGrp="1" noChangeAspect="1"/>
          </p:cNvPicPr>
          <p:nvPr>
            <p:ph type="pic" sz="quarter" idx="14"/>
          </p:nvPr>
        </p:nvPicPr>
        <p:blipFill>
          <a:blip r:embed="rId5"/>
          <a:srcRect l="29041" t="31950" r="51033" b="26059"/>
          <a:stretch>
            <a:fillRect/>
          </a:stretch>
        </p:blipFill>
        <p:spPr>
          <a:xfrm>
            <a:off x="7315200" y="0"/>
            <a:ext cx="4876800" cy="6858000"/>
          </a:xfrm>
          <a:prstGeom prst="rect">
            <a:avLst/>
          </a:prstGeom>
        </p:spPr>
      </p:pic>
      <p:sp>
        <p:nvSpPr>
          <p:cNvPr id="9" name="Image credit">
            <a:extLst>
              <a:ext uri="{FF2B5EF4-FFF2-40B4-BE49-F238E27FC236}">
                <a16:creationId xmlns:a16="http://schemas.microsoft.com/office/drawing/2014/main" id="{E463EF58-3880-1A32-F8C5-D9683DF1BBEB}"/>
              </a:ext>
              <a:ext uri="{C183D7F6-B498-43B3-948B-1728B52AA6E4}">
                <adec:decorative xmlns:adec="http://schemas.microsoft.com/office/drawing/2017/decorative" val="1"/>
              </a:ext>
            </a:extLst>
          </p:cNvPr>
          <p:cNvSpPr>
            <a:spLocks noGrp="1"/>
          </p:cNvSpPr>
          <p:nvPr>
            <p:ph type="body" sz="quarter" idx="16"/>
          </p:nvPr>
        </p:nvSpPr>
        <p:spPr>
          <a:xfrm>
            <a:off x="7552267" y="6301247"/>
            <a:ext cx="4254500" cy="228524"/>
          </a:xfrm>
        </p:spPr>
        <p:txBody>
          <a:bodyPr/>
          <a:lstStyle/>
          <a:p>
            <a:r>
              <a:rPr lang="en-AU" noProof="0" dirty="0">
                <a:solidFill>
                  <a:schemeClr val="tx1"/>
                </a:solidFill>
              </a:rPr>
              <a:t>Image: iStock.com/</a:t>
            </a:r>
            <a:r>
              <a:rPr lang="en-AU" noProof="0" dirty="0" err="1">
                <a:solidFill>
                  <a:schemeClr val="tx1"/>
                </a:solidFill>
              </a:rPr>
              <a:t>pidjoe</a:t>
            </a:r>
            <a:endParaRPr lang="en-AU" noProof="0" dirty="0">
              <a:solidFill>
                <a:schemeClr val="tx1"/>
              </a:solidFill>
            </a:endParaRPr>
          </a:p>
        </p:txBody>
      </p:sp>
    </p:spTree>
    <p:extLst>
      <p:ext uri="{BB962C8B-B14F-4D97-AF65-F5344CB8AC3E}">
        <p14:creationId xmlns:p14="http://schemas.microsoft.com/office/powerpoint/2010/main" val="186866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EC37A88-8841-D8C2-B937-AC29B59E47E0}"/>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D8032EA9-B6D7-2EFB-8A0C-2D7E3535AFE4}"/>
              </a:ext>
            </a:extLst>
          </p:cNvPr>
          <p:cNvSpPr txBox="1">
            <a:spLocks noGrp="1"/>
          </p:cNvSpPr>
          <p:nvPr>
            <p:ph type="title"/>
          </p:nvPr>
        </p:nvSpPr>
        <p:spPr>
          <a:xfrm>
            <a:off x="749300" y="1963453"/>
            <a:ext cx="3476625" cy="2954655"/>
          </a:xfr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sp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a:lnSpc>
                <a:spcPct val="100000"/>
              </a:lnSpc>
            </a:pPr>
            <a:r>
              <a:rPr lang="en-AU" noProof="0" dirty="0"/>
              <a:t>Fostering a safe, supportive and consistent learning environment </a:t>
            </a:r>
            <a:br>
              <a:rPr lang="en-AU" noProof="0" dirty="0"/>
            </a:br>
            <a:r>
              <a:rPr lang="en-AU" noProof="0" dirty="0"/>
              <a:t>involves …</a:t>
            </a:r>
          </a:p>
        </p:txBody>
      </p:sp>
      <p:sp>
        <p:nvSpPr>
          <p:cNvPr id="21" name="Text 1">
            <a:extLst>
              <a:ext uri="{FF2B5EF4-FFF2-40B4-BE49-F238E27FC236}">
                <a16:creationId xmlns:a16="http://schemas.microsoft.com/office/drawing/2014/main" id="{BC2F20E9-6E25-B201-3E4A-5340E3D4E6E5}"/>
              </a:ext>
            </a:extLst>
          </p:cNvPr>
          <p:cNvSpPr>
            <a:spLocks noGrp="1"/>
          </p:cNvSpPr>
          <p:nvPr>
            <p:ph type="body" sz="quarter" idx="23"/>
          </p:nvPr>
        </p:nvSpPr>
        <p:spPr>
          <a:xfrm>
            <a:off x="4992785" y="1963454"/>
            <a:ext cx="6269454" cy="1523389"/>
          </a:xfrm>
        </p:spPr>
        <p:txBody>
          <a:bodyPr/>
          <a:lstStyle/>
          <a:p>
            <a:r>
              <a:rPr lang="en-AU" noProof="0" dirty="0"/>
              <a:t>Establishing </a:t>
            </a:r>
            <a:r>
              <a:rPr lang="en-AU" b="1" noProof="0" dirty="0"/>
              <a:t>structure, consistency </a:t>
            </a:r>
            <a:br>
              <a:rPr lang="en-AU" b="1" noProof="0" dirty="0"/>
            </a:br>
            <a:r>
              <a:rPr lang="en-AU" b="1" noProof="0" dirty="0"/>
              <a:t>and predictability</a:t>
            </a:r>
          </a:p>
        </p:txBody>
      </p:sp>
      <p:sp>
        <p:nvSpPr>
          <p:cNvPr id="23" name="Text 2">
            <a:extLst>
              <a:ext uri="{FF2B5EF4-FFF2-40B4-BE49-F238E27FC236}">
                <a16:creationId xmlns:a16="http://schemas.microsoft.com/office/drawing/2014/main" id="{00582C0C-BC28-7AFC-8963-323CB4EBCADA}"/>
              </a:ext>
            </a:extLst>
          </p:cNvPr>
          <p:cNvSpPr>
            <a:spLocks noGrp="1"/>
          </p:cNvSpPr>
          <p:nvPr>
            <p:ph type="body" sz="quarter" idx="25"/>
          </p:nvPr>
        </p:nvSpPr>
        <p:spPr>
          <a:xfrm>
            <a:off x="4992785" y="3590478"/>
            <a:ext cx="6269454" cy="1523389"/>
          </a:xfrm>
        </p:spPr>
        <p:txBody>
          <a:bodyPr/>
          <a:lstStyle/>
          <a:p>
            <a:r>
              <a:rPr lang="en-AU" noProof="0" dirty="0"/>
              <a:t>Setting up a classroom that’s </a:t>
            </a:r>
            <a:r>
              <a:rPr lang="en-AU" b="1" noProof="0" dirty="0"/>
              <a:t>learning-focused</a:t>
            </a:r>
          </a:p>
        </p:txBody>
      </p:sp>
      <p:sp>
        <p:nvSpPr>
          <p:cNvPr id="22" name="Label">
            <a:extLst>
              <a:ext uri="{FF2B5EF4-FFF2-40B4-BE49-F238E27FC236}">
                <a16:creationId xmlns:a16="http://schemas.microsoft.com/office/drawing/2014/main" id="{2C7872D5-A992-8C56-330C-8F68A476741F}"/>
              </a:ext>
              <a:ext uri="{C183D7F6-B498-43B3-948B-1728B52AA6E4}">
                <adec:decorative xmlns:adec="http://schemas.microsoft.com/office/drawing/2017/decorative" val="1"/>
              </a:ext>
            </a:extLst>
          </p:cNvPr>
          <p:cNvSpPr>
            <a:spLocks noGrp="1"/>
          </p:cNvSpPr>
          <p:nvPr>
            <p:ph type="body" sz="quarter" idx="24"/>
          </p:nvPr>
        </p:nvSpPr>
        <p:spPr>
          <a:xfrm>
            <a:off x="714375" y="0"/>
            <a:ext cx="6694954" cy="473235"/>
          </a:xfrm>
          <a:solidFill>
            <a:schemeClr val="accent2"/>
          </a:solidFill>
        </p:spPr>
        <p:txBody>
          <a:bodyPr/>
          <a:lstStyle/>
          <a:p>
            <a:r>
              <a:rPr lang="en-AU" noProof="0" dirty="0">
                <a:solidFill>
                  <a:schemeClr val="bg1"/>
                </a:solidFill>
              </a:rPr>
              <a:t>Foster a safe, supportive and consistent learning environment</a:t>
            </a:r>
          </a:p>
          <a:p>
            <a:endParaRPr lang="en-AU" noProof="0" dirty="0">
              <a:solidFill>
                <a:schemeClr val="bg1"/>
              </a:solidFill>
            </a:endParaRPr>
          </a:p>
        </p:txBody>
      </p:sp>
    </p:spTree>
    <p:extLst>
      <p:ext uri="{BB962C8B-B14F-4D97-AF65-F5344CB8AC3E}">
        <p14:creationId xmlns:p14="http://schemas.microsoft.com/office/powerpoint/2010/main" val="317763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B6E14-86D8-72CC-A752-D4AA6E9B7AA0}"/>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DE5396B1-4FD0-6EEE-C1AA-A8CEFADB366D}"/>
              </a:ext>
            </a:extLst>
          </p:cNvPr>
          <p:cNvSpPr>
            <a:spLocks noGrp="1"/>
          </p:cNvSpPr>
          <p:nvPr>
            <p:ph type="title"/>
          </p:nvPr>
        </p:nvSpPr>
        <p:spPr/>
        <p:txBody>
          <a:bodyPr/>
          <a:lstStyle/>
          <a:p>
            <a:r>
              <a:rPr lang="en-AU" noProof="0" dirty="0"/>
              <a:t>Examples of classroom layout</a:t>
            </a:r>
          </a:p>
        </p:txBody>
      </p:sp>
      <p:sp>
        <p:nvSpPr>
          <p:cNvPr id="2" name="Text 1">
            <a:extLst>
              <a:ext uri="{FF2B5EF4-FFF2-40B4-BE49-F238E27FC236}">
                <a16:creationId xmlns:a16="http://schemas.microsoft.com/office/drawing/2014/main" id="{607254E3-ECFF-500C-A339-E901A3EF67D7}"/>
              </a:ext>
            </a:extLst>
          </p:cNvPr>
          <p:cNvSpPr>
            <a:spLocks noGrp="1"/>
          </p:cNvSpPr>
          <p:nvPr>
            <p:ph type="body" sz="quarter" idx="23"/>
          </p:nvPr>
        </p:nvSpPr>
        <p:spPr>
          <a:xfrm>
            <a:off x="609600" y="1695919"/>
            <a:ext cx="6053667" cy="4408771"/>
          </a:xfrm>
        </p:spPr>
        <p:txBody>
          <a:bodyPr/>
          <a:lstStyle/>
          <a:p>
            <a:r>
              <a:rPr lang="en-AU" noProof="0" dirty="0"/>
              <a:t>A classroom layout creates structure, consistency and predictability in the classroom. This supports teachers</a:t>
            </a:r>
            <a:br>
              <a:rPr lang="en-AU" noProof="0" dirty="0"/>
            </a:br>
            <a:r>
              <a:rPr lang="en-AU" noProof="0" dirty="0"/>
              <a:t>to </a:t>
            </a:r>
            <a:r>
              <a:rPr lang="en-AU" b="1" noProof="0" dirty="0"/>
              <a:t>maximise on-task behaviour</a:t>
            </a:r>
            <a:r>
              <a:rPr lang="en-AU" noProof="0" dirty="0"/>
              <a:t> and maintain focus</a:t>
            </a:r>
            <a:br>
              <a:rPr lang="en-AU" noProof="0" dirty="0"/>
            </a:br>
            <a:r>
              <a:rPr lang="en-AU" noProof="0" dirty="0"/>
              <a:t>on the learning during explicit instruction. </a:t>
            </a:r>
          </a:p>
          <a:p>
            <a:pPr>
              <a:spcBef>
                <a:spcPts val="1200"/>
              </a:spcBef>
            </a:pPr>
            <a:r>
              <a:rPr lang="en-AU" noProof="0" dirty="0"/>
              <a:t>Whichever layout options you choose, decide how</a:t>
            </a:r>
            <a:br>
              <a:rPr lang="en-AU" noProof="0" dirty="0"/>
            </a:br>
            <a:r>
              <a:rPr lang="en-AU" noProof="0" dirty="0"/>
              <a:t>you’ll ensure:</a:t>
            </a:r>
          </a:p>
          <a:p>
            <a:pPr lvl="3">
              <a:spcBef>
                <a:spcPts val="600"/>
              </a:spcBef>
            </a:pPr>
            <a:r>
              <a:rPr lang="en-AU" noProof="0" dirty="0"/>
              <a:t>the teacher and instructional displays are </a:t>
            </a:r>
            <a:r>
              <a:rPr lang="en-AU" b="1" noProof="0" dirty="0"/>
              <a:t>visible</a:t>
            </a:r>
            <a:r>
              <a:rPr lang="en-AU" noProof="0" dirty="0"/>
              <a:t> to all</a:t>
            </a:r>
          </a:p>
          <a:p>
            <a:pPr lvl="3">
              <a:spcBef>
                <a:spcPts val="600"/>
              </a:spcBef>
            </a:pPr>
            <a:r>
              <a:rPr lang="en-AU" noProof="0" dirty="0"/>
              <a:t>teaching spaces are </a:t>
            </a:r>
            <a:r>
              <a:rPr lang="en-AU" b="1" noProof="0" dirty="0"/>
              <a:t>accessible</a:t>
            </a:r>
            <a:r>
              <a:rPr lang="en-AU" noProof="0" dirty="0"/>
              <a:t> to all</a:t>
            </a:r>
          </a:p>
          <a:p>
            <a:pPr lvl="3">
              <a:spcBef>
                <a:spcPts val="600"/>
              </a:spcBef>
            </a:pPr>
            <a:r>
              <a:rPr lang="en-AU" noProof="0" dirty="0"/>
              <a:t>displays are </a:t>
            </a:r>
            <a:r>
              <a:rPr lang="en-AU" b="1" noProof="0" dirty="0"/>
              <a:t>purposeful</a:t>
            </a:r>
          </a:p>
          <a:p>
            <a:pPr lvl="3">
              <a:spcBef>
                <a:spcPts val="600"/>
              </a:spcBef>
            </a:pPr>
            <a:r>
              <a:rPr lang="en-AU" b="1" noProof="0" dirty="0"/>
              <a:t>distractions</a:t>
            </a:r>
            <a:r>
              <a:rPr lang="en-AU" noProof="0" dirty="0"/>
              <a:t> are minimised.</a:t>
            </a:r>
          </a:p>
          <a:p>
            <a:endParaRPr lang="en-AU" noProof="0" dirty="0"/>
          </a:p>
        </p:txBody>
      </p:sp>
      <p:sp>
        <p:nvSpPr>
          <p:cNvPr id="3" name="Box 1">
            <a:extLst>
              <a:ext uri="{FF2B5EF4-FFF2-40B4-BE49-F238E27FC236}">
                <a16:creationId xmlns:a16="http://schemas.microsoft.com/office/drawing/2014/main" id="{1FB6627B-195B-EC5C-ADEF-F29C672BF58D}"/>
              </a:ext>
              <a:ext uri="{C183D7F6-B498-43B3-948B-1728B52AA6E4}">
                <adec:decorative xmlns:adec="http://schemas.microsoft.com/office/drawing/2017/decorative" val="1"/>
              </a:ext>
            </a:extLst>
          </p:cNvPr>
          <p:cNvSpPr txBox="1">
            <a:spLocks/>
          </p:cNvSpPr>
          <p:nvPr/>
        </p:nvSpPr>
        <p:spPr>
          <a:xfrm>
            <a:off x="7039992" y="2415957"/>
            <a:ext cx="4542407" cy="3825045"/>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endParaRPr lang="en-AU" sz="1400" noProof="0" dirty="0"/>
          </a:p>
        </p:txBody>
      </p:sp>
      <p:pic>
        <p:nvPicPr>
          <p:cNvPr id="5" name="Picture 1" descr="Illustration of a teacher standing at the front of a classroom near the whiteboard and students looking in her direction.">
            <a:extLst>
              <a:ext uri="{FF2B5EF4-FFF2-40B4-BE49-F238E27FC236}">
                <a16:creationId xmlns:a16="http://schemas.microsoft.com/office/drawing/2014/main" id="{13B3A86A-3C28-6C2C-6088-54EA4E7DC161}"/>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7204174" y="2998256"/>
            <a:ext cx="4214041" cy="2381614"/>
          </a:xfrm>
          <a:prstGeom prst="rect">
            <a:avLst/>
          </a:prstGeom>
        </p:spPr>
      </p:pic>
      <p:sp>
        <p:nvSpPr>
          <p:cNvPr id="9" name="Label">
            <a:extLst>
              <a:ext uri="{FF2B5EF4-FFF2-40B4-BE49-F238E27FC236}">
                <a16:creationId xmlns:a16="http://schemas.microsoft.com/office/drawing/2014/main" id="{56254D05-603D-DE1D-E562-B0A66EBBC9E3}"/>
              </a:ext>
              <a:ext uri="{C183D7F6-B498-43B3-948B-1728B52AA6E4}">
                <adec:decorative xmlns:adec="http://schemas.microsoft.com/office/drawing/2017/decorative" val="1"/>
              </a:ext>
            </a:extLst>
          </p:cNvPr>
          <p:cNvSpPr>
            <a:spLocks noGrp="1"/>
          </p:cNvSpPr>
          <p:nvPr>
            <p:ph type="body" sz="quarter" idx="24"/>
          </p:nvPr>
        </p:nvSpPr>
        <p:spPr>
          <a:xfrm>
            <a:off x="714375" y="0"/>
            <a:ext cx="6694954" cy="473235"/>
          </a:xfrm>
          <a:solidFill>
            <a:schemeClr val="accent2"/>
          </a:solidFill>
        </p:spPr>
        <p:txBody>
          <a:bodyPr/>
          <a:lstStyle/>
          <a:p>
            <a:r>
              <a:rPr lang="en-AU" noProof="0" dirty="0">
                <a:solidFill>
                  <a:schemeClr val="bg1"/>
                </a:solidFill>
              </a:rPr>
              <a:t>Foster a safe, supportive and consistent learning environment</a:t>
            </a:r>
          </a:p>
        </p:txBody>
      </p:sp>
    </p:spTree>
    <p:extLst>
      <p:ext uri="{BB962C8B-B14F-4D97-AF65-F5344CB8AC3E}">
        <p14:creationId xmlns:p14="http://schemas.microsoft.com/office/powerpoint/2010/main" val="2808475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C0592-38ED-F02F-F71F-DF92353527E9}"/>
            </a:ext>
          </a:extLst>
        </p:cNvPr>
        <p:cNvGrpSpPr/>
        <p:nvPr/>
      </p:nvGrpSpPr>
      <p:grpSpPr>
        <a:xfrm>
          <a:off x="0" y="0"/>
          <a:ext cx="0" cy="0"/>
          <a:chOff x="0" y="0"/>
          <a:chExt cx="0" cy="0"/>
        </a:xfrm>
      </p:grpSpPr>
      <p:sp>
        <p:nvSpPr>
          <p:cNvPr id="17" name="Title">
            <a:extLst>
              <a:ext uri="{FF2B5EF4-FFF2-40B4-BE49-F238E27FC236}">
                <a16:creationId xmlns:a16="http://schemas.microsoft.com/office/drawing/2014/main" id="{D8052588-2764-D7A2-B10A-06AC88060386}"/>
              </a:ext>
            </a:extLst>
          </p:cNvPr>
          <p:cNvSpPr txBox="1">
            <a:spLocks noGrp="1"/>
          </p:cNvSpPr>
          <p:nvPr>
            <p:ph type="title"/>
          </p:nvPr>
        </p:nvSpPr>
        <p:spPr>
          <a:xfrm>
            <a:off x="609600" y="780287"/>
            <a:ext cx="10972800" cy="535531"/>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lvl="0"/>
            <a:r>
              <a:rPr lang="en-AU" noProof="0" dirty="0"/>
              <a:t>Examples of classroom layout (continued)</a:t>
            </a:r>
          </a:p>
        </p:txBody>
      </p:sp>
      <p:sp>
        <p:nvSpPr>
          <p:cNvPr id="19" name="Text 1">
            <a:extLst>
              <a:ext uri="{FF2B5EF4-FFF2-40B4-BE49-F238E27FC236}">
                <a16:creationId xmlns:a16="http://schemas.microsoft.com/office/drawing/2014/main" id="{1F901C49-2406-8ECF-78E5-EE5873D52E0D}"/>
              </a:ext>
            </a:extLst>
          </p:cNvPr>
          <p:cNvSpPr>
            <a:spLocks noGrp="1"/>
          </p:cNvSpPr>
          <p:nvPr>
            <p:ph type="body" sz="quarter" idx="23"/>
          </p:nvPr>
        </p:nvSpPr>
        <p:spPr>
          <a:xfrm>
            <a:off x="609600" y="1623853"/>
            <a:ext cx="9732885" cy="1791252"/>
          </a:xfrm>
        </p:spPr>
        <p:txBody>
          <a:bodyPr/>
          <a:lstStyle/>
          <a:p>
            <a:r>
              <a:rPr lang="en-AU" noProof="0" dirty="0"/>
              <a:t>When setting up classroom furniture, consider:</a:t>
            </a:r>
          </a:p>
          <a:p>
            <a:pPr lvl="3">
              <a:spcBef>
                <a:spcPts val="600"/>
              </a:spcBef>
            </a:pPr>
            <a:r>
              <a:rPr lang="en-AU" noProof="0" dirty="0"/>
              <a:t>a clear </a:t>
            </a:r>
            <a:r>
              <a:rPr lang="en-AU" b="1" noProof="0" dirty="0"/>
              <a:t>seating plan</a:t>
            </a:r>
          </a:p>
          <a:p>
            <a:pPr lvl="3">
              <a:spcBef>
                <a:spcPts val="600"/>
              </a:spcBef>
            </a:pPr>
            <a:r>
              <a:rPr lang="en-AU" noProof="0" dirty="0"/>
              <a:t>visibility of </a:t>
            </a:r>
            <a:r>
              <a:rPr lang="en-AU" b="1" noProof="0" dirty="0"/>
              <a:t>high-use items</a:t>
            </a:r>
          </a:p>
          <a:p>
            <a:pPr lvl="3">
              <a:spcBef>
                <a:spcPts val="600"/>
              </a:spcBef>
            </a:pPr>
            <a:r>
              <a:rPr lang="en-AU" noProof="0" dirty="0"/>
              <a:t>one or more areas to </a:t>
            </a:r>
            <a:r>
              <a:rPr lang="en-AU" b="1" noProof="0" dirty="0"/>
              <a:t>support students</a:t>
            </a:r>
            <a:r>
              <a:rPr lang="en-AU" noProof="0" dirty="0"/>
              <a:t>, both one to one and in small groups.</a:t>
            </a:r>
          </a:p>
          <a:p>
            <a:endParaRPr lang="en-AU" noProof="0" dirty="0"/>
          </a:p>
        </p:txBody>
      </p:sp>
      <p:grpSp>
        <p:nvGrpSpPr>
          <p:cNvPr id="23" name="Classroom layout examples" descr="Illustration of 3 seating plans, including the Stadium, Horseshoe and Rows seating plan.">
            <a:extLst>
              <a:ext uri="{FF2B5EF4-FFF2-40B4-BE49-F238E27FC236}">
                <a16:creationId xmlns:a16="http://schemas.microsoft.com/office/drawing/2014/main" id="{2A3A7826-D501-0ECC-652B-194B3CCF30C6}"/>
              </a:ext>
            </a:extLst>
          </p:cNvPr>
          <p:cNvGrpSpPr/>
          <p:nvPr/>
        </p:nvGrpSpPr>
        <p:grpSpPr>
          <a:xfrm>
            <a:off x="1961965" y="3651899"/>
            <a:ext cx="8300621" cy="2748900"/>
            <a:chOff x="1961965" y="3651899"/>
            <a:chExt cx="8300621" cy="2748900"/>
          </a:xfrm>
        </p:grpSpPr>
        <p:sp>
          <p:nvSpPr>
            <p:cNvPr id="3" name="Box 1">
              <a:extLst>
                <a:ext uri="{FF2B5EF4-FFF2-40B4-BE49-F238E27FC236}">
                  <a16:creationId xmlns:a16="http://schemas.microsoft.com/office/drawing/2014/main" id="{43AE98FC-1719-58F2-DF6C-C9A363BA8C76}"/>
                </a:ext>
                <a:ext uri="{C183D7F6-B498-43B3-948B-1728B52AA6E4}">
                  <adec:decorative xmlns:adec="http://schemas.microsoft.com/office/drawing/2017/decorative" val="1"/>
                </a:ext>
              </a:extLst>
            </p:cNvPr>
            <p:cNvSpPr txBox="1">
              <a:spLocks/>
            </p:cNvSpPr>
            <p:nvPr/>
          </p:nvSpPr>
          <p:spPr>
            <a:xfrm>
              <a:off x="1961965" y="3651899"/>
              <a:ext cx="8300621" cy="2748900"/>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endParaRPr lang="en-AU" sz="1400" noProof="0" dirty="0"/>
            </a:p>
          </p:txBody>
        </p:sp>
        <p:pic>
          <p:nvPicPr>
            <p:cNvPr id="10" name="Graphic 1">
              <a:extLst>
                <a:ext uri="{FF2B5EF4-FFF2-40B4-BE49-F238E27FC236}">
                  <a16:creationId xmlns:a16="http://schemas.microsoft.com/office/drawing/2014/main" id="{D24B99ED-3794-022A-DCD6-B34375D5B7E3}"/>
                </a:ext>
                <a:ext uri="{C183D7F6-B498-43B3-948B-1728B52AA6E4}">
                  <adec:decorative xmlns:adec="http://schemas.microsoft.com/office/drawing/2017/decorative" val="0"/>
                </a:ext>
              </a:extLst>
            </p:cNvPr>
            <p:cNvPicPr>
              <a:picLocks noChangeAspect="1"/>
            </p:cNvPicPr>
            <p:nvPr/>
          </p:nvPicPr>
          <p:blipFill>
            <a:blip r:embed="rId3"/>
            <a:srcRect/>
            <a:stretch/>
          </p:blipFill>
          <p:spPr>
            <a:xfrm>
              <a:off x="2119054" y="3821863"/>
              <a:ext cx="2499399" cy="2396518"/>
            </a:xfrm>
            <a:prstGeom prst="rect">
              <a:avLst/>
            </a:prstGeom>
          </p:spPr>
        </p:pic>
        <p:pic>
          <p:nvPicPr>
            <p:cNvPr id="12" name="Graphic 2">
              <a:extLst>
                <a:ext uri="{FF2B5EF4-FFF2-40B4-BE49-F238E27FC236}">
                  <a16:creationId xmlns:a16="http://schemas.microsoft.com/office/drawing/2014/main" id="{72799858-5F15-8B0A-6C18-7F4168579BDC}"/>
                </a:ext>
                <a:ext uri="{C183D7F6-B498-43B3-948B-1728B52AA6E4}">
                  <adec:decorative xmlns:adec="http://schemas.microsoft.com/office/drawing/2017/decorative" val="0"/>
                </a:ext>
              </a:extLst>
            </p:cNvPr>
            <p:cNvPicPr>
              <a:picLocks noChangeAspect="1"/>
            </p:cNvPicPr>
            <p:nvPr/>
          </p:nvPicPr>
          <p:blipFill>
            <a:blip r:embed="rId4"/>
            <a:srcRect/>
            <a:stretch/>
          </p:blipFill>
          <p:spPr>
            <a:xfrm>
              <a:off x="4846301" y="3821863"/>
              <a:ext cx="2499398" cy="2397485"/>
            </a:xfrm>
            <a:prstGeom prst="rect">
              <a:avLst/>
            </a:prstGeom>
          </p:spPr>
        </p:pic>
        <p:pic>
          <p:nvPicPr>
            <p:cNvPr id="13" name="Graphic 3">
              <a:extLst>
                <a:ext uri="{FF2B5EF4-FFF2-40B4-BE49-F238E27FC236}">
                  <a16:creationId xmlns:a16="http://schemas.microsoft.com/office/drawing/2014/main" id="{DFF7276E-67DE-EF94-F216-D8296BFFD5EB}"/>
                </a:ext>
                <a:ext uri="{C183D7F6-B498-43B3-948B-1728B52AA6E4}">
                  <adec:decorative xmlns:adec="http://schemas.microsoft.com/office/drawing/2017/decorative" val="0"/>
                </a:ext>
              </a:extLst>
            </p:cNvPr>
            <p:cNvPicPr>
              <a:picLocks noChangeAspect="1"/>
            </p:cNvPicPr>
            <p:nvPr/>
          </p:nvPicPr>
          <p:blipFill>
            <a:blip r:embed="rId5"/>
            <a:srcRect/>
            <a:stretch/>
          </p:blipFill>
          <p:spPr>
            <a:xfrm>
              <a:off x="7573547" y="3821862"/>
              <a:ext cx="2499399" cy="2396518"/>
            </a:xfrm>
            <a:prstGeom prst="rect">
              <a:avLst/>
            </a:prstGeom>
          </p:spPr>
        </p:pic>
      </p:grpSp>
      <p:sp>
        <p:nvSpPr>
          <p:cNvPr id="16" name="Label">
            <a:extLst>
              <a:ext uri="{FF2B5EF4-FFF2-40B4-BE49-F238E27FC236}">
                <a16:creationId xmlns:a16="http://schemas.microsoft.com/office/drawing/2014/main" id="{BEDB5FD3-2C13-3764-8BB6-1011D0921700}"/>
              </a:ext>
              <a:ext uri="{C183D7F6-B498-43B3-948B-1728B52AA6E4}">
                <adec:decorative xmlns:adec="http://schemas.microsoft.com/office/drawing/2017/decorative" val="1"/>
              </a:ext>
            </a:extLst>
          </p:cNvPr>
          <p:cNvSpPr>
            <a:spLocks noGrp="1"/>
          </p:cNvSpPr>
          <p:nvPr>
            <p:ph type="body" sz="quarter" idx="24"/>
          </p:nvPr>
        </p:nvSpPr>
        <p:spPr>
          <a:xfrm>
            <a:off x="714375" y="0"/>
            <a:ext cx="6694954" cy="473235"/>
          </a:xfrm>
          <a:solidFill>
            <a:schemeClr val="accent2"/>
          </a:solidFill>
        </p:spPr>
        <p:txBody>
          <a:bodyPr/>
          <a:lstStyle/>
          <a:p>
            <a:r>
              <a:rPr lang="en-AU" noProof="0" dirty="0">
                <a:solidFill>
                  <a:schemeClr val="bg1"/>
                </a:solidFill>
              </a:rPr>
              <a:t>Foster a safe, supportive and consistent learning environment</a:t>
            </a:r>
          </a:p>
        </p:txBody>
      </p:sp>
    </p:spTree>
    <p:extLst>
      <p:ext uri="{BB962C8B-B14F-4D97-AF65-F5344CB8AC3E}">
        <p14:creationId xmlns:p14="http://schemas.microsoft.com/office/powerpoint/2010/main" val="3349510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C092D-6095-098F-3B92-C22FDE69D1BC}"/>
            </a:ext>
          </a:extLst>
        </p:cNvPr>
        <p:cNvGrpSpPr/>
        <p:nvPr/>
      </p:nvGrpSpPr>
      <p:grpSpPr>
        <a:xfrm>
          <a:off x="0" y="0"/>
          <a:ext cx="0" cy="0"/>
          <a:chOff x="0" y="0"/>
          <a:chExt cx="0" cy="0"/>
        </a:xfrm>
      </p:grpSpPr>
      <p:sp>
        <p:nvSpPr>
          <p:cNvPr id="16" name="Title">
            <a:extLst>
              <a:ext uri="{FF2B5EF4-FFF2-40B4-BE49-F238E27FC236}">
                <a16:creationId xmlns:a16="http://schemas.microsoft.com/office/drawing/2014/main" id="{455A3932-96D2-04CA-37C9-26AD22525484}"/>
              </a:ext>
            </a:extLst>
          </p:cNvPr>
          <p:cNvSpPr>
            <a:spLocks noGrp="1"/>
          </p:cNvSpPr>
          <p:nvPr>
            <p:ph type="title"/>
          </p:nvPr>
        </p:nvSpPr>
        <p:spPr>
          <a:xfrm>
            <a:off x="681568" y="1963454"/>
            <a:ext cx="2366432" cy="584775"/>
          </a:xfrm>
        </p:spPr>
        <p:txBody>
          <a:bodyPr/>
          <a:lstStyle/>
          <a:p>
            <a:r>
              <a:rPr lang="en-AU" noProof="0" dirty="0"/>
              <a:t>Discuss</a:t>
            </a:r>
          </a:p>
        </p:txBody>
      </p:sp>
      <p:sp>
        <p:nvSpPr>
          <p:cNvPr id="7" name="Text 1">
            <a:extLst>
              <a:ext uri="{FF2B5EF4-FFF2-40B4-BE49-F238E27FC236}">
                <a16:creationId xmlns:a16="http://schemas.microsoft.com/office/drawing/2014/main" id="{39F2C0E6-6C6C-EBFB-6B9C-45596A5EBB17}"/>
              </a:ext>
            </a:extLst>
          </p:cNvPr>
          <p:cNvSpPr>
            <a:spLocks noGrp="1"/>
          </p:cNvSpPr>
          <p:nvPr>
            <p:ph type="body" sz="quarter" idx="23"/>
          </p:nvPr>
        </p:nvSpPr>
        <p:spPr>
          <a:xfrm>
            <a:off x="3149601" y="1963455"/>
            <a:ext cx="8112124" cy="1209109"/>
          </a:xfrm>
        </p:spPr>
        <p:txBody>
          <a:bodyPr/>
          <a:lstStyle/>
          <a:p>
            <a:r>
              <a:rPr lang="en-AU" noProof="0" dirty="0"/>
              <a:t>How could you </a:t>
            </a:r>
            <a:r>
              <a:rPr lang="en-AU" b="1" noProof="0" dirty="0"/>
              <a:t>improve</a:t>
            </a:r>
            <a:r>
              <a:rPr lang="en-AU" noProof="0" dirty="0"/>
              <a:t> these classroom environments to better support learning and channel student attention?</a:t>
            </a:r>
          </a:p>
        </p:txBody>
      </p:sp>
      <p:pic>
        <p:nvPicPr>
          <p:cNvPr id="3" name="Picture 1" descr="Classroom arranged with desks in small groups rather than rows, with students facing different directions. The layout potentially encourages collaboration but may make it more challenging for students to maintain attention on the teacher or instructional materials.">
            <a:extLst>
              <a:ext uri="{FF2B5EF4-FFF2-40B4-BE49-F238E27FC236}">
                <a16:creationId xmlns:a16="http://schemas.microsoft.com/office/drawing/2014/main" id="{E6DA06B2-46B1-BDE1-B2BB-F4B41E70F21C}"/>
              </a:ext>
              <a:ext uri="{C183D7F6-B498-43B3-948B-1728B52AA6E4}">
                <adec:decorative xmlns:adec="http://schemas.microsoft.com/office/drawing/2017/decorative" val="0"/>
              </a:ext>
            </a:extLst>
          </p:cNvPr>
          <p:cNvPicPr>
            <a:picLocks noChangeAspect="1" noChangeArrowheads="1"/>
          </p:cNvPicPr>
          <p:nvPr/>
        </p:nvPicPr>
        <p:blipFill>
          <a:blip r:embed="rId3"/>
          <a:srcRect t="6757" b="6757"/>
          <a:stretch/>
        </p:blipFill>
        <p:spPr bwMode="auto">
          <a:xfrm>
            <a:off x="731839" y="3405319"/>
            <a:ext cx="5225018" cy="3012576"/>
          </a:xfrm>
          <a:prstGeom prst="rect">
            <a:avLst/>
          </a:prstGeom>
          <a:extLst>
            <a:ext uri="{909E8E84-426E-40DD-AFC4-6F175D3DCCD1}">
              <a14:hiddenFill xmlns:a14="http://schemas.microsoft.com/office/drawing/2010/main">
                <a:solidFill>
                  <a:srgbClr val="FFFFFF"/>
                </a:solidFill>
              </a14:hiddenFill>
            </a:ext>
          </a:extLst>
        </p:spPr>
      </p:pic>
      <p:sp>
        <p:nvSpPr>
          <p:cNvPr id="2" name="Image credit 1">
            <a:extLst>
              <a:ext uri="{FF2B5EF4-FFF2-40B4-BE49-F238E27FC236}">
                <a16:creationId xmlns:a16="http://schemas.microsoft.com/office/drawing/2014/main" id="{69C907B9-08B2-2988-B467-0E681B72AF18}"/>
              </a:ext>
            </a:extLst>
          </p:cNvPr>
          <p:cNvSpPr txBox="1">
            <a:spLocks/>
          </p:cNvSpPr>
          <p:nvPr/>
        </p:nvSpPr>
        <p:spPr>
          <a:xfrm>
            <a:off x="621773" y="6417895"/>
            <a:ext cx="4254500" cy="228460"/>
          </a:xfrm>
          <a:prstGeom prst="rect">
            <a:avLst/>
          </a:prstGeom>
        </p:spPr>
        <p:txBody>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800" noProof="0" dirty="0"/>
              <a:t>Image: iStock.com/</a:t>
            </a:r>
            <a:r>
              <a:rPr lang="en-AU" sz="800" noProof="0" dirty="0" err="1"/>
              <a:t>monkeybusinessimages</a:t>
            </a:r>
            <a:endParaRPr lang="en-AU" sz="800" noProof="0" dirty="0"/>
          </a:p>
        </p:txBody>
      </p:sp>
      <p:pic>
        <p:nvPicPr>
          <p:cNvPr id="5" name="Picture 2" descr="Classroom featuring extensive ceiling-hung decorations and displays above student desks. The amount of visual stimuli may distract students from the teacher's instruction and the most important learning materials.">
            <a:extLst>
              <a:ext uri="{FF2B5EF4-FFF2-40B4-BE49-F238E27FC236}">
                <a16:creationId xmlns:a16="http://schemas.microsoft.com/office/drawing/2014/main" id="{689286E7-DD82-E2E8-EC7D-D2C9A8D11452}"/>
              </a:ext>
              <a:ext uri="{C183D7F6-B498-43B3-948B-1728B52AA6E4}">
                <adec:decorative xmlns:adec="http://schemas.microsoft.com/office/drawing/2017/decorative" val="0"/>
              </a:ext>
            </a:extLst>
          </p:cNvPr>
          <p:cNvPicPr>
            <a:picLocks noChangeAspect="1" noChangeArrowheads="1"/>
          </p:cNvPicPr>
          <p:nvPr/>
        </p:nvPicPr>
        <p:blipFill>
          <a:blip r:embed="rId4"/>
          <a:srcRect t="4838" b="4838"/>
          <a:stretch/>
        </p:blipFill>
        <p:spPr bwMode="auto">
          <a:xfrm>
            <a:off x="6235145" y="3405319"/>
            <a:ext cx="5026580" cy="3026781"/>
          </a:xfrm>
          <a:prstGeom prst="rect">
            <a:avLst/>
          </a:prstGeom>
          <a:ln>
            <a:noFill/>
          </a:ln>
          <a:extLst>
            <a:ext uri="{909E8E84-426E-40DD-AFC4-6F175D3DCCD1}">
              <a14:hiddenFill xmlns:a14="http://schemas.microsoft.com/office/drawing/2010/main">
                <a:solidFill>
                  <a:srgbClr val="FFFFFF"/>
                </a:solidFill>
              </a14:hiddenFill>
            </a:ext>
          </a:extLst>
        </p:spPr>
      </p:pic>
      <p:sp>
        <p:nvSpPr>
          <p:cNvPr id="4" name="Image credit 2">
            <a:extLst>
              <a:ext uri="{FF2B5EF4-FFF2-40B4-BE49-F238E27FC236}">
                <a16:creationId xmlns:a16="http://schemas.microsoft.com/office/drawing/2014/main" id="{CD85C8A6-E083-02BC-6589-A45324F2D5A3}"/>
              </a:ext>
            </a:extLst>
          </p:cNvPr>
          <p:cNvSpPr txBox="1">
            <a:spLocks/>
          </p:cNvSpPr>
          <p:nvPr/>
        </p:nvSpPr>
        <p:spPr>
          <a:xfrm>
            <a:off x="6147002" y="6436395"/>
            <a:ext cx="4254500" cy="228460"/>
          </a:xfrm>
          <a:prstGeom prst="rect">
            <a:avLst/>
          </a:prstGeom>
        </p:spPr>
        <p:txBody>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800" noProof="0" dirty="0"/>
              <a:t>Image: iStock.com/</a:t>
            </a:r>
            <a:r>
              <a:rPr lang="en-AU" sz="800" noProof="0" dirty="0" err="1"/>
              <a:t>JohnnyGreig</a:t>
            </a:r>
            <a:endParaRPr lang="en-AU" sz="800" noProof="0" dirty="0"/>
          </a:p>
        </p:txBody>
      </p:sp>
      <p:sp>
        <p:nvSpPr>
          <p:cNvPr id="9" name="Label">
            <a:extLst>
              <a:ext uri="{FF2B5EF4-FFF2-40B4-BE49-F238E27FC236}">
                <a16:creationId xmlns:a16="http://schemas.microsoft.com/office/drawing/2014/main" id="{68D7215D-17DB-3B45-572A-A612F6FC14AB}"/>
              </a:ext>
              <a:ext uri="{C183D7F6-B498-43B3-948B-1728B52AA6E4}">
                <adec:decorative xmlns:adec="http://schemas.microsoft.com/office/drawing/2017/decorative" val="1"/>
              </a:ext>
            </a:extLst>
          </p:cNvPr>
          <p:cNvSpPr>
            <a:spLocks noGrp="1"/>
          </p:cNvSpPr>
          <p:nvPr>
            <p:ph type="body" sz="quarter" idx="24"/>
          </p:nvPr>
        </p:nvSpPr>
        <p:spPr>
          <a:xfrm>
            <a:off x="714375" y="0"/>
            <a:ext cx="6689602" cy="473075"/>
          </a:xfrm>
          <a:solidFill>
            <a:schemeClr val="accent2"/>
          </a:solidFill>
        </p:spPr>
        <p:txBody>
          <a:bodyPr/>
          <a:lstStyle/>
          <a:p>
            <a:r>
              <a:rPr lang="en-AU" noProof="0" dirty="0">
                <a:solidFill>
                  <a:schemeClr val="bg1"/>
                </a:solidFill>
              </a:rPr>
              <a:t>Foster a safe, supportive and consistent learning environment</a:t>
            </a:r>
          </a:p>
          <a:p>
            <a:endParaRPr lang="en-AU" noProof="0" dirty="0">
              <a:solidFill>
                <a:schemeClr val="bg1"/>
              </a:solidFill>
            </a:endParaRPr>
          </a:p>
        </p:txBody>
      </p:sp>
    </p:spTree>
    <p:extLst>
      <p:ext uri="{BB962C8B-B14F-4D97-AF65-F5344CB8AC3E}">
        <p14:creationId xmlns:p14="http://schemas.microsoft.com/office/powerpoint/2010/main" val="3060236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20EA3BD-F9C5-4B09-6E57-E9ECB27F9C7E}"/>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74578AA2-F975-D448-CE94-0199C133FD2F}"/>
              </a:ext>
            </a:extLst>
          </p:cNvPr>
          <p:cNvSpPr txBox="1">
            <a:spLocks noGrp="1"/>
          </p:cNvSpPr>
          <p:nvPr>
            <p:ph type="title" idx="4294967295"/>
          </p:nvPr>
        </p:nvSpPr>
        <p:spPr>
          <a:xfrm>
            <a:off x="749300" y="1963453"/>
            <a:ext cx="3476625" cy="2667813"/>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Using routines that prepare students for learning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1">
            <a:extLst>
              <a:ext uri="{FF2B5EF4-FFF2-40B4-BE49-F238E27FC236}">
                <a16:creationId xmlns:a16="http://schemas.microsoft.com/office/drawing/2014/main" id="{07E1AF6E-2B0B-170E-FCB4-144C562745F7}"/>
              </a:ext>
            </a:extLst>
          </p:cNvPr>
          <p:cNvSpPr>
            <a:spLocks noGrp="1"/>
          </p:cNvSpPr>
          <p:nvPr>
            <p:ph type="body" sz="quarter" idx="23"/>
          </p:nvPr>
        </p:nvSpPr>
        <p:spPr/>
        <p:txBody>
          <a:bodyPr/>
          <a:lstStyle/>
          <a:p>
            <a:r>
              <a:rPr lang="en-AU" noProof="0" dirty="0"/>
              <a:t>Being </a:t>
            </a:r>
            <a:r>
              <a:rPr lang="en-AU" b="1" noProof="0" dirty="0"/>
              <a:t>clear and consistent </a:t>
            </a:r>
            <a:r>
              <a:rPr lang="en-AU" noProof="0" dirty="0"/>
              <a:t>with routines for moving around the classroom and school</a:t>
            </a:r>
          </a:p>
        </p:txBody>
      </p:sp>
      <p:sp>
        <p:nvSpPr>
          <p:cNvPr id="4" name="Text 2">
            <a:extLst>
              <a:ext uri="{FF2B5EF4-FFF2-40B4-BE49-F238E27FC236}">
                <a16:creationId xmlns:a16="http://schemas.microsoft.com/office/drawing/2014/main" id="{623E989C-495E-CF6D-54C2-F355965E830D}"/>
              </a:ext>
            </a:extLst>
          </p:cNvPr>
          <p:cNvSpPr>
            <a:spLocks noGrp="1"/>
          </p:cNvSpPr>
          <p:nvPr>
            <p:ph type="body" sz="quarter" idx="25"/>
          </p:nvPr>
        </p:nvSpPr>
        <p:spPr/>
        <p:txBody>
          <a:bodyPr/>
          <a:lstStyle/>
          <a:p>
            <a:r>
              <a:rPr lang="en-AU" b="1" noProof="0" dirty="0"/>
              <a:t>Gaining student attention </a:t>
            </a:r>
            <a:r>
              <a:rPr lang="en-AU" noProof="0" dirty="0"/>
              <a:t>using a range of classroom management tools</a:t>
            </a:r>
          </a:p>
        </p:txBody>
      </p:sp>
      <p:sp>
        <p:nvSpPr>
          <p:cNvPr id="7" name="Label">
            <a:extLst>
              <a:ext uri="{FF2B5EF4-FFF2-40B4-BE49-F238E27FC236}">
                <a16:creationId xmlns:a16="http://schemas.microsoft.com/office/drawing/2014/main" id="{DBEB7AFE-DA58-8FD7-392B-5B1B42011397}"/>
              </a:ext>
              <a:ext uri="{C183D7F6-B498-43B3-948B-1728B52AA6E4}">
                <adec:decorative xmlns:adec="http://schemas.microsoft.com/office/drawing/2017/decorative" val="1"/>
              </a:ext>
            </a:extLst>
          </p:cNvPr>
          <p:cNvSpPr>
            <a:spLocks noGrp="1"/>
          </p:cNvSpPr>
          <p:nvPr>
            <p:ph type="body" sz="quarter" idx="24"/>
          </p:nvPr>
        </p:nvSpPr>
        <p:spPr>
          <a:xfrm>
            <a:off x="714375" y="0"/>
            <a:ext cx="5148543" cy="473235"/>
          </a:xfrm>
          <a:solidFill>
            <a:schemeClr val="accent2"/>
          </a:solidFill>
        </p:spPr>
        <p:txBody>
          <a:bodyPr/>
          <a:lstStyle/>
          <a:p>
            <a:r>
              <a:rPr lang="en-AU" noProof="0" dirty="0">
                <a:solidFill>
                  <a:schemeClr val="bg1"/>
                </a:solidFill>
              </a:rPr>
              <a:t>Use routines that prepare students for learning</a:t>
            </a:r>
          </a:p>
        </p:txBody>
      </p:sp>
    </p:spTree>
    <p:extLst>
      <p:ext uri="{BB962C8B-B14F-4D97-AF65-F5344CB8AC3E}">
        <p14:creationId xmlns:p14="http://schemas.microsoft.com/office/powerpoint/2010/main" val="3526800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52B4D-E2EE-ADB2-CEE6-C9EEA0CA12FC}"/>
            </a:ext>
          </a:extLst>
        </p:cNvPr>
        <p:cNvGrpSpPr/>
        <p:nvPr/>
      </p:nvGrpSpPr>
      <p:grpSpPr>
        <a:xfrm>
          <a:off x="0" y="0"/>
          <a:ext cx="0" cy="0"/>
          <a:chOff x="0" y="0"/>
          <a:chExt cx="0" cy="0"/>
        </a:xfrm>
      </p:grpSpPr>
      <p:sp>
        <p:nvSpPr>
          <p:cNvPr id="22" name="Title">
            <a:extLst>
              <a:ext uri="{FF2B5EF4-FFF2-40B4-BE49-F238E27FC236}">
                <a16:creationId xmlns:a16="http://schemas.microsoft.com/office/drawing/2014/main" id="{3EF94C5C-CB0A-3167-BA0E-910924BB67D7}"/>
              </a:ext>
            </a:extLst>
          </p:cNvPr>
          <p:cNvSpPr txBox="1">
            <a:spLocks noGrp="1"/>
          </p:cNvSpPr>
          <p:nvPr>
            <p:ph type="title"/>
          </p:nvPr>
        </p:nvSpPr>
        <p:spPr>
          <a:xfrm>
            <a:off x="609600" y="780287"/>
            <a:ext cx="10972800" cy="535531"/>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lvl="0"/>
            <a:r>
              <a:rPr lang="en-AU" noProof="0" dirty="0"/>
              <a:t>How to gain student attention</a:t>
            </a:r>
          </a:p>
        </p:txBody>
      </p:sp>
      <p:sp>
        <p:nvSpPr>
          <p:cNvPr id="6" name="Text 1">
            <a:extLst>
              <a:ext uri="{FF2B5EF4-FFF2-40B4-BE49-F238E27FC236}">
                <a16:creationId xmlns:a16="http://schemas.microsoft.com/office/drawing/2014/main" id="{110DAE61-C707-C9FA-DB8E-28C458AA9648}"/>
              </a:ext>
            </a:extLst>
          </p:cNvPr>
          <p:cNvSpPr>
            <a:spLocks noGrp="1"/>
          </p:cNvSpPr>
          <p:nvPr>
            <p:ph type="body" sz="quarter" idx="25"/>
          </p:nvPr>
        </p:nvSpPr>
        <p:spPr>
          <a:xfrm>
            <a:off x="1557786" y="1975378"/>
            <a:ext cx="9076427" cy="3949699"/>
          </a:xfrm>
        </p:spPr>
        <p:txBody>
          <a:bodyPr lIns="396000" tIns="360000" bIns="432000"/>
          <a:lstStyle/>
          <a:p>
            <a:pPr lvl="1">
              <a:spcAft>
                <a:spcPts val="1200"/>
              </a:spcAft>
            </a:pPr>
            <a:r>
              <a:rPr lang="en-AU" sz="1800" noProof="0" dirty="0"/>
              <a:t>To prepare students for learning, gain students’ attention by:</a:t>
            </a:r>
          </a:p>
          <a:p>
            <a:pPr lvl="6">
              <a:spcBef>
                <a:spcPts val="600"/>
              </a:spcBef>
              <a:spcAft>
                <a:spcPts val="1200"/>
              </a:spcAft>
            </a:pPr>
            <a:r>
              <a:rPr lang="en-AU" noProof="0" dirty="0"/>
              <a:t> positioning yourself where </a:t>
            </a:r>
            <a:r>
              <a:rPr lang="en-AU" b="1" noProof="0" dirty="0"/>
              <a:t>all students can see you</a:t>
            </a:r>
          </a:p>
          <a:p>
            <a:pPr lvl="6">
              <a:spcBef>
                <a:spcPts val="600"/>
              </a:spcBef>
              <a:spcAft>
                <a:spcPts val="1200"/>
              </a:spcAft>
            </a:pPr>
            <a:r>
              <a:rPr lang="en-AU" noProof="0" dirty="0"/>
              <a:t> using a verbal or audible </a:t>
            </a:r>
            <a:r>
              <a:rPr lang="en-AU" b="1" noProof="0" dirty="0"/>
              <a:t>prompt</a:t>
            </a:r>
            <a:r>
              <a:rPr lang="en-AU" noProof="0" dirty="0"/>
              <a:t> </a:t>
            </a:r>
          </a:p>
          <a:p>
            <a:pPr lvl="6">
              <a:spcBef>
                <a:spcPts val="600"/>
              </a:spcBef>
              <a:spcAft>
                <a:spcPts val="1200"/>
              </a:spcAft>
            </a:pPr>
            <a:r>
              <a:rPr lang="en-AU" noProof="0" dirty="0"/>
              <a:t> </a:t>
            </a:r>
            <a:r>
              <a:rPr lang="en-AU" b="1" noProof="0" dirty="0"/>
              <a:t>pausing, scanning and responding </a:t>
            </a:r>
            <a:r>
              <a:rPr lang="en-AU" noProof="0" dirty="0"/>
              <a:t>to students’ behaviour</a:t>
            </a:r>
          </a:p>
          <a:p>
            <a:pPr lvl="6">
              <a:spcBef>
                <a:spcPts val="600"/>
              </a:spcBef>
              <a:spcAft>
                <a:spcPts val="1200"/>
              </a:spcAft>
            </a:pPr>
            <a:r>
              <a:rPr lang="en-AU" noProof="0" dirty="0"/>
              <a:t> acknowledging and </a:t>
            </a:r>
            <a:r>
              <a:rPr lang="en-AU" b="1" noProof="0" dirty="0"/>
              <a:t>praising</a:t>
            </a:r>
            <a:r>
              <a:rPr lang="en-AU" noProof="0" dirty="0"/>
              <a:t> students for on-task behaviour. </a:t>
            </a:r>
          </a:p>
          <a:p>
            <a:pPr>
              <a:spcBef>
                <a:spcPts val="1800"/>
              </a:spcBef>
              <a:spcAft>
                <a:spcPts val="1200"/>
              </a:spcAft>
            </a:pPr>
            <a:r>
              <a:rPr lang="en-AU" noProof="0" dirty="0"/>
              <a:t>Other skills can be used as needed, such as non-verbal signals and voice control.</a:t>
            </a:r>
          </a:p>
        </p:txBody>
      </p:sp>
      <p:sp>
        <p:nvSpPr>
          <p:cNvPr id="5" name="Label">
            <a:extLst>
              <a:ext uri="{FF2B5EF4-FFF2-40B4-BE49-F238E27FC236}">
                <a16:creationId xmlns:a16="http://schemas.microsoft.com/office/drawing/2014/main" id="{24E6E38C-9617-0E51-1E8C-8B16073104BB}"/>
              </a:ext>
              <a:ext uri="{C183D7F6-B498-43B3-948B-1728B52AA6E4}">
                <adec:decorative xmlns:adec="http://schemas.microsoft.com/office/drawing/2017/decorative" val="1"/>
              </a:ext>
            </a:extLst>
          </p:cNvPr>
          <p:cNvSpPr>
            <a:spLocks noGrp="1"/>
          </p:cNvSpPr>
          <p:nvPr>
            <p:ph type="body" sz="quarter" idx="24"/>
          </p:nvPr>
        </p:nvSpPr>
        <p:spPr>
          <a:xfrm>
            <a:off x="714375" y="0"/>
            <a:ext cx="5160214" cy="473235"/>
          </a:xfrm>
          <a:solidFill>
            <a:schemeClr val="accent2"/>
          </a:solidFill>
        </p:spPr>
        <p:txBody>
          <a:bodyPr/>
          <a:lstStyle/>
          <a:p>
            <a:r>
              <a:rPr lang="en-AU" noProof="0" dirty="0">
                <a:solidFill>
                  <a:schemeClr val="bg1"/>
                </a:solidFill>
              </a:rPr>
              <a:t>Use routines that prepare students for learning</a:t>
            </a:r>
          </a:p>
        </p:txBody>
      </p:sp>
    </p:spTree>
    <p:extLst>
      <p:ext uri="{BB962C8B-B14F-4D97-AF65-F5344CB8AC3E}">
        <p14:creationId xmlns:p14="http://schemas.microsoft.com/office/powerpoint/2010/main" val="111669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9BD80-F9B3-D551-3D8A-D4B8CF110309}"/>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7B3A29FE-5392-2EC9-4A94-D8BE6A7F38F3}"/>
              </a:ext>
            </a:extLst>
          </p:cNvPr>
          <p:cNvSpPr>
            <a:spLocks noGrp="1"/>
          </p:cNvSpPr>
          <p:nvPr>
            <p:ph type="title"/>
          </p:nvPr>
        </p:nvSpPr>
        <p:spPr/>
        <p:txBody>
          <a:bodyPr/>
          <a:lstStyle/>
          <a:p>
            <a:r>
              <a:rPr lang="en-AU" noProof="0" dirty="0"/>
              <a:t>In the classroom</a:t>
            </a:r>
          </a:p>
        </p:txBody>
      </p:sp>
      <p:sp>
        <p:nvSpPr>
          <p:cNvPr id="8" name="Text 1">
            <a:extLst>
              <a:ext uri="{FF2B5EF4-FFF2-40B4-BE49-F238E27FC236}">
                <a16:creationId xmlns:a16="http://schemas.microsoft.com/office/drawing/2014/main" id="{49BBE7F3-3120-9061-B373-1BCE6AE84808}"/>
              </a:ext>
            </a:extLst>
          </p:cNvPr>
          <p:cNvSpPr>
            <a:spLocks noGrp="1"/>
          </p:cNvSpPr>
          <p:nvPr>
            <p:ph type="body" sz="quarter" idx="23"/>
          </p:nvPr>
        </p:nvSpPr>
        <p:spPr/>
        <p:txBody>
          <a:bodyPr/>
          <a:lstStyle/>
          <a:p>
            <a:pPr lvl="1"/>
            <a:r>
              <a:rPr lang="en-AU" sz="1800" noProof="0" dirty="0"/>
              <a:t>A teacher discusses how she has developed prompts and signals</a:t>
            </a:r>
          </a:p>
        </p:txBody>
      </p:sp>
      <p:sp>
        <p:nvSpPr>
          <p:cNvPr id="14" name="Text 2">
            <a:extLst>
              <a:ext uri="{FF2B5EF4-FFF2-40B4-BE49-F238E27FC236}">
                <a16:creationId xmlns:a16="http://schemas.microsoft.com/office/drawing/2014/main" id="{33475745-0E78-D8FB-7C8A-20F61601B3B2}"/>
              </a:ext>
            </a:extLst>
          </p:cNvPr>
          <p:cNvSpPr>
            <a:spLocks noGrp="1"/>
          </p:cNvSpPr>
          <p:nvPr>
            <p:ph type="body" sz="quarter" idx="26"/>
          </p:nvPr>
        </p:nvSpPr>
        <p:spPr/>
        <p:txBody>
          <a:bodyPr/>
          <a:lstStyle/>
          <a:p>
            <a:r>
              <a:rPr lang="en-AU" noProof="0" dirty="0"/>
              <a:t>Primary school</a:t>
            </a:r>
          </a:p>
        </p:txBody>
      </p:sp>
      <p:pic>
        <p:nvPicPr>
          <p:cNvPr id="7" name="Online Media 1" descr="Video thumbnail linked to full video with captions.">
            <a:hlinkClick r:id="" action="ppaction://media"/>
            <a:extLst>
              <a:ext uri="{FF2B5EF4-FFF2-40B4-BE49-F238E27FC236}">
                <a16:creationId xmlns:a16="http://schemas.microsoft.com/office/drawing/2014/main" id="{40F1F523-D622-7C78-F323-18319C44EF54}"/>
              </a:ext>
              <a:ext uri="{C183D7F6-B498-43B3-948B-1728B52AA6E4}">
                <adec:decorative xmlns:adec="http://schemas.microsoft.com/office/drawing/2017/decorative" val="0"/>
              </a:ext>
            </a:extLst>
          </p:cNvPr>
          <p:cNvPicPr>
            <a:picLocks noRot="1" noChangeAspect="1"/>
          </p:cNvPicPr>
          <p:nvPr>
            <a:videoFile r:link="rId1"/>
          </p:nvPr>
        </p:nvPicPr>
        <p:blipFill>
          <a:blip r:embed="rId5"/>
          <a:srcRect/>
          <a:stretch/>
        </p:blipFill>
        <p:spPr>
          <a:xfrm>
            <a:off x="706761" y="1739289"/>
            <a:ext cx="5337174" cy="3003629"/>
          </a:xfrm>
          <a:prstGeom prst="rect">
            <a:avLst/>
          </a:prstGeom>
        </p:spPr>
      </p:pic>
      <p:sp>
        <p:nvSpPr>
          <p:cNvPr id="13" name="Text 3">
            <a:extLst>
              <a:ext uri="{FF2B5EF4-FFF2-40B4-BE49-F238E27FC236}">
                <a16:creationId xmlns:a16="http://schemas.microsoft.com/office/drawing/2014/main" id="{EF8139E1-1B06-B111-CAFC-CF625A8F98D7}"/>
              </a:ext>
            </a:extLst>
          </p:cNvPr>
          <p:cNvSpPr>
            <a:spLocks noGrp="1"/>
          </p:cNvSpPr>
          <p:nvPr>
            <p:ph type="body" sz="quarter" idx="25"/>
          </p:nvPr>
        </p:nvSpPr>
        <p:spPr/>
        <p:txBody>
          <a:bodyPr/>
          <a:lstStyle/>
          <a:p>
            <a:pPr lvl="1"/>
            <a:r>
              <a:rPr lang="en-AU" sz="1800" noProof="0" dirty="0"/>
              <a:t>A teacher discusses modelling and explicitly teaching prompts and signals</a:t>
            </a:r>
          </a:p>
        </p:txBody>
      </p:sp>
      <p:sp>
        <p:nvSpPr>
          <p:cNvPr id="15" name="Text 4">
            <a:extLst>
              <a:ext uri="{FF2B5EF4-FFF2-40B4-BE49-F238E27FC236}">
                <a16:creationId xmlns:a16="http://schemas.microsoft.com/office/drawing/2014/main" id="{C79BD8AC-AC69-9F9F-7CEE-B07EF7A2C8F3}"/>
              </a:ext>
            </a:extLst>
          </p:cNvPr>
          <p:cNvSpPr>
            <a:spLocks noGrp="1"/>
          </p:cNvSpPr>
          <p:nvPr>
            <p:ph type="body" sz="quarter" idx="27"/>
          </p:nvPr>
        </p:nvSpPr>
        <p:spPr/>
        <p:txBody>
          <a:bodyPr/>
          <a:lstStyle/>
          <a:p>
            <a:r>
              <a:rPr lang="en-AU" noProof="0" dirty="0"/>
              <a:t>Secondary school</a:t>
            </a:r>
          </a:p>
        </p:txBody>
      </p:sp>
      <p:pic>
        <p:nvPicPr>
          <p:cNvPr id="4" name="Online Media 2" descr="Video thumbnail linked to full video with captions.">
            <a:hlinkClick r:id="" action="ppaction://media"/>
            <a:extLst>
              <a:ext uri="{FF2B5EF4-FFF2-40B4-BE49-F238E27FC236}">
                <a16:creationId xmlns:a16="http://schemas.microsoft.com/office/drawing/2014/main" id="{00434730-0EEE-61CA-6CB7-C13E6C623984}"/>
              </a:ext>
              <a:ext uri="{C183D7F6-B498-43B3-948B-1728B52AA6E4}">
                <adec:decorative xmlns:adec="http://schemas.microsoft.com/office/drawing/2017/decorative" val="0"/>
              </a:ext>
            </a:extLst>
          </p:cNvPr>
          <p:cNvPicPr>
            <a:picLocks noRot="1" noChangeAspect="1"/>
          </p:cNvPicPr>
          <p:nvPr>
            <a:videoFile r:link="rId2"/>
          </p:nvPr>
        </p:nvPicPr>
        <p:blipFill>
          <a:blip r:embed="rId6"/>
          <a:srcRect/>
          <a:stretch/>
        </p:blipFill>
        <p:spPr>
          <a:xfrm>
            <a:off x="6140452" y="1739289"/>
            <a:ext cx="5337174" cy="3018469"/>
          </a:xfrm>
          <a:prstGeom prst="rect">
            <a:avLst/>
          </a:prstGeom>
        </p:spPr>
      </p:pic>
      <p:sp>
        <p:nvSpPr>
          <p:cNvPr id="21" name="Label">
            <a:extLst>
              <a:ext uri="{FF2B5EF4-FFF2-40B4-BE49-F238E27FC236}">
                <a16:creationId xmlns:a16="http://schemas.microsoft.com/office/drawing/2014/main" id="{46F0C90E-C333-C184-73C3-81B8D053695A}"/>
              </a:ext>
              <a:ext uri="{C183D7F6-B498-43B3-948B-1728B52AA6E4}">
                <adec:decorative xmlns:adec="http://schemas.microsoft.com/office/drawing/2017/decorative" val="1"/>
              </a:ext>
            </a:extLst>
          </p:cNvPr>
          <p:cNvSpPr>
            <a:spLocks noGrp="1"/>
          </p:cNvSpPr>
          <p:nvPr>
            <p:ph type="body" sz="quarter" idx="24"/>
          </p:nvPr>
        </p:nvSpPr>
        <p:spPr>
          <a:xfrm>
            <a:off x="714375" y="0"/>
            <a:ext cx="5148543" cy="473235"/>
          </a:xfrm>
          <a:solidFill>
            <a:schemeClr val="accent2"/>
          </a:solidFill>
        </p:spPr>
        <p:txBody>
          <a:bodyPr/>
          <a:lstStyle/>
          <a:p>
            <a:r>
              <a:rPr lang="en-AU" noProof="0" dirty="0">
                <a:solidFill>
                  <a:schemeClr val="bg1"/>
                </a:solidFill>
              </a:rPr>
              <a:t>Use routines that prepare students for learning</a:t>
            </a:r>
          </a:p>
        </p:txBody>
      </p:sp>
    </p:spTree>
    <p:extLst>
      <p:ext uri="{BB962C8B-B14F-4D97-AF65-F5344CB8AC3E}">
        <p14:creationId xmlns:p14="http://schemas.microsoft.com/office/powerpoint/2010/main" val="6590496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video>
              <p:cMediaNode vol="80000">
                <p:cTn id="13"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78BA4-276B-D46D-3337-EC5E643A9E36}"/>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535DDD1F-2EAE-457B-D5C2-763565B966B7}"/>
              </a:ext>
            </a:extLst>
          </p:cNvPr>
          <p:cNvSpPr>
            <a:spLocks noGrp="1"/>
          </p:cNvSpPr>
          <p:nvPr>
            <p:ph type="title"/>
          </p:nvPr>
        </p:nvSpPr>
        <p:spPr>
          <a:xfrm>
            <a:off x="681567" y="1963454"/>
            <a:ext cx="2653303" cy="584775"/>
          </a:xfrm>
        </p:spPr>
        <p:txBody>
          <a:bodyPr/>
          <a:lstStyle/>
          <a:p>
            <a:r>
              <a:rPr lang="en-AU" noProof="0" dirty="0"/>
              <a:t>Rehearse (or discuss)</a:t>
            </a:r>
          </a:p>
        </p:txBody>
      </p:sp>
      <p:sp>
        <p:nvSpPr>
          <p:cNvPr id="2" name="Text 1">
            <a:extLst>
              <a:ext uri="{FF2B5EF4-FFF2-40B4-BE49-F238E27FC236}">
                <a16:creationId xmlns:a16="http://schemas.microsoft.com/office/drawing/2014/main" id="{08734102-4C2E-C838-DE85-996BD24D112D}"/>
              </a:ext>
            </a:extLst>
          </p:cNvPr>
          <p:cNvSpPr>
            <a:spLocks noGrp="1"/>
          </p:cNvSpPr>
          <p:nvPr>
            <p:ph type="body" sz="quarter" idx="23"/>
          </p:nvPr>
        </p:nvSpPr>
        <p:spPr>
          <a:xfrm>
            <a:off x="3428999" y="1963455"/>
            <a:ext cx="7832725" cy="1905958"/>
          </a:xfrm>
          <a:prstGeom prst="roundRect">
            <a:avLst>
              <a:gd name="adj" fmla="val 10938"/>
            </a:avLst>
          </a:prstGeom>
        </p:spPr>
        <p:txBody>
          <a:bodyPr/>
          <a:lstStyle/>
          <a:p>
            <a:pPr lvl="0">
              <a:lnSpc>
                <a:spcPct val="120000"/>
              </a:lnSpc>
              <a:spcBef>
                <a:spcPts val="600"/>
              </a:spcBef>
              <a:defRPr/>
            </a:pPr>
            <a:r>
              <a:rPr lang="en-AU" noProof="0" dirty="0">
                <a:solidFill>
                  <a:srgbClr val="000000"/>
                </a:solidFill>
              </a:rPr>
              <a:t>Share a </a:t>
            </a:r>
            <a:r>
              <a:rPr lang="en-AU" b="1" noProof="0" dirty="0">
                <a:solidFill>
                  <a:srgbClr val="000000"/>
                </a:solidFill>
              </a:rPr>
              <a:t>verbal prompt for attention </a:t>
            </a:r>
            <a:r>
              <a:rPr lang="en-AU" noProof="0" dirty="0">
                <a:solidFill>
                  <a:srgbClr val="000000"/>
                </a:solidFill>
              </a:rPr>
              <a:t>that you’ve had success with.</a:t>
            </a:r>
            <a:br>
              <a:rPr lang="en-AU" noProof="0" dirty="0">
                <a:solidFill>
                  <a:srgbClr val="000000"/>
                </a:solidFill>
              </a:rPr>
            </a:br>
            <a:r>
              <a:rPr lang="en-AU" noProof="0" dirty="0">
                <a:solidFill>
                  <a:srgbClr val="000000"/>
                </a:solidFill>
              </a:rPr>
              <a:t>Did you combine your verbal prompt with a non-verbal signal?</a:t>
            </a:r>
          </a:p>
          <a:p>
            <a:pPr lvl="0">
              <a:lnSpc>
                <a:spcPct val="120000"/>
              </a:lnSpc>
              <a:spcBef>
                <a:spcPts val="600"/>
              </a:spcBef>
              <a:defRPr/>
            </a:pPr>
            <a:r>
              <a:rPr lang="en-AU" noProof="0" dirty="0">
                <a:solidFill>
                  <a:srgbClr val="000000"/>
                </a:solidFill>
              </a:rPr>
              <a:t>If appropriate, demonstrate or rehearse how you’d explicitly teach</a:t>
            </a:r>
            <a:br>
              <a:rPr lang="en-AU" noProof="0" dirty="0">
                <a:solidFill>
                  <a:srgbClr val="000000"/>
                </a:solidFill>
              </a:rPr>
            </a:br>
            <a:r>
              <a:rPr lang="en-AU" noProof="0" dirty="0">
                <a:solidFill>
                  <a:srgbClr val="000000"/>
                </a:solidFill>
              </a:rPr>
              <a:t>it to a class. </a:t>
            </a:r>
          </a:p>
        </p:txBody>
      </p:sp>
      <p:sp>
        <p:nvSpPr>
          <p:cNvPr id="8" name="Label">
            <a:extLst>
              <a:ext uri="{FF2B5EF4-FFF2-40B4-BE49-F238E27FC236}">
                <a16:creationId xmlns:a16="http://schemas.microsoft.com/office/drawing/2014/main" id="{17B71345-4436-3C49-4901-C7ED678C3D89}"/>
              </a:ext>
              <a:ext uri="{C183D7F6-B498-43B3-948B-1728B52AA6E4}">
                <adec:decorative xmlns:adec="http://schemas.microsoft.com/office/drawing/2017/decorative" val="1"/>
              </a:ext>
            </a:extLst>
          </p:cNvPr>
          <p:cNvSpPr>
            <a:spLocks noGrp="1"/>
          </p:cNvSpPr>
          <p:nvPr>
            <p:ph type="body" sz="quarter" idx="24"/>
          </p:nvPr>
        </p:nvSpPr>
        <p:spPr>
          <a:xfrm>
            <a:off x="714375" y="0"/>
            <a:ext cx="5148543" cy="473235"/>
          </a:xfrm>
          <a:solidFill>
            <a:schemeClr val="accent2"/>
          </a:solidFill>
        </p:spPr>
        <p:txBody>
          <a:bodyPr/>
          <a:lstStyle/>
          <a:p>
            <a:r>
              <a:rPr lang="en-AU" noProof="0" dirty="0">
                <a:solidFill>
                  <a:schemeClr val="bg1"/>
                </a:solidFill>
              </a:rPr>
              <a:t>Use routines that prepare students for learning</a:t>
            </a:r>
          </a:p>
        </p:txBody>
      </p:sp>
    </p:spTree>
    <p:extLst>
      <p:ext uri="{BB962C8B-B14F-4D97-AF65-F5344CB8AC3E}">
        <p14:creationId xmlns:p14="http://schemas.microsoft.com/office/powerpoint/2010/main" val="1113658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accent3"/>
        </a:solidFill>
        <a:effectLst/>
      </p:bgPr>
    </p:bg>
    <p:spTree>
      <p:nvGrpSpPr>
        <p:cNvPr id="1" name="">
          <a:extLst>
            <a:ext uri="{FF2B5EF4-FFF2-40B4-BE49-F238E27FC236}">
              <a16:creationId xmlns:a16="http://schemas.microsoft.com/office/drawing/2014/main" id="{81E59797-7A83-F897-674C-B8673B75883E}"/>
            </a:ext>
          </a:extLst>
        </p:cNvPr>
        <p:cNvGrpSpPr/>
        <p:nvPr/>
      </p:nvGrpSpPr>
      <p:grpSpPr>
        <a:xfrm>
          <a:off x="0" y="0"/>
          <a:ext cx="0" cy="0"/>
          <a:chOff x="0" y="0"/>
          <a:chExt cx="0" cy="0"/>
        </a:xfrm>
      </p:grpSpPr>
      <p:sp>
        <p:nvSpPr>
          <p:cNvPr id="8" name="2">
            <a:extLst>
              <a:ext uri="{FF2B5EF4-FFF2-40B4-BE49-F238E27FC236}">
                <a16:creationId xmlns:a16="http://schemas.microsoft.com/office/drawing/2014/main" id="{131E72BA-B118-43F3-D499-46091638A43D}"/>
              </a:ext>
            </a:extLst>
          </p:cNvPr>
          <p:cNvSpPr>
            <a:spLocks noGrp="1"/>
          </p:cNvSpPr>
          <p:nvPr>
            <p:ph type="body" sz="quarter" idx="15"/>
          </p:nvPr>
        </p:nvSpPr>
        <p:spPr/>
        <p:txBody>
          <a:bodyPr/>
          <a:lstStyle/>
          <a:p>
            <a:r>
              <a:rPr lang="en-AU" noProof="0" dirty="0"/>
              <a:t>2</a:t>
            </a:r>
          </a:p>
        </p:txBody>
      </p:sp>
      <p:sp>
        <p:nvSpPr>
          <p:cNvPr id="10" name="Title">
            <a:extLst>
              <a:ext uri="{FF2B5EF4-FFF2-40B4-BE49-F238E27FC236}">
                <a16:creationId xmlns:a16="http://schemas.microsoft.com/office/drawing/2014/main" id="{1B91E03A-68D4-68BF-A0E9-DEFE504B765F}"/>
              </a:ext>
            </a:extLst>
          </p:cNvPr>
          <p:cNvSpPr txBox="1">
            <a:spLocks noGrp="1"/>
          </p:cNvSpPr>
          <p:nvPr>
            <p:ph type="title" idx="4294967295"/>
          </p:nvPr>
        </p:nvSpPr>
        <p:spPr>
          <a:xfrm>
            <a:off x="609600" y="2520187"/>
            <a:ext cx="5239871"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600" b="0" kern="1200">
                <a:solidFill>
                  <a:schemeClr val="bg1"/>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4000" b="1"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Support the learning process​</a:t>
            </a:r>
            <a:endParaRPr kumimoji="0" lang="en-AU" sz="3800" b="0" i="0" u="none" strike="noStrike" kern="1200" cap="none" spc="0" normalizeH="0" baseline="0" noProof="0" dirty="0">
              <a:ln>
                <a:noFill/>
              </a:ln>
              <a:solidFill>
                <a:schemeClr val="bg1"/>
              </a:solidFill>
              <a:effectLst/>
              <a:uLnTx/>
              <a:uFillTx/>
              <a:latin typeface="Montserrat SemiBold"/>
              <a:ea typeface="+mj-ea"/>
              <a:cs typeface="+mj-cs"/>
            </a:endParaRPr>
          </a:p>
        </p:txBody>
      </p:sp>
      <p:sp>
        <p:nvSpPr>
          <p:cNvPr id="6" name="Text 1">
            <a:extLst>
              <a:ext uri="{FF2B5EF4-FFF2-40B4-BE49-F238E27FC236}">
                <a16:creationId xmlns:a16="http://schemas.microsoft.com/office/drawing/2014/main" id="{6995159E-FAD3-DB4E-B098-135D635A3742}"/>
              </a:ext>
            </a:extLst>
          </p:cNvPr>
          <p:cNvSpPr txBox="1">
            <a:spLocks/>
          </p:cNvSpPr>
          <p:nvPr/>
        </p:nvSpPr>
        <p:spPr>
          <a:xfrm>
            <a:off x="609600" y="4025571"/>
            <a:ext cx="5426639" cy="1574187"/>
          </a:xfrm>
          <a:prstGeom prst="rect">
            <a:avLst/>
          </a:prstGeom>
        </p:spPr>
        <p:txBody>
          <a:bodyPr/>
          <a:lstStyle>
            <a:lvl1pPr marL="0" indent="0" algn="l" defTabSz="914400" rtl="0" eaLnBrk="1" latinLnBrk="0" hangingPunct="1">
              <a:lnSpc>
                <a:spcPct val="150000"/>
              </a:lnSpc>
              <a:spcBef>
                <a:spcPts val="1000"/>
              </a:spcBef>
              <a:spcAft>
                <a:spcPts val="600"/>
              </a:spcAft>
              <a:buFontTx/>
              <a:buNone/>
              <a:defRPr sz="1800" b="0" i="0" kern="1200" baseline="0">
                <a:solidFill>
                  <a:schemeClr val="tx1"/>
                </a:solidFill>
                <a:latin typeface="Montserrat" panose="00000500000000000000" pitchFamily="2" charset="0"/>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panose="00000500000000000000" pitchFamily="2" charset="0"/>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800" kern="1200" baseline="0">
                <a:solidFill>
                  <a:schemeClr val="tx1"/>
                </a:solidFill>
                <a:latin typeface="Montserrat" panose="00000500000000000000" pitchFamily="2" charset="0"/>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100000"/>
              <a:buFont typeface="Montserrat" panose="00000500000000000000" pitchFamily="2" charset="0"/>
              <a:buChar char="&gt;"/>
              <a:defRPr sz="1800" kern="1200" baseline="0">
                <a:solidFill>
                  <a:schemeClr val="tx1"/>
                </a:solidFill>
                <a:latin typeface="Montserrat" panose="00000500000000000000" pitchFamily="2" charset="0"/>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800" kern="1200" baseline="0">
                <a:solidFill>
                  <a:schemeClr val="tx1"/>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8000" indent="-216000">
              <a:lnSpc>
                <a:spcPct val="120000"/>
              </a:lnSpc>
              <a:spcBef>
                <a:spcPts val="0"/>
              </a:spcBef>
              <a:buFont typeface="Arial" panose="020B0604020202020204" pitchFamily="34" charset="0"/>
              <a:buChar char="•"/>
            </a:pPr>
            <a:r>
              <a:rPr lang="en-AU" sz="2400" noProof="0" dirty="0">
                <a:solidFill>
                  <a:schemeClr val="bg1"/>
                </a:solidFill>
                <a:hlinkClick r:id="rId3" action="ppaction://hlinksldjump">
                  <a:extLst>
                    <a:ext uri="{A12FA001-AC4F-418D-AE19-62706E023703}">
                      <ahyp:hlinkClr xmlns:ahyp="http://schemas.microsoft.com/office/drawing/2018/hyperlinkcolor" val="tx"/>
                    </a:ext>
                  </a:extLst>
                </a:hlinkClick>
              </a:rPr>
              <a:t>Teach routines that support active and effective participation in learning</a:t>
            </a:r>
            <a:endParaRPr lang="en-AU" sz="2400" noProof="0" dirty="0">
              <a:solidFill>
                <a:schemeClr val="bg1"/>
              </a:solidFill>
            </a:endParaRPr>
          </a:p>
        </p:txBody>
      </p:sp>
      <p:pic>
        <p:nvPicPr>
          <p:cNvPr id="15" name="Picture1">
            <a:extLst>
              <a:ext uri="{FF2B5EF4-FFF2-40B4-BE49-F238E27FC236}">
                <a16:creationId xmlns:a16="http://schemas.microsoft.com/office/drawing/2014/main" id="{976AC30D-E32E-B182-AFDE-73F9B0814C77}"/>
              </a:ext>
              <a:ext uri="{C183D7F6-B498-43B3-948B-1728B52AA6E4}">
                <adec:decorative xmlns:adec="http://schemas.microsoft.com/office/drawing/2017/decorative" val="1"/>
              </a:ext>
            </a:extLst>
          </p:cNvPr>
          <p:cNvPicPr>
            <a:picLocks noGrp="1" noChangeAspect="1"/>
          </p:cNvPicPr>
          <p:nvPr>
            <p:ph type="pic" sz="quarter" idx="14"/>
          </p:nvPr>
        </p:nvPicPr>
        <p:blipFill>
          <a:blip r:embed="rId4"/>
          <a:srcRect l="34856" r="5885"/>
          <a:stretch>
            <a:fillRect/>
          </a:stretch>
        </p:blipFill>
        <p:spPr>
          <a:xfrm>
            <a:off x="6096000" y="0"/>
            <a:ext cx="6096000" cy="6858000"/>
          </a:xfrm>
          <a:prstGeom prst="rect">
            <a:avLst/>
          </a:prstGeom>
        </p:spPr>
      </p:pic>
      <p:sp>
        <p:nvSpPr>
          <p:cNvPr id="9" name="Image credit">
            <a:extLst>
              <a:ext uri="{FF2B5EF4-FFF2-40B4-BE49-F238E27FC236}">
                <a16:creationId xmlns:a16="http://schemas.microsoft.com/office/drawing/2014/main" id="{F00B793A-F778-1748-504E-15881A36E62E}"/>
              </a:ext>
              <a:ext uri="{C183D7F6-B498-43B3-948B-1728B52AA6E4}">
                <adec:decorative xmlns:adec="http://schemas.microsoft.com/office/drawing/2017/decorative" val="1"/>
              </a:ext>
            </a:extLst>
          </p:cNvPr>
          <p:cNvSpPr>
            <a:spLocks noGrp="1"/>
          </p:cNvSpPr>
          <p:nvPr>
            <p:ph type="body" sz="quarter" idx="16"/>
          </p:nvPr>
        </p:nvSpPr>
        <p:spPr>
          <a:xfrm>
            <a:off x="7552267" y="6182713"/>
            <a:ext cx="4254500" cy="228524"/>
          </a:xfrm>
        </p:spPr>
        <p:txBody>
          <a:bodyPr/>
          <a:lstStyle/>
          <a:p>
            <a:r>
              <a:rPr lang="en-AU" noProof="0" dirty="0"/>
              <a:t>Image: iStock.com/</a:t>
            </a:r>
            <a:r>
              <a:rPr lang="en-AU" noProof="0" dirty="0" err="1"/>
              <a:t>Caiaimage</a:t>
            </a:r>
            <a:r>
              <a:rPr lang="en-AU" noProof="0" dirty="0"/>
              <a:t>/Sam Edwards</a:t>
            </a:r>
          </a:p>
        </p:txBody>
      </p:sp>
    </p:spTree>
    <p:extLst>
      <p:ext uri="{BB962C8B-B14F-4D97-AF65-F5344CB8AC3E}">
        <p14:creationId xmlns:p14="http://schemas.microsoft.com/office/powerpoint/2010/main" val="2254536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BF36E0-D26B-124B-DA84-6531B831892A}"/>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7B3A9F4C-A8CE-5253-6977-ED755166A4D6}"/>
              </a:ext>
            </a:extLst>
          </p:cNvPr>
          <p:cNvSpPr txBox="1">
            <a:spLocks noGrp="1"/>
          </p:cNvSpPr>
          <p:nvPr>
            <p:ph type="title" idx="4294967295"/>
          </p:nvPr>
        </p:nvSpPr>
        <p:spPr>
          <a:xfrm>
            <a:off x="749301" y="1963453"/>
            <a:ext cx="4034366" cy="2708434"/>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sp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1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Teaching routines </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that support active and effective participation in learning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1">
            <a:extLst>
              <a:ext uri="{FF2B5EF4-FFF2-40B4-BE49-F238E27FC236}">
                <a16:creationId xmlns:a16="http://schemas.microsoft.com/office/drawing/2014/main" id="{7D9354AD-0A66-8D06-4365-5597DE2109CE}"/>
              </a:ext>
            </a:extLst>
          </p:cNvPr>
          <p:cNvSpPr>
            <a:spLocks noGrp="1"/>
          </p:cNvSpPr>
          <p:nvPr>
            <p:ph type="body" sz="quarter" idx="23"/>
          </p:nvPr>
        </p:nvSpPr>
        <p:spPr>
          <a:xfrm>
            <a:off x="5308599" y="1963454"/>
            <a:ext cx="5953639" cy="1465546"/>
          </a:xfrm>
        </p:spPr>
        <p:txBody>
          <a:bodyPr/>
          <a:lstStyle/>
          <a:p>
            <a:r>
              <a:rPr lang="en-AU" b="1" noProof="0" dirty="0">
                <a:latin typeface="Montserrat" panose="00000500000000000000" pitchFamily="2" charset="0"/>
              </a:rPr>
              <a:t>Explicitly teaching and practising</a:t>
            </a:r>
            <a:r>
              <a:rPr lang="en-AU" noProof="0" dirty="0">
                <a:latin typeface="Montserrat" panose="00000500000000000000" pitchFamily="2" charset="0"/>
              </a:rPr>
              <a:t> rules </a:t>
            </a:r>
            <a:br>
              <a:rPr lang="en-AU" noProof="0" dirty="0">
                <a:latin typeface="Montserrat" panose="00000500000000000000" pitchFamily="2" charset="0"/>
              </a:rPr>
            </a:br>
            <a:r>
              <a:rPr lang="en-AU" noProof="0" dirty="0">
                <a:latin typeface="Montserrat" panose="00000500000000000000" pitchFamily="2" charset="0"/>
              </a:rPr>
              <a:t>and routines</a:t>
            </a:r>
            <a:endParaRPr lang="en-AU" noProof="0" dirty="0"/>
          </a:p>
        </p:txBody>
      </p:sp>
      <p:sp>
        <p:nvSpPr>
          <p:cNvPr id="4" name="Text 2">
            <a:extLst>
              <a:ext uri="{FF2B5EF4-FFF2-40B4-BE49-F238E27FC236}">
                <a16:creationId xmlns:a16="http://schemas.microsoft.com/office/drawing/2014/main" id="{02F226CB-D5F7-B527-5072-A55CC72B0E2E}"/>
              </a:ext>
            </a:extLst>
          </p:cNvPr>
          <p:cNvSpPr>
            <a:spLocks noGrp="1"/>
          </p:cNvSpPr>
          <p:nvPr>
            <p:ph type="body" sz="quarter" idx="25"/>
          </p:nvPr>
        </p:nvSpPr>
        <p:spPr>
          <a:xfrm>
            <a:off x="5308599" y="3510950"/>
            <a:ext cx="5953639" cy="2505647"/>
          </a:xfrm>
          <a:prstGeom prst="roundRect">
            <a:avLst>
              <a:gd name="adj" fmla="val 10954"/>
            </a:avLst>
          </a:prstGeom>
        </p:spPr>
        <p:txBody>
          <a:bodyPr/>
          <a:lstStyle/>
          <a:p>
            <a:r>
              <a:rPr lang="en-AU" noProof="0" dirty="0"/>
              <a:t>U</a:t>
            </a:r>
            <a:r>
              <a:rPr lang="en-AU" noProof="0" dirty="0">
                <a:latin typeface="Montserrat"/>
              </a:rPr>
              <a:t>sing well-structured routines that are</a:t>
            </a:r>
            <a:r>
              <a:rPr lang="en-AU" b="1" noProof="0" dirty="0">
                <a:latin typeface="Montserrat"/>
              </a:rPr>
              <a:t> </a:t>
            </a:r>
            <a:r>
              <a:rPr lang="en-AU" noProof="0" dirty="0">
                <a:latin typeface="Montserrat"/>
              </a:rPr>
              <a:t>focused</a:t>
            </a:r>
            <a:br>
              <a:rPr lang="en-AU" noProof="0" dirty="0">
                <a:latin typeface="Montserrat" panose="00000500000000000000" pitchFamily="2" charset="0"/>
              </a:rPr>
            </a:br>
            <a:r>
              <a:rPr lang="en-AU" noProof="0" dirty="0">
                <a:latin typeface="Montserrat"/>
              </a:rPr>
              <a:t>on </a:t>
            </a:r>
            <a:r>
              <a:rPr lang="en-AU" b="1" noProof="0" dirty="0">
                <a:latin typeface="Montserrat"/>
              </a:rPr>
              <a:t>active </a:t>
            </a:r>
            <a:r>
              <a:rPr lang="en-AU" b="1" noProof="0" dirty="0"/>
              <a:t>participation</a:t>
            </a:r>
            <a:r>
              <a:rPr lang="en-AU" b="1" noProof="0" dirty="0">
                <a:latin typeface="Montserrat"/>
              </a:rPr>
              <a:t> </a:t>
            </a:r>
            <a:r>
              <a:rPr lang="en-AU" noProof="0" dirty="0">
                <a:latin typeface="Montserrat"/>
              </a:rPr>
              <a:t>in learning, for example:</a:t>
            </a:r>
            <a:endParaRPr lang="en-AU" noProof="0" dirty="0">
              <a:latin typeface="Montserrat" panose="00000500000000000000" pitchFamily="2" charset="0"/>
            </a:endParaRPr>
          </a:p>
          <a:p>
            <a:pPr marL="287655" lvl="3" indent="-215900">
              <a:spcBef>
                <a:spcPts val="600"/>
              </a:spcBef>
            </a:pPr>
            <a:r>
              <a:rPr lang="en-AU" noProof="0" dirty="0">
                <a:latin typeface="Montserrat"/>
              </a:rPr>
              <a:t>routines for using mini whiteboards</a:t>
            </a:r>
          </a:p>
          <a:p>
            <a:pPr marL="287655" lvl="3" indent="-215900">
              <a:spcBef>
                <a:spcPts val="600"/>
              </a:spcBef>
            </a:pPr>
            <a:r>
              <a:rPr lang="en-AU" noProof="0" dirty="0">
                <a:latin typeface="Montserrat"/>
              </a:rPr>
              <a:t>turn and talk</a:t>
            </a:r>
          </a:p>
          <a:p>
            <a:pPr marL="287655" lvl="3" indent="-215900">
              <a:spcBef>
                <a:spcPts val="600"/>
              </a:spcBef>
            </a:pPr>
            <a:r>
              <a:rPr lang="en-AU" noProof="0" dirty="0">
                <a:latin typeface="Montserrat"/>
              </a:rPr>
              <a:t>and random selection</a:t>
            </a:r>
          </a:p>
        </p:txBody>
      </p:sp>
      <p:sp>
        <p:nvSpPr>
          <p:cNvPr id="5" name="Label">
            <a:extLst>
              <a:ext uri="{FF2B5EF4-FFF2-40B4-BE49-F238E27FC236}">
                <a16:creationId xmlns:a16="http://schemas.microsoft.com/office/drawing/2014/main" id="{683AFB46-3124-DC11-9EC4-E903A68B0500}"/>
              </a:ext>
              <a:ext uri="{C183D7F6-B498-43B3-948B-1728B52AA6E4}">
                <adec:decorative xmlns:adec="http://schemas.microsoft.com/office/drawing/2017/decorative" val="1"/>
              </a:ext>
            </a:extLst>
          </p:cNvPr>
          <p:cNvSpPr>
            <a:spLocks noGrp="1"/>
          </p:cNvSpPr>
          <p:nvPr>
            <p:ph type="body" sz="quarter" idx="24"/>
          </p:nvPr>
        </p:nvSpPr>
        <p:spPr>
          <a:xfrm>
            <a:off x="714375" y="0"/>
            <a:ext cx="7716931" cy="473235"/>
          </a:xfrm>
          <a:solidFill>
            <a:srgbClr val="7030A0"/>
          </a:solidFill>
        </p:spPr>
        <p:txBody>
          <a:bodyPr/>
          <a:lstStyle/>
          <a:p>
            <a:r>
              <a:rPr lang="en-AU" noProof="0" dirty="0">
                <a:solidFill>
                  <a:schemeClr val="bg1"/>
                </a:solidFill>
              </a:rPr>
              <a:t>Teach routines that support active and effective participation in learning </a:t>
            </a:r>
          </a:p>
        </p:txBody>
      </p:sp>
    </p:spTree>
    <p:extLst>
      <p:ext uri="{BB962C8B-B14F-4D97-AF65-F5344CB8AC3E}">
        <p14:creationId xmlns:p14="http://schemas.microsoft.com/office/powerpoint/2010/main" val="280004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C800AD16-165C-4961-61F4-C96553B99991}"/>
              </a:ext>
            </a:extLst>
          </p:cNvPr>
          <p:cNvSpPr>
            <a:spLocks noGrp="1"/>
          </p:cNvSpPr>
          <p:nvPr>
            <p:ph type="title"/>
          </p:nvPr>
        </p:nvSpPr>
        <p:spPr>
          <a:xfrm>
            <a:off x="609600" y="780287"/>
            <a:ext cx="10972800" cy="535531"/>
          </a:xfrm>
        </p:spPr>
        <p:txBody>
          <a:bodyPr/>
          <a:lstStyle/>
          <a:p>
            <a:r>
              <a:rPr lang="en-AU" noProof="0" dirty="0"/>
              <a:t>Selecting active participation routines </a:t>
            </a:r>
          </a:p>
        </p:txBody>
      </p:sp>
      <p:sp>
        <p:nvSpPr>
          <p:cNvPr id="26" name="Box 1">
            <a:extLst>
              <a:ext uri="{FF2B5EF4-FFF2-40B4-BE49-F238E27FC236}">
                <a16:creationId xmlns:a16="http://schemas.microsoft.com/office/drawing/2014/main" id="{B8986B35-A7C5-6339-F2E6-692FE4C9EDC9}"/>
              </a:ext>
              <a:ext uri="{C183D7F6-B498-43B3-948B-1728B52AA6E4}">
                <adec:decorative xmlns:adec="http://schemas.microsoft.com/office/drawing/2017/decorative" val="1"/>
              </a:ext>
            </a:extLst>
          </p:cNvPr>
          <p:cNvSpPr/>
          <p:nvPr/>
        </p:nvSpPr>
        <p:spPr>
          <a:xfrm>
            <a:off x="714375" y="1509623"/>
            <a:ext cx="10801889" cy="4708298"/>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aphicFrame>
        <p:nvGraphicFramePr>
          <p:cNvPr id="4" name="Table 3">
            <a:extLst>
              <a:ext uri="{FF2B5EF4-FFF2-40B4-BE49-F238E27FC236}">
                <a16:creationId xmlns:a16="http://schemas.microsoft.com/office/drawing/2014/main" id="{4F8D50FB-1F0E-7F51-542A-6A7843FC214A}"/>
              </a:ext>
            </a:extLst>
          </p:cNvPr>
          <p:cNvGraphicFramePr>
            <a:graphicFrameLocks noGrp="1"/>
          </p:cNvGraphicFramePr>
          <p:nvPr>
            <p:extLst>
              <p:ext uri="{D42A27DB-BD31-4B8C-83A1-F6EECF244321}">
                <p14:modId xmlns:p14="http://schemas.microsoft.com/office/powerpoint/2010/main" val="4235896951"/>
              </p:ext>
            </p:extLst>
          </p:nvPr>
        </p:nvGraphicFramePr>
        <p:xfrm>
          <a:off x="951360" y="1685713"/>
          <a:ext cx="10309307" cy="4392000"/>
        </p:xfrm>
        <a:graphic>
          <a:graphicData uri="http://schemas.openxmlformats.org/drawingml/2006/table">
            <a:tbl>
              <a:tblPr firstRow="1" bandRow="1">
                <a:tableStyleId>{5C22544A-7EE6-4342-B048-85BDC9FD1C3A}</a:tableStyleId>
              </a:tblPr>
              <a:tblGrid>
                <a:gridCol w="3331882">
                  <a:extLst>
                    <a:ext uri="{9D8B030D-6E8A-4147-A177-3AD203B41FA5}">
                      <a16:colId xmlns:a16="http://schemas.microsoft.com/office/drawing/2014/main" val="3071652527"/>
                    </a:ext>
                  </a:extLst>
                </a:gridCol>
                <a:gridCol w="3539958">
                  <a:extLst>
                    <a:ext uri="{9D8B030D-6E8A-4147-A177-3AD203B41FA5}">
                      <a16:colId xmlns:a16="http://schemas.microsoft.com/office/drawing/2014/main" val="2069088416"/>
                    </a:ext>
                  </a:extLst>
                </a:gridCol>
                <a:gridCol w="3437467">
                  <a:extLst>
                    <a:ext uri="{9D8B030D-6E8A-4147-A177-3AD203B41FA5}">
                      <a16:colId xmlns:a16="http://schemas.microsoft.com/office/drawing/2014/main" val="150472369"/>
                    </a:ext>
                  </a:extLst>
                </a:gridCol>
              </a:tblGrid>
              <a:tr h="396000">
                <a:tc>
                  <a:txBody>
                    <a:bodyPr/>
                    <a:lstStyle/>
                    <a:p>
                      <a:pPr algn="l"/>
                      <a:r>
                        <a:rPr lang="en-AU" sz="1400" noProof="0" dirty="0">
                          <a:solidFill>
                            <a:schemeClr val="tx1"/>
                          </a:solidFill>
                        </a:rPr>
                        <a:t>Routines</a:t>
                      </a:r>
                    </a:p>
                  </a:txBody>
                  <a:tcPr marL="137160" marR="137160" marT="72000" marB="72000" anchor="ctr">
                    <a:solidFill>
                      <a:schemeClr val="accent3">
                        <a:lumMod val="20000"/>
                        <a:lumOff val="80000"/>
                      </a:schemeClr>
                    </a:solidFill>
                  </a:tcPr>
                </a:tc>
                <a:tc>
                  <a:txBody>
                    <a:bodyPr/>
                    <a:lstStyle/>
                    <a:p>
                      <a:pPr algn="l"/>
                      <a:r>
                        <a:rPr lang="en-AU" sz="1400" noProof="0" dirty="0">
                          <a:solidFill>
                            <a:schemeClr val="tx1"/>
                          </a:solidFill>
                        </a:rPr>
                        <a:t>Purpose</a:t>
                      </a:r>
                    </a:p>
                  </a:txBody>
                  <a:tcPr marL="137160" marR="137160" marT="72000" marB="72000" anchor="ctr">
                    <a:solidFill>
                      <a:schemeClr val="accent3">
                        <a:lumMod val="20000"/>
                        <a:lumOff val="80000"/>
                      </a:schemeClr>
                    </a:solidFill>
                  </a:tcPr>
                </a:tc>
                <a:tc>
                  <a:txBody>
                    <a:bodyPr/>
                    <a:lstStyle/>
                    <a:p>
                      <a:pPr algn="l"/>
                      <a:r>
                        <a:rPr lang="en-AU" sz="1400" noProof="0" dirty="0">
                          <a:solidFill>
                            <a:schemeClr val="tx1"/>
                          </a:solidFill>
                        </a:rPr>
                        <a:t>Alternative or additional routines</a:t>
                      </a:r>
                    </a:p>
                  </a:txBody>
                  <a:tcPr marL="137160" marR="137160" marT="72000" marB="72000" anchor="ctr">
                    <a:solidFill>
                      <a:schemeClr val="accent3">
                        <a:lumMod val="20000"/>
                        <a:lumOff val="80000"/>
                      </a:schemeClr>
                    </a:solidFill>
                  </a:tcPr>
                </a:tc>
                <a:extLst>
                  <a:ext uri="{0D108BD9-81ED-4DB2-BD59-A6C34878D82A}">
                    <a16:rowId xmlns:a16="http://schemas.microsoft.com/office/drawing/2014/main" val="1052289511"/>
                  </a:ext>
                </a:extLst>
              </a:tr>
              <a:tr h="1296000">
                <a:tc>
                  <a:txBody>
                    <a:bodyPr/>
                    <a:lstStyle/>
                    <a:p>
                      <a:pPr algn="l"/>
                      <a:r>
                        <a:rPr lang="en-AU" sz="1400" b="1" noProof="0" dirty="0">
                          <a:solidFill>
                            <a:schemeClr val="tx1"/>
                          </a:solidFill>
                        </a:rPr>
                        <a:t>Whiteboards</a:t>
                      </a:r>
                    </a:p>
                  </a:txBody>
                  <a:tcPr marL="1260000" marR="137160" marT="72000" marB="72000" anchor="ctr">
                    <a:lnB w="6350" cap="flat" cmpd="sng" algn="ctr">
                      <a:solidFill>
                        <a:schemeClr val="tx1"/>
                      </a:solidFill>
                      <a:prstDash val="solid"/>
                      <a:round/>
                      <a:headEnd type="none" w="med" len="med"/>
                      <a:tailEnd type="none" w="med" len="med"/>
                    </a:lnB>
                    <a:noFill/>
                  </a:tcPr>
                </a:tc>
                <a:tc>
                  <a:txBody>
                    <a:bodyPr/>
                    <a:lstStyle/>
                    <a:p>
                      <a:pPr>
                        <a:lnSpc>
                          <a:spcPct val="120000"/>
                        </a:lnSpc>
                        <a:spcBef>
                          <a:spcPts val="600"/>
                        </a:spcBef>
                        <a:spcAft>
                          <a:spcPts val="600"/>
                        </a:spcAft>
                      </a:pPr>
                      <a:r>
                        <a:rPr lang="en-AU" sz="1400" noProof="0" dirty="0"/>
                        <a:t>Whole-class response system that </a:t>
                      </a:r>
                      <a:br>
                        <a:rPr lang="en-AU" sz="1400" noProof="0" dirty="0"/>
                      </a:br>
                      <a:r>
                        <a:rPr lang="en-AU" sz="1400" noProof="0" dirty="0"/>
                        <a:t>reveals every students’ thinking for a range of response types.</a:t>
                      </a:r>
                    </a:p>
                  </a:txBody>
                  <a:tcPr marL="137160" marR="137160" marT="216000" marB="137160">
                    <a:lnB w="6350" cap="flat" cmpd="sng" algn="ctr">
                      <a:solidFill>
                        <a:schemeClr val="tx1"/>
                      </a:solidFill>
                      <a:prstDash val="solid"/>
                      <a:round/>
                      <a:headEnd type="none" w="med" len="med"/>
                      <a:tailEnd type="none" w="med" len="med"/>
                    </a:lnB>
                    <a:noFill/>
                  </a:tcPr>
                </a:tc>
                <a:tc>
                  <a:txBody>
                    <a:bodyPr/>
                    <a:lstStyle/>
                    <a:p>
                      <a:pPr marL="285750" indent="-285750">
                        <a:lnSpc>
                          <a:spcPct val="120000"/>
                        </a:lnSpc>
                        <a:spcBef>
                          <a:spcPts val="0"/>
                        </a:spcBef>
                        <a:spcAft>
                          <a:spcPts val="600"/>
                        </a:spcAft>
                        <a:buFont typeface="Arial" panose="020B0604020202020204" pitchFamily="34" charset="0"/>
                        <a:buChar char="•"/>
                      </a:pPr>
                      <a:r>
                        <a:rPr lang="en-AU" sz="1400" noProof="0" dirty="0"/>
                        <a:t>Writing in books</a:t>
                      </a:r>
                    </a:p>
                    <a:p>
                      <a:pPr marL="285750" indent="-285750">
                        <a:lnSpc>
                          <a:spcPct val="120000"/>
                        </a:lnSpc>
                        <a:spcBef>
                          <a:spcPts val="0"/>
                        </a:spcBef>
                        <a:spcAft>
                          <a:spcPts val="600"/>
                        </a:spcAft>
                        <a:buFont typeface="Arial" panose="020B0604020202020204" pitchFamily="34" charset="0"/>
                        <a:buChar char="•"/>
                      </a:pPr>
                      <a:r>
                        <a:rPr lang="en-AU" sz="1400" noProof="0" dirty="0"/>
                        <a:t>Finger voting</a:t>
                      </a:r>
                    </a:p>
                    <a:p>
                      <a:pPr marL="285750" lvl="0" indent="-285750">
                        <a:lnSpc>
                          <a:spcPct val="120000"/>
                        </a:lnSpc>
                        <a:spcBef>
                          <a:spcPts val="0"/>
                        </a:spcBef>
                        <a:spcAft>
                          <a:spcPts val="600"/>
                        </a:spcAft>
                        <a:buFont typeface="Arial" panose="020B0604020202020204" pitchFamily="34" charset="0"/>
                        <a:buChar char="•"/>
                      </a:pPr>
                      <a:r>
                        <a:rPr lang="en-AU" sz="1400" noProof="0" dirty="0"/>
                        <a:t>Software</a:t>
                      </a:r>
                    </a:p>
                  </a:txBody>
                  <a:tcPr marL="137160" marR="137160" marT="216000" marB="137160">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0846485"/>
                  </a:ext>
                </a:extLst>
              </a:tr>
              <a:tr h="1296000">
                <a:tc>
                  <a:txBody>
                    <a:bodyPr/>
                    <a:lstStyle/>
                    <a:p>
                      <a:pPr algn="l"/>
                      <a:r>
                        <a:rPr lang="en-AU" sz="1400" b="1" noProof="0" dirty="0">
                          <a:solidFill>
                            <a:schemeClr val="tx1"/>
                          </a:solidFill>
                        </a:rPr>
                        <a:t>Turn and Talk</a:t>
                      </a:r>
                    </a:p>
                  </a:txBody>
                  <a:tcPr marL="1260000" marR="137160" marT="72000" marB="72000"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nSpc>
                          <a:spcPct val="120000"/>
                        </a:lnSpc>
                        <a:spcBef>
                          <a:spcPts val="600"/>
                        </a:spcBef>
                        <a:spcAft>
                          <a:spcPts val="600"/>
                        </a:spcAft>
                      </a:pPr>
                      <a:r>
                        <a:rPr lang="en-AU" sz="1400" noProof="0" dirty="0"/>
                        <a:t>All students engage in quick, structured responses with a </a:t>
                      </a:r>
                      <a:br>
                        <a:rPr lang="en-AU" sz="1400" noProof="0" dirty="0"/>
                      </a:br>
                      <a:r>
                        <a:rPr lang="en-AU" sz="1400" noProof="0" dirty="0"/>
                        <a:t>designated partner. </a:t>
                      </a:r>
                    </a:p>
                  </a:txBody>
                  <a:tcPr marL="137160" marR="137160" marT="216000" marB="137160">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indent="-285750">
                        <a:lnSpc>
                          <a:spcPct val="120000"/>
                        </a:lnSpc>
                        <a:spcBef>
                          <a:spcPts val="0"/>
                        </a:spcBef>
                        <a:spcAft>
                          <a:spcPts val="600"/>
                        </a:spcAft>
                        <a:buFont typeface="Arial" panose="020B0604020202020204" pitchFamily="34" charset="0"/>
                        <a:buChar char="•"/>
                      </a:pPr>
                      <a:r>
                        <a:rPr lang="en-AU" sz="1400" noProof="0" dirty="0"/>
                        <a:t>Choral response routines</a:t>
                      </a:r>
                    </a:p>
                  </a:txBody>
                  <a:tcPr marL="137160" marR="137160" marT="216000" marB="137160">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7535375"/>
                  </a:ext>
                </a:extLst>
              </a:tr>
              <a:tr h="1404000">
                <a:tc>
                  <a:txBody>
                    <a:bodyPr/>
                    <a:lstStyle/>
                    <a:p>
                      <a:pPr algn="l"/>
                      <a:r>
                        <a:rPr lang="en-AU" sz="1400" b="1" noProof="0" dirty="0">
                          <a:solidFill>
                            <a:schemeClr val="tx1"/>
                          </a:solidFill>
                        </a:rPr>
                        <a:t>Random Selection</a:t>
                      </a:r>
                    </a:p>
                  </a:txBody>
                  <a:tcPr marL="1260000" marR="137160" marT="72000" marB="72000" anchor="ctr">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a:lnSpc>
                          <a:spcPct val="120000"/>
                        </a:lnSpc>
                        <a:spcBef>
                          <a:spcPts val="600"/>
                        </a:spcBef>
                        <a:spcAft>
                          <a:spcPts val="600"/>
                        </a:spcAft>
                      </a:pPr>
                      <a:r>
                        <a:rPr lang="en-AU" sz="1400" noProof="0" dirty="0"/>
                        <a:t>Prompts all students to think about a response and provides a random sample of student understanding. </a:t>
                      </a:r>
                    </a:p>
                  </a:txBody>
                  <a:tcPr marL="137160" marR="137160" marT="252000" marB="137160">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marL="285750" indent="-285750">
                        <a:lnSpc>
                          <a:spcPct val="120000"/>
                        </a:lnSpc>
                        <a:spcBef>
                          <a:spcPts val="0"/>
                        </a:spcBef>
                        <a:spcAft>
                          <a:spcPts val="600"/>
                        </a:spcAft>
                        <a:buFont typeface="Arial" panose="020B0604020202020204" pitchFamily="34" charset="0"/>
                        <a:buChar char="•"/>
                      </a:pPr>
                      <a:r>
                        <a:rPr lang="en-AU" sz="1400" noProof="0" dirty="0"/>
                        <a:t>Purposeful selection</a:t>
                      </a:r>
                    </a:p>
                  </a:txBody>
                  <a:tcPr marL="137160" marR="137160" marT="252000" marB="137160">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noFill/>
                  </a:tcPr>
                </a:tc>
                <a:extLst>
                  <a:ext uri="{0D108BD9-81ED-4DB2-BD59-A6C34878D82A}">
                    <a16:rowId xmlns:a16="http://schemas.microsoft.com/office/drawing/2014/main" val="799545381"/>
                  </a:ext>
                </a:extLst>
              </a:tr>
            </a:tbl>
          </a:graphicData>
        </a:graphic>
      </p:graphicFrame>
      <p:grpSp>
        <p:nvGrpSpPr>
          <p:cNvPr id="3" name="Group 2">
            <a:extLst>
              <a:ext uri="{FF2B5EF4-FFF2-40B4-BE49-F238E27FC236}">
                <a16:creationId xmlns:a16="http://schemas.microsoft.com/office/drawing/2014/main" id="{37A4ED50-A29D-1742-653D-43E323A9926C}"/>
              </a:ext>
              <a:ext uri="{C183D7F6-B498-43B3-948B-1728B52AA6E4}">
                <adec:decorative xmlns:adec="http://schemas.microsoft.com/office/drawing/2017/decorative" val="1"/>
              </a:ext>
            </a:extLst>
          </p:cNvPr>
          <p:cNvGrpSpPr/>
          <p:nvPr/>
        </p:nvGrpSpPr>
        <p:grpSpPr>
          <a:xfrm>
            <a:off x="951360" y="2188638"/>
            <a:ext cx="1069884" cy="1069884"/>
            <a:chOff x="1042761" y="2455310"/>
            <a:chExt cx="1089857" cy="1089857"/>
          </a:xfrm>
        </p:grpSpPr>
        <p:sp>
          <p:nvSpPr>
            <p:cNvPr id="6" name="Oval 5">
              <a:extLst>
                <a:ext uri="{FF2B5EF4-FFF2-40B4-BE49-F238E27FC236}">
                  <a16:creationId xmlns:a16="http://schemas.microsoft.com/office/drawing/2014/main" id="{B852D511-6454-0D48-95CF-2BFFA0211129}"/>
                </a:ext>
              </a:extLst>
            </p:cNvPr>
            <p:cNvSpPr/>
            <p:nvPr/>
          </p:nvSpPr>
          <p:spPr>
            <a:xfrm>
              <a:off x="1042761" y="2455310"/>
              <a:ext cx="1089857" cy="1089857"/>
            </a:xfrm>
            <a:prstGeom prst="ellipse">
              <a:avLst/>
            </a:prstGeom>
            <a:solidFill>
              <a:srgbClr val="E16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7" name="Graphic 6" descr="Blackboard outline">
              <a:extLst>
                <a:ext uri="{FF2B5EF4-FFF2-40B4-BE49-F238E27FC236}">
                  <a16:creationId xmlns:a16="http://schemas.microsoft.com/office/drawing/2014/main" id="{C63D00CF-285E-F459-6B4F-BFCCA9B4CB0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8824" y="2561373"/>
              <a:ext cx="877729" cy="877729"/>
            </a:xfrm>
            <a:prstGeom prst="rect">
              <a:avLst/>
            </a:prstGeom>
          </p:spPr>
        </p:pic>
      </p:grpSp>
      <p:grpSp>
        <p:nvGrpSpPr>
          <p:cNvPr id="8" name="Group 7">
            <a:extLst>
              <a:ext uri="{FF2B5EF4-FFF2-40B4-BE49-F238E27FC236}">
                <a16:creationId xmlns:a16="http://schemas.microsoft.com/office/drawing/2014/main" id="{A11FBCB2-471E-963F-8BCA-E63A29D9BF9A}"/>
              </a:ext>
              <a:ext uri="{C183D7F6-B498-43B3-948B-1728B52AA6E4}">
                <adec:decorative xmlns:adec="http://schemas.microsoft.com/office/drawing/2017/decorative" val="1"/>
              </a:ext>
            </a:extLst>
          </p:cNvPr>
          <p:cNvGrpSpPr/>
          <p:nvPr/>
        </p:nvGrpSpPr>
        <p:grpSpPr>
          <a:xfrm>
            <a:off x="931333" y="3458553"/>
            <a:ext cx="1088205" cy="1088205"/>
            <a:chOff x="714375" y="770889"/>
            <a:chExt cx="1089857" cy="1089857"/>
          </a:xfrm>
        </p:grpSpPr>
        <p:sp>
          <p:nvSpPr>
            <p:cNvPr id="9" name="Oval 8">
              <a:extLst>
                <a:ext uri="{FF2B5EF4-FFF2-40B4-BE49-F238E27FC236}">
                  <a16:creationId xmlns:a16="http://schemas.microsoft.com/office/drawing/2014/main" id="{169454D8-36F3-635D-1B2F-80B404A1C643}"/>
                </a:ext>
              </a:extLst>
            </p:cNvPr>
            <p:cNvSpPr/>
            <p:nvPr/>
          </p:nvSpPr>
          <p:spPr>
            <a:xfrm>
              <a:off x="714375" y="770889"/>
              <a:ext cx="1089857" cy="1089857"/>
            </a:xfrm>
            <a:prstGeom prst="ellipse">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0" name="Graphic 9" descr="Boardroom outline">
              <a:extLst>
                <a:ext uri="{FF2B5EF4-FFF2-40B4-BE49-F238E27FC236}">
                  <a16:creationId xmlns:a16="http://schemas.microsoft.com/office/drawing/2014/main" id="{D5C05121-580B-AAA4-309D-22070387AAA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3601" y="840114"/>
              <a:ext cx="951404" cy="951404"/>
            </a:xfrm>
            <a:prstGeom prst="rect">
              <a:avLst/>
            </a:prstGeom>
          </p:spPr>
        </p:pic>
      </p:grpSp>
      <p:grpSp>
        <p:nvGrpSpPr>
          <p:cNvPr id="11" name="Group 10">
            <a:extLst>
              <a:ext uri="{FF2B5EF4-FFF2-40B4-BE49-F238E27FC236}">
                <a16:creationId xmlns:a16="http://schemas.microsoft.com/office/drawing/2014/main" id="{CB61452A-A395-092C-610E-71EE810D66A5}"/>
              </a:ext>
              <a:ext uri="{C183D7F6-B498-43B3-948B-1728B52AA6E4}">
                <adec:decorative xmlns:adec="http://schemas.microsoft.com/office/drawing/2017/decorative" val="1"/>
              </a:ext>
            </a:extLst>
          </p:cNvPr>
          <p:cNvGrpSpPr/>
          <p:nvPr/>
        </p:nvGrpSpPr>
        <p:grpSpPr>
          <a:xfrm>
            <a:off x="949654" y="4813436"/>
            <a:ext cx="1069884" cy="1069884"/>
            <a:chOff x="714375" y="770889"/>
            <a:chExt cx="1089857" cy="1089857"/>
          </a:xfrm>
        </p:grpSpPr>
        <p:sp>
          <p:nvSpPr>
            <p:cNvPr id="12" name="Oval 11">
              <a:extLst>
                <a:ext uri="{FF2B5EF4-FFF2-40B4-BE49-F238E27FC236}">
                  <a16:creationId xmlns:a16="http://schemas.microsoft.com/office/drawing/2014/main" id="{02639B86-3218-1F85-1076-CAA54ACE9602}"/>
                </a:ext>
              </a:extLst>
            </p:cNvPr>
            <p:cNvSpPr/>
            <p:nvPr/>
          </p:nvSpPr>
          <p:spPr>
            <a:xfrm>
              <a:off x="714375" y="770889"/>
              <a:ext cx="1089857" cy="1089857"/>
            </a:xfrm>
            <a:prstGeom prst="ellipse">
              <a:avLst/>
            </a:prstGeom>
            <a:solidFill>
              <a:srgbClr val="F5960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3" name="Graphic 12" descr="Questions outline">
              <a:extLst>
                <a:ext uri="{FF2B5EF4-FFF2-40B4-BE49-F238E27FC236}">
                  <a16:creationId xmlns:a16="http://schemas.microsoft.com/office/drawing/2014/main" id="{2F25EF35-9A7A-E5A1-69F1-1EEF74C7A90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8948" y="888100"/>
              <a:ext cx="873187" cy="873187"/>
            </a:xfrm>
            <a:prstGeom prst="rect">
              <a:avLst/>
            </a:prstGeom>
          </p:spPr>
        </p:pic>
      </p:grpSp>
      <p:sp>
        <p:nvSpPr>
          <p:cNvPr id="16" name="Label">
            <a:extLst>
              <a:ext uri="{FF2B5EF4-FFF2-40B4-BE49-F238E27FC236}">
                <a16:creationId xmlns:a16="http://schemas.microsoft.com/office/drawing/2014/main" id="{9180E551-D978-30CD-932A-A835B7A4BFA6}"/>
              </a:ext>
              <a:ext uri="{C183D7F6-B498-43B3-948B-1728B52AA6E4}">
                <adec:decorative xmlns:adec="http://schemas.microsoft.com/office/drawing/2017/decorative" val="1"/>
              </a:ext>
            </a:extLst>
          </p:cNvPr>
          <p:cNvSpPr>
            <a:spLocks noGrp="1"/>
          </p:cNvSpPr>
          <p:nvPr>
            <p:ph type="body" sz="quarter" idx="24"/>
          </p:nvPr>
        </p:nvSpPr>
        <p:spPr>
          <a:xfrm>
            <a:off x="714375" y="0"/>
            <a:ext cx="7735358" cy="473075"/>
          </a:xfrm>
          <a:solidFill>
            <a:srgbClr val="7030A0"/>
          </a:solidFill>
        </p:spPr>
        <p:txBody>
          <a:bodyPr/>
          <a:lstStyle/>
          <a:p>
            <a:r>
              <a:rPr lang="en-AU" noProof="0" dirty="0">
                <a:solidFill>
                  <a:schemeClr val="bg1"/>
                </a:solidFill>
              </a:rPr>
              <a:t>Teach routines that support active and effective participation in learning </a:t>
            </a:r>
          </a:p>
        </p:txBody>
      </p:sp>
    </p:spTree>
    <p:extLst>
      <p:ext uri="{BB962C8B-B14F-4D97-AF65-F5344CB8AC3E}">
        <p14:creationId xmlns:p14="http://schemas.microsoft.com/office/powerpoint/2010/main" val="3468580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73A2D-0589-19C9-2508-0BA3F8EF3804}"/>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D2AFB10A-123D-377D-241A-BC79E5DE27E3}"/>
              </a:ext>
            </a:extLst>
          </p:cNvPr>
          <p:cNvSpPr>
            <a:spLocks noGrp="1"/>
          </p:cNvSpPr>
          <p:nvPr>
            <p:ph type="title"/>
          </p:nvPr>
        </p:nvSpPr>
        <p:spPr>
          <a:xfrm>
            <a:off x="1985752" y="1087339"/>
            <a:ext cx="9596647" cy="507831"/>
          </a:xfrm>
        </p:spPr>
        <p:txBody>
          <a:bodyPr wrap="square">
            <a:spAutoFit/>
          </a:bodyPr>
          <a:lstStyle/>
          <a:p>
            <a:r>
              <a:rPr lang="en-AU" sz="3000" noProof="0" dirty="0"/>
              <a:t>Mini whiteboard routines</a:t>
            </a:r>
          </a:p>
        </p:txBody>
      </p:sp>
      <p:sp>
        <p:nvSpPr>
          <p:cNvPr id="6" name="Text 1">
            <a:extLst>
              <a:ext uri="{FF2B5EF4-FFF2-40B4-BE49-F238E27FC236}">
                <a16:creationId xmlns:a16="http://schemas.microsoft.com/office/drawing/2014/main" id="{E18129F9-C8B2-3922-7DAC-1FE4F4EC4EBC}"/>
              </a:ext>
            </a:extLst>
          </p:cNvPr>
          <p:cNvSpPr txBox="1">
            <a:spLocks/>
          </p:cNvSpPr>
          <p:nvPr/>
        </p:nvSpPr>
        <p:spPr>
          <a:xfrm>
            <a:off x="2118917" y="1942299"/>
            <a:ext cx="8081526" cy="4255561"/>
          </a:xfrm>
          <a:prstGeom prst="rect">
            <a:avLst/>
          </a:prstGeom>
          <a:solidFill>
            <a:schemeClr val="bg1"/>
          </a:solidFill>
          <a:effectLst>
            <a:outerShdw blurRad="63500" sx="101000" sy="101000" algn="ctr" rotWithShape="0">
              <a:prstClr val="black">
                <a:alpha val="10000"/>
              </a:prstClr>
            </a:outerShdw>
          </a:effectLst>
        </p:spPr>
        <p:txBody>
          <a:bodyPr vert="horz" wrap="square" lIns="468000" tIns="324000" rIns="396000" bIns="39600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50000"/>
              </a:lnSpc>
              <a:spcAft>
                <a:spcPts val="1200"/>
              </a:spcAft>
            </a:pPr>
            <a:r>
              <a:rPr lang="en-AU" noProof="0" dirty="0"/>
              <a:t>Setting clear routines for using mini whiteboards includes:</a:t>
            </a:r>
          </a:p>
          <a:p>
            <a:pPr lvl="3">
              <a:lnSpc>
                <a:spcPct val="150000"/>
              </a:lnSpc>
              <a:buClrTx/>
            </a:pPr>
            <a:r>
              <a:rPr lang="en-AU" b="1" noProof="0" dirty="0"/>
              <a:t>collecting and storing </a:t>
            </a:r>
            <a:r>
              <a:rPr lang="en-AU" noProof="0" dirty="0"/>
              <a:t>whiteboards and markers</a:t>
            </a:r>
          </a:p>
          <a:p>
            <a:pPr lvl="3">
              <a:lnSpc>
                <a:spcPct val="150000"/>
              </a:lnSpc>
              <a:buClrTx/>
            </a:pPr>
            <a:r>
              <a:rPr lang="en-AU" noProof="0" dirty="0"/>
              <a:t>placing whiteboards down when not in use (</a:t>
            </a:r>
            <a:r>
              <a:rPr lang="en-AU" b="1" noProof="0" dirty="0"/>
              <a:t>‘park it’</a:t>
            </a:r>
            <a:r>
              <a:rPr lang="en-AU" noProof="0" dirty="0"/>
              <a:t>)</a:t>
            </a:r>
          </a:p>
          <a:p>
            <a:pPr lvl="3">
              <a:lnSpc>
                <a:spcPct val="150000"/>
              </a:lnSpc>
              <a:buClrTx/>
            </a:pPr>
            <a:r>
              <a:rPr lang="en-AU" noProof="0" dirty="0"/>
              <a:t>‘hovering’ boards when students are waiting (</a:t>
            </a:r>
            <a:r>
              <a:rPr lang="en-AU" b="1" noProof="0" dirty="0"/>
              <a:t>‘hover’</a:t>
            </a:r>
            <a:r>
              <a:rPr lang="en-AU" noProof="0" dirty="0"/>
              <a:t>)</a:t>
            </a:r>
          </a:p>
          <a:p>
            <a:pPr lvl="3">
              <a:lnSpc>
                <a:spcPct val="150000"/>
              </a:lnSpc>
              <a:buClrTx/>
            </a:pPr>
            <a:r>
              <a:rPr lang="en-AU" noProof="0" dirty="0"/>
              <a:t>displaying working out (</a:t>
            </a:r>
            <a:r>
              <a:rPr lang="en-AU" b="1" noProof="0" dirty="0"/>
              <a:t>‘chin it’</a:t>
            </a:r>
            <a:r>
              <a:rPr lang="en-AU" noProof="0" dirty="0"/>
              <a:t>)</a:t>
            </a:r>
          </a:p>
          <a:p>
            <a:pPr lvl="3">
              <a:lnSpc>
                <a:spcPct val="150000"/>
              </a:lnSpc>
              <a:buClrTx/>
            </a:pPr>
            <a:r>
              <a:rPr lang="en-AU" noProof="0" dirty="0"/>
              <a:t>actioning teacher </a:t>
            </a:r>
            <a:r>
              <a:rPr lang="en-AU" b="1" noProof="0" dirty="0"/>
              <a:t>feedback</a:t>
            </a:r>
          </a:p>
          <a:p>
            <a:pPr lvl="3">
              <a:lnSpc>
                <a:spcPct val="150000"/>
              </a:lnSpc>
              <a:buClrTx/>
            </a:pPr>
            <a:r>
              <a:rPr lang="en-AU" noProof="0" dirty="0"/>
              <a:t>cleaning whiteboards when finished (</a:t>
            </a:r>
            <a:r>
              <a:rPr lang="en-AU" b="1" noProof="0" dirty="0"/>
              <a:t>‘bin it’</a:t>
            </a:r>
            <a:r>
              <a:rPr lang="en-AU" noProof="0" dirty="0"/>
              <a:t>)</a:t>
            </a:r>
          </a:p>
          <a:p>
            <a:pPr lvl="3">
              <a:lnSpc>
                <a:spcPct val="150000"/>
              </a:lnSpc>
              <a:buClrTx/>
            </a:pPr>
            <a:r>
              <a:rPr lang="en-AU" noProof="0" dirty="0"/>
              <a:t>responding to </a:t>
            </a:r>
            <a:r>
              <a:rPr lang="en-AU" b="1" noProof="0" dirty="0"/>
              <a:t>prompts and signals</a:t>
            </a:r>
            <a:r>
              <a:rPr lang="en-AU" noProof="0" dirty="0"/>
              <a:t>.</a:t>
            </a:r>
          </a:p>
        </p:txBody>
      </p:sp>
      <p:grpSp>
        <p:nvGrpSpPr>
          <p:cNvPr id="2" name="Group 1">
            <a:extLst>
              <a:ext uri="{FF2B5EF4-FFF2-40B4-BE49-F238E27FC236}">
                <a16:creationId xmlns:a16="http://schemas.microsoft.com/office/drawing/2014/main" id="{03B84498-16C6-10BF-E976-A17E31BF33A8}"/>
              </a:ext>
              <a:ext uri="{C183D7F6-B498-43B3-948B-1728B52AA6E4}">
                <adec:decorative xmlns:adec="http://schemas.microsoft.com/office/drawing/2017/decorative" val="1"/>
              </a:ext>
            </a:extLst>
          </p:cNvPr>
          <p:cNvGrpSpPr/>
          <p:nvPr/>
        </p:nvGrpSpPr>
        <p:grpSpPr>
          <a:xfrm>
            <a:off x="714375" y="806312"/>
            <a:ext cx="1069884" cy="1069884"/>
            <a:chOff x="1042761" y="2455310"/>
            <a:chExt cx="1089857" cy="1089857"/>
          </a:xfrm>
        </p:grpSpPr>
        <p:sp>
          <p:nvSpPr>
            <p:cNvPr id="3" name="Oval 2">
              <a:extLst>
                <a:ext uri="{FF2B5EF4-FFF2-40B4-BE49-F238E27FC236}">
                  <a16:creationId xmlns:a16="http://schemas.microsoft.com/office/drawing/2014/main" id="{4F81E0AC-7DA6-7A76-0490-27AB6C2AE625}"/>
                </a:ext>
              </a:extLst>
            </p:cNvPr>
            <p:cNvSpPr/>
            <p:nvPr/>
          </p:nvSpPr>
          <p:spPr>
            <a:xfrm>
              <a:off x="1042761" y="2455310"/>
              <a:ext cx="1089857" cy="1089857"/>
            </a:xfrm>
            <a:prstGeom prst="ellipse">
              <a:avLst/>
            </a:prstGeom>
            <a:solidFill>
              <a:srgbClr val="E16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7" name="Graphic 6" descr="Blackboard outline">
              <a:extLst>
                <a:ext uri="{FF2B5EF4-FFF2-40B4-BE49-F238E27FC236}">
                  <a16:creationId xmlns:a16="http://schemas.microsoft.com/office/drawing/2014/main" id="{D2771FDF-BED4-72EB-1CE0-B36FA7BD43E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8824" y="2561373"/>
              <a:ext cx="877729" cy="877729"/>
            </a:xfrm>
            <a:prstGeom prst="rect">
              <a:avLst/>
            </a:prstGeom>
          </p:spPr>
        </p:pic>
      </p:grpSp>
      <p:sp>
        <p:nvSpPr>
          <p:cNvPr id="21" name="Label">
            <a:extLst>
              <a:ext uri="{FF2B5EF4-FFF2-40B4-BE49-F238E27FC236}">
                <a16:creationId xmlns:a16="http://schemas.microsoft.com/office/drawing/2014/main" id="{3962D378-495E-E6A9-26BE-95A432282C49}"/>
              </a:ext>
              <a:ext uri="{C183D7F6-B498-43B3-948B-1728B52AA6E4}">
                <adec:decorative xmlns:adec="http://schemas.microsoft.com/office/drawing/2017/decorative" val="1"/>
              </a:ext>
            </a:extLst>
          </p:cNvPr>
          <p:cNvSpPr>
            <a:spLocks noGrp="1"/>
          </p:cNvSpPr>
          <p:nvPr>
            <p:ph type="body" sz="quarter" idx="24"/>
          </p:nvPr>
        </p:nvSpPr>
        <p:spPr>
          <a:xfrm>
            <a:off x="714375" y="0"/>
            <a:ext cx="9720543" cy="473235"/>
          </a:xfrm>
          <a:solidFill>
            <a:srgbClr val="7030A0"/>
          </a:solidFill>
        </p:spPr>
        <p:txBody>
          <a:bodyPr/>
          <a:lstStyle/>
          <a:p>
            <a:r>
              <a:rPr lang="en-AU" noProof="0" dirty="0">
                <a:solidFill>
                  <a:schemeClr val="bg1"/>
                </a:solidFill>
              </a:rPr>
              <a:t>Teach routines that support active and effective participation in learning – Mini whiteboards</a:t>
            </a:r>
          </a:p>
        </p:txBody>
      </p:sp>
    </p:spTree>
    <p:extLst>
      <p:ext uri="{BB962C8B-B14F-4D97-AF65-F5344CB8AC3E}">
        <p14:creationId xmlns:p14="http://schemas.microsoft.com/office/powerpoint/2010/main" val="1979913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DE704-8E54-9C40-9B54-440D85DA8377}"/>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64873A1E-3DD0-E3C3-58FE-E89B3FE8B7AA}"/>
              </a:ext>
            </a:extLst>
          </p:cNvPr>
          <p:cNvSpPr>
            <a:spLocks noGrp="1"/>
          </p:cNvSpPr>
          <p:nvPr>
            <p:ph type="title"/>
          </p:nvPr>
        </p:nvSpPr>
        <p:spPr/>
        <p:txBody>
          <a:bodyPr/>
          <a:lstStyle/>
          <a:p>
            <a:r>
              <a:rPr lang="en-AU" noProof="0" dirty="0"/>
              <a:t>In the classroom</a:t>
            </a:r>
          </a:p>
        </p:txBody>
      </p:sp>
      <p:sp>
        <p:nvSpPr>
          <p:cNvPr id="4" name="Text 1">
            <a:extLst>
              <a:ext uri="{FF2B5EF4-FFF2-40B4-BE49-F238E27FC236}">
                <a16:creationId xmlns:a16="http://schemas.microsoft.com/office/drawing/2014/main" id="{B85EC612-8FAF-FBE2-EA24-27F194F69043}"/>
              </a:ext>
            </a:extLst>
          </p:cNvPr>
          <p:cNvSpPr>
            <a:spLocks noGrp="1"/>
          </p:cNvSpPr>
          <p:nvPr>
            <p:ph type="body" sz="quarter" idx="23"/>
          </p:nvPr>
        </p:nvSpPr>
        <p:spPr>
          <a:xfrm>
            <a:off x="2748290" y="1622870"/>
            <a:ext cx="6695419" cy="5235130"/>
          </a:xfrm>
        </p:spPr>
        <p:txBody>
          <a:bodyPr/>
          <a:lstStyle/>
          <a:p>
            <a:endParaRPr lang="en-AU" sz="1200" noProof="0" dirty="0"/>
          </a:p>
          <a:p>
            <a:endParaRPr lang="en-AU" sz="1200" noProof="0" dirty="0"/>
          </a:p>
          <a:p>
            <a:endParaRPr lang="en-AU" sz="1200" noProof="0" dirty="0"/>
          </a:p>
          <a:p>
            <a:pPr lvl="1"/>
            <a:r>
              <a:rPr lang="en-AU" sz="1600" noProof="0" dirty="0"/>
              <a:t>A teacher discusses the link between clear whiteboard routines and responsive teaching </a:t>
            </a:r>
          </a:p>
        </p:txBody>
      </p:sp>
      <p:pic>
        <p:nvPicPr>
          <p:cNvPr id="3" name="Online Media 1" descr="Video thumbnail linked to full video with captions.">
            <a:hlinkClick r:id="" action="ppaction://media"/>
            <a:extLst>
              <a:ext uri="{FF2B5EF4-FFF2-40B4-BE49-F238E27FC236}">
                <a16:creationId xmlns:a16="http://schemas.microsoft.com/office/drawing/2014/main" id="{C572A709-2ADB-1B4F-5E13-DAEF740A73ED}"/>
              </a:ext>
              <a:ext uri="{C183D7F6-B498-43B3-948B-1728B52AA6E4}">
                <adec:decorative xmlns:adec="http://schemas.microsoft.com/office/drawing/2017/decorative" val="0"/>
              </a:ext>
            </a:extLst>
          </p:cNvPr>
          <p:cNvPicPr>
            <a:picLocks noRot="1" noChangeAspect="1"/>
          </p:cNvPicPr>
          <p:nvPr>
            <a:videoFile r:link="rId1"/>
          </p:nvPr>
        </p:nvPicPr>
        <p:blipFill>
          <a:blip r:embed="rId4"/>
          <a:srcRect/>
          <a:stretch/>
        </p:blipFill>
        <p:spPr>
          <a:xfrm>
            <a:off x="2748290" y="1736725"/>
            <a:ext cx="6695419" cy="3795314"/>
          </a:xfrm>
          <a:prstGeom prst="rect">
            <a:avLst/>
          </a:prstGeom>
        </p:spPr>
      </p:pic>
      <p:sp>
        <p:nvSpPr>
          <p:cNvPr id="15" name="Label">
            <a:extLst>
              <a:ext uri="{FF2B5EF4-FFF2-40B4-BE49-F238E27FC236}">
                <a16:creationId xmlns:a16="http://schemas.microsoft.com/office/drawing/2014/main" id="{F672CB0C-0B12-9237-85D1-18BF301A8C50}"/>
              </a:ext>
              <a:ext uri="{C183D7F6-B498-43B3-948B-1728B52AA6E4}">
                <adec:decorative xmlns:adec="http://schemas.microsoft.com/office/drawing/2017/decorative" val="1"/>
              </a:ext>
            </a:extLst>
          </p:cNvPr>
          <p:cNvSpPr txBox="1">
            <a:spLocks/>
          </p:cNvSpPr>
          <p:nvPr/>
        </p:nvSpPr>
        <p:spPr>
          <a:xfrm>
            <a:off x="714375" y="0"/>
            <a:ext cx="9720543" cy="473235"/>
          </a:xfrm>
          <a:prstGeom prst="round2SameRect">
            <a:avLst>
              <a:gd name="adj1" fmla="val 0"/>
              <a:gd name="adj2" fmla="val 33993"/>
            </a:avLst>
          </a:prstGeom>
          <a:solidFill>
            <a:srgbClr val="7030A0"/>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Teach routines that support active and effective participation in learning – Mini whiteboards</a:t>
            </a:r>
          </a:p>
        </p:txBody>
      </p:sp>
    </p:spTree>
    <p:extLst>
      <p:ext uri="{BB962C8B-B14F-4D97-AF65-F5344CB8AC3E}">
        <p14:creationId xmlns:p14="http://schemas.microsoft.com/office/powerpoint/2010/main" val="42631479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97681-6800-58A6-A57F-697920A9C5D2}"/>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77EC83C5-9CC3-98FE-BA52-AC6130F6AD81}"/>
              </a:ext>
            </a:extLst>
          </p:cNvPr>
          <p:cNvSpPr>
            <a:spLocks noGrp="1"/>
          </p:cNvSpPr>
          <p:nvPr>
            <p:ph type="title"/>
          </p:nvPr>
        </p:nvSpPr>
        <p:spPr>
          <a:xfrm>
            <a:off x="1873458" y="1048051"/>
            <a:ext cx="9708941" cy="535531"/>
          </a:xfrm>
        </p:spPr>
        <p:txBody>
          <a:bodyPr/>
          <a:lstStyle/>
          <a:p>
            <a:r>
              <a:rPr lang="en-AU" sz="3000" noProof="0" dirty="0"/>
              <a:t>Turn and talk routines</a:t>
            </a:r>
          </a:p>
        </p:txBody>
      </p:sp>
      <p:sp>
        <p:nvSpPr>
          <p:cNvPr id="4" name="Text 1">
            <a:extLst>
              <a:ext uri="{FF2B5EF4-FFF2-40B4-BE49-F238E27FC236}">
                <a16:creationId xmlns:a16="http://schemas.microsoft.com/office/drawing/2014/main" id="{B47D588C-53A9-BF21-C3DE-E93ADD817B2D}"/>
              </a:ext>
            </a:extLst>
          </p:cNvPr>
          <p:cNvSpPr txBox="1">
            <a:spLocks/>
          </p:cNvSpPr>
          <p:nvPr/>
        </p:nvSpPr>
        <p:spPr>
          <a:xfrm>
            <a:off x="1970843" y="2158398"/>
            <a:ext cx="8211844" cy="3759629"/>
          </a:xfrm>
          <a:prstGeom prst="rect">
            <a:avLst/>
          </a:prstGeom>
          <a:solidFill>
            <a:schemeClr val="bg1"/>
          </a:solidFill>
          <a:effectLst>
            <a:outerShdw blurRad="63500" sx="101000" sy="101000" algn="ctr" rotWithShape="0">
              <a:prstClr val="black">
                <a:alpha val="10000"/>
              </a:prstClr>
            </a:outerShdw>
          </a:effectLst>
        </p:spPr>
        <p:txBody>
          <a:bodyPr vert="horz" wrap="square" lIns="432000" tIns="432000" rIns="432000" bIns="50400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200"/>
              </a:spcAft>
            </a:pPr>
            <a:r>
              <a:rPr lang="en-AU" noProof="0" dirty="0"/>
              <a:t>During a turn and talk routine, students share their responses</a:t>
            </a:r>
            <a:br>
              <a:rPr lang="en-AU" noProof="0" dirty="0"/>
            </a:br>
            <a:r>
              <a:rPr lang="en-AU" noProof="0" dirty="0"/>
              <a:t>with a partner. </a:t>
            </a:r>
            <a:endParaRPr lang="en-AU" b="1" noProof="0" dirty="0"/>
          </a:p>
          <a:p>
            <a:pPr>
              <a:lnSpc>
                <a:spcPct val="120000"/>
              </a:lnSpc>
            </a:pPr>
            <a:r>
              <a:rPr lang="en-AU" noProof="0" dirty="0"/>
              <a:t>Setting clear routines for turn and talk includes:</a:t>
            </a:r>
          </a:p>
          <a:p>
            <a:pPr lvl="3">
              <a:spcBef>
                <a:spcPts val="600"/>
              </a:spcBef>
              <a:buClrTx/>
            </a:pPr>
            <a:r>
              <a:rPr lang="en-AU" noProof="0" dirty="0"/>
              <a:t>selecting a </a:t>
            </a:r>
            <a:r>
              <a:rPr lang="en-AU" b="1" noProof="0" dirty="0"/>
              <a:t>partner </a:t>
            </a:r>
          </a:p>
          <a:p>
            <a:pPr lvl="3">
              <a:spcBef>
                <a:spcPts val="600"/>
              </a:spcBef>
              <a:buClrTx/>
            </a:pPr>
            <a:r>
              <a:rPr lang="en-AU" noProof="0" dirty="0"/>
              <a:t>sharing an </a:t>
            </a:r>
            <a:r>
              <a:rPr lang="en-AU" b="1" noProof="0" dirty="0"/>
              <a:t>idea</a:t>
            </a:r>
          </a:p>
          <a:p>
            <a:pPr lvl="3">
              <a:spcBef>
                <a:spcPts val="600"/>
              </a:spcBef>
              <a:buClrTx/>
            </a:pPr>
            <a:r>
              <a:rPr lang="en-AU" noProof="0" dirty="0"/>
              <a:t>giving and receiving </a:t>
            </a:r>
            <a:r>
              <a:rPr lang="en-AU" b="1" noProof="0" dirty="0"/>
              <a:t>feedback</a:t>
            </a:r>
          </a:p>
          <a:p>
            <a:pPr lvl="3">
              <a:spcBef>
                <a:spcPts val="600"/>
              </a:spcBef>
              <a:buClrTx/>
            </a:pPr>
            <a:r>
              <a:rPr lang="en-AU" noProof="0" dirty="0"/>
              <a:t>teaching a </a:t>
            </a:r>
            <a:r>
              <a:rPr lang="en-AU" b="1" noProof="0" dirty="0"/>
              <a:t>peer</a:t>
            </a:r>
            <a:r>
              <a:rPr lang="en-AU" noProof="0" dirty="0"/>
              <a:t>.</a:t>
            </a:r>
            <a:endParaRPr lang="en-AU" sz="1550" noProof="0" dirty="0"/>
          </a:p>
        </p:txBody>
      </p:sp>
      <p:grpSp>
        <p:nvGrpSpPr>
          <p:cNvPr id="8" name="Group 7">
            <a:extLst>
              <a:ext uri="{FF2B5EF4-FFF2-40B4-BE49-F238E27FC236}">
                <a16:creationId xmlns:a16="http://schemas.microsoft.com/office/drawing/2014/main" id="{F70B59C4-66BD-A6DF-D5C8-04ADC51A0E16}"/>
              </a:ext>
              <a:ext uri="{C183D7F6-B498-43B3-948B-1728B52AA6E4}">
                <adec:decorative xmlns:adec="http://schemas.microsoft.com/office/drawing/2017/decorative" val="1"/>
              </a:ext>
            </a:extLst>
          </p:cNvPr>
          <p:cNvGrpSpPr/>
          <p:nvPr/>
        </p:nvGrpSpPr>
        <p:grpSpPr>
          <a:xfrm>
            <a:off x="714376" y="771713"/>
            <a:ext cx="1088205" cy="1088205"/>
            <a:chOff x="714375" y="770889"/>
            <a:chExt cx="1089857" cy="1089857"/>
          </a:xfrm>
        </p:grpSpPr>
        <p:sp>
          <p:nvSpPr>
            <p:cNvPr id="9" name="Oval 8">
              <a:extLst>
                <a:ext uri="{FF2B5EF4-FFF2-40B4-BE49-F238E27FC236}">
                  <a16:creationId xmlns:a16="http://schemas.microsoft.com/office/drawing/2014/main" id="{532B8B59-2771-0BD8-A659-E1DAD49BD0AE}"/>
                </a:ext>
              </a:extLst>
            </p:cNvPr>
            <p:cNvSpPr/>
            <p:nvPr/>
          </p:nvSpPr>
          <p:spPr>
            <a:xfrm>
              <a:off x="714375" y="770889"/>
              <a:ext cx="1089857" cy="1089857"/>
            </a:xfrm>
            <a:prstGeom prst="ellipse">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1" name="Graphic 10" descr="Boardroom outline">
              <a:extLst>
                <a:ext uri="{FF2B5EF4-FFF2-40B4-BE49-F238E27FC236}">
                  <a16:creationId xmlns:a16="http://schemas.microsoft.com/office/drawing/2014/main" id="{D89F3B1B-8312-5975-2127-DE4CB58B78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3601" y="840114"/>
              <a:ext cx="951404" cy="951404"/>
            </a:xfrm>
            <a:prstGeom prst="rect">
              <a:avLst/>
            </a:prstGeom>
          </p:spPr>
        </p:pic>
      </p:grpSp>
      <p:sp>
        <p:nvSpPr>
          <p:cNvPr id="24" name="Label">
            <a:extLst>
              <a:ext uri="{FF2B5EF4-FFF2-40B4-BE49-F238E27FC236}">
                <a16:creationId xmlns:a16="http://schemas.microsoft.com/office/drawing/2014/main" id="{5EA11B1D-741B-37F6-CBBE-E8CD8B134112}"/>
              </a:ext>
              <a:ext uri="{C183D7F6-B498-43B3-948B-1728B52AA6E4}">
                <adec:decorative xmlns:adec="http://schemas.microsoft.com/office/drawing/2017/decorative" val="1"/>
              </a:ext>
            </a:extLst>
          </p:cNvPr>
          <p:cNvSpPr txBox="1">
            <a:spLocks/>
          </p:cNvSpPr>
          <p:nvPr/>
        </p:nvSpPr>
        <p:spPr>
          <a:xfrm>
            <a:off x="714376" y="0"/>
            <a:ext cx="9303684" cy="473235"/>
          </a:xfrm>
          <a:prstGeom prst="round2SameRect">
            <a:avLst>
              <a:gd name="adj1" fmla="val 0"/>
              <a:gd name="adj2" fmla="val 33993"/>
            </a:avLst>
          </a:prstGeom>
          <a:solidFill>
            <a:srgbClr val="7030A0"/>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Teach routines that support active and effective participation in learning – Turn and talk</a:t>
            </a:r>
          </a:p>
        </p:txBody>
      </p:sp>
    </p:spTree>
    <p:extLst>
      <p:ext uri="{BB962C8B-B14F-4D97-AF65-F5344CB8AC3E}">
        <p14:creationId xmlns:p14="http://schemas.microsoft.com/office/powerpoint/2010/main" val="2331592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9AE37-71E0-E261-9ECD-51458BCD0DF8}"/>
            </a:ext>
          </a:extLst>
        </p:cNvPr>
        <p:cNvGrpSpPr/>
        <p:nvPr/>
      </p:nvGrpSpPr>
      <p:grpSpPr>
        <a:xfrm>
          <a:off x="0" y="0"/>
          <a:ext cx="0" cy="0"/>
          <a:chOff x="0" y="0"/>
          <a:chExt cx="0" cy="0"/>
        </a:xfrm>
      </p:grpSpPr>
      <p:sp>
        <p:nvSpPr>
          <p:cNvPr id="12" name="Title">
            <a:extLst>
              <a:ext uri="{FF2B5EF4-FFF2-40B4-BE49-F238E27FC236}">
                <a16:creationId xmlns:a16="http://schemas.microsoft.com/office/drawing/2014/main" id="{71C793F0-413B-70B9-B9DA-4D7F01BCAD03}"/>
              </a:ext>
            </a:extLst>
          </p:cNvPr>
          <p:cNvSpPr txBox="1">
            <a:spLocks noGrp="1"/>
          </p:cNvSpPr>
          <p:nvPr>
            <p:ph type="title" idx="4294967295"/>
          </p:nvPr>
        </p:nvSpPr>
        <p:spPr>
          <a:xfrm>
            <a:off x="609600" y="784156"/>
            <a:ext cx="10972800" cy="5355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In the classroom</a:t>
            </a:r>
          </a:p>
        </p:txBody>
      </p:sp>
      <p:sp>
        <p:nvSpPr>
          <p:cNvPr id="9" name="Text 1">
            <a:extLst>
              <a:ext uri="{FF2B5EF4-FFF2-40B4-BE49-F238E27FC236}">
                <a16:creationId xmlns:a16="http://schemas.microsoft.com/office/drawing/2014/main" id="{9165FEB9-AFB0-A399-C2A7-A1A00C14122C}"/>
              </a:ext>
            </a:extLst>
          </p:cNvPr>
          <p:cNvSpPr>
            <a:spLocks noGrp="1"/>
          </p:cNvSpPr>
          <p:nvPr>
            <p:ph type="body" sz="quarter" idx="23"/>
          </p:nvPr>
        </p:nvSpPr>
        <p:spPr/>
        <p:txBody>
          <a:bodyPr/>
          <a:lstStyle/>
          <a:p>
            <a:pPr lvl="1"/>
            <a:r>
              <a:rPr lang="en-AU" sz="1600" noProof="0" dirty="0"/>
              <a:t>A teacher demonstrates how to encourage active participation through partner work</a:t>
            </a:r>
          </a:p>
        </p:txBody>
      </p:sp>
      <p:sp>
        <p:nvSpPr>
          <p:cNvPr id="17" name="Text 2">
            <a:extLst>
              <a:ext uri="{FF2B5EF4-FFF2-40B4-BE49-F238E27FC236}">
                <a16:creationId xmlns:a16="http://schemas.microsoft.com/office/drawing/2014/main" id="{884B18FB-DC63-3A17-B510-D69F3BDF4A47}"/>
              </a:ext>
            </a:extLst>
          </p:cNvPr>
          <p:cNvSpPr txBox="1">
            <a:spLocks/>
          </p:cNvSpPr>
          <p:nvPr/>
        </p:nvSpPr>
        <p:spPr>
          <a:xfrm>
            <a:off x="995291" y="5966857"/>
            <a:ext cx="1557337" cy="357769"/>
          </a:xfrm>
          <a:prstGeom prst="roundRect">
            <a:avLst>
              <a:gd name="adj" fmla="val 50000"/>
            </a:avLst>
          </a:prstGeom>
          <a:solidFill>
            <a:srgbClr val="087A4D"/>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Primary school</a:t>
            </a:r>
          </a:p>
        </p:txBody>
      </p:sp>
      <p:pic>
        <p:nvPicPr>
          <p:cNvPr id="8" name="Online Media 1" descr="Video thumbnail linked to full video with captions.">
            <a:hlinkClick r:id="" action="ppaction://media"/>
            <a:extLst>
              <a:ext uri="{FF2B5EF4-FFF2-40B4-BE49-F238E27FC236}">
                <a16:creationId xmlns:a16="http://schemas.microsoft.com/office/drawing/2014/main" id="{75425EFC-D40C-ADB2-EDEF-515BB46164B8}"/>
              </a:ext>
              <a:ext uri="{C183D7F6-B498-43B3-948B-1728B52AA6E4}">
                <adec:decorative xmlns:adec="http://schemas.microsoft.com/office/drawing/2017/decorative" val="0"/>
              </a:ext>
            </a:extLst>
          </p:cNvPr>
          <p:cNvPicPr>
            <a:picLocks noRot="1" noChangeAspect="1"/>
          </p:cNvPicPr>
          <p:nvPr>
            <a:videoFile r:link="rId1"/>
          </p:nvPr>
        </p:nvPicPr>
        <p:blipFill>
          <a:blip r:embed="rId5"/>
          <a:srcRect/>
          <a:stretch/>
        </p:blipFill>
        <p:spPr>
          <a:xfrm>
            <a:off x="714374" y="1728441"/>
            <a:ext cx="5337174" cy="2999207"/>
          </a:xfrm>
          <a:prstGeom prst="rect">
            <a:avLst/>
          </a:prstGeom>
        </p:spPr>
      </p:pic>
      <p:sp>
        <p:nvSpPr>
          <p:cNvPr id="13" name="Text 3">
            <a:extLst>
              <a:ext uri="{FF2B5EF4-FFF2-40B4-BE49-F238E27FC236}">
                <a16:creationId xmlns:a16="http://schemas.microsoft.com/office/drawing/2014/main" id="{D741EABA-5040-8A82-994C-75A540A9D83A}"/>
              </a:ext>
            </a:extLst>
          </p:cNvPr>
          <p:cNvSpPr>
            <a:spLocks noGrp="1"/>
          </p:cNvSpPr>
          <p:nvPr>
            <p:ph type="body" sz="quarter" idx="25"/>
          </p:nvPr>
        </p:nvSpPr>
        <p:spPr/>
        <p:txBody>
          <a:bodyPr/>
          <a:lstStyle/>
          <a:p>
            <a:pPr lvl="1"/>
            <a:r>
              <a:rPr lang="en-AU" sz="1600" noProof="0" dirty="0"/>
              <a:t>A teacher leads an activity where partner A and partner B take turns to share responses</a:t>
            </a:r>
          </a:p>
        </p:txBody>
      </p:sp>
      <p:sp>
        <p:nvSpPr>
          <p:cNvPr id="18" name="Text 4">
            <a:extLst>
              <a:ext uri="{FF2B5EF4-FFF2-40B4-BE49-F238E27FC236}">
                <a16:creationId xmlns:a16="http://schemas.microsoft.com/office/drawing/2014/main" id="{ADF9A041-AEAE-3B7B-1E66-848A07546AF1}"/>
              </a:ext>
            </a:extLst>
          </p:cNvPr>
          <p:cNvSpPr txBox="1">
            <a:spLocks/>
          </p:cNvSpPr>
          <p:nvPr/>
        </p:nvSpPr>
        <p:spPr>
          <a:xfrm>
            <a:off x="6421365" y="5967161"/>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10" name="Online Media 2" descr="Video thumbnail linked to full video with captions.">
            <a:hlinkClick r:id="" action="ppaction://media"/>
            <a:extLst>
              <a:ext uri="{FF2B5EF4-FFF2-40B4-BE49-F238E27FC236}">
                <a16:creationId xmlns:a16="http://schemas.microsoft.com/office/drawing/2014/main" id="{6FF800EB-8098-F569-EAD2-433EDA04FDFC}"/>
              </a:ext>
              <a:ext uri="{C183D7F6-B498-43B3-948B-1728B52AA6E4}">
                <adec:decorative xmlns:adec="http://schemas.microsoft.com/office/drawing/2017/decorative" val="0"/>
              </a:ext>
            </a:extLst>
          </p:cNvPr>
          <p:cNvPicPr>
            <a:picLocks noRot="1" noChangeAspect="1"/>
          </p:cNvPicPr>
          <p:nvPr>
            <a:videoFile r:link="rId2"/>
          </p:nvPr>
        </p:nvPicPr>
        <p:blipFill>
          <a:blip r:embed="rId6"/>
          <a:srcRect/>
          <a:stretch/>
        </p:blipFill>
        <p:spPr>
          <a:xfrm>
            <a:off x="6140452" y="1736725"/>
            <a:ext cx="5337174" cy="2990923"/>
          </a:xfrm>
          <a:prstGeom prst="rect">
            <a:avLst/>
          </a:prstGeom>
        </p:spPr>
      </p:pic>
      <p:sp>
        <p:nvSpPr>
          <p:cNvPr id="16" name="Label">
            <a:extLst>
              <a:ext uri="{FF2B5EF4-FFF2-40B4-BE49-F238E27FC236}">
                <a16:creationId xmlns:a16="http://schemas.microsoft.com/office/drawing/2014/main" id="{6883EA2F-8AA4-613F-EDB3-82370BCAE963}"/>
              </a:ext>
              <a:ext uri="{C183D7F6-B498-43B3-948B-1728B52AA6E4}">
                <adec:decorative xmlns:adec="http://schemas.microsoft.com/office/drawing/2017/decorative" val="1"/>
              </a:ext>
            </a:extLst>
          </p:cNvPr>
          <p:cNvSpPr txBox="1">
            <a:spLocks/>
          </p:cNvSpPr>
          <p:nvPr/>
        </p:nvSpPr>
        <p:spPr>
          <a:xfrm>
            <a:off x="714376" y="0"/>
            <a:ext cx="9303684" cy="473235"/>
          </a:xfrm>
          <a:prstGeom prst="round2SameRect">
            <a:avLst>
              <a:gd name="adj1" fmla="val 0"/>
              <a:gd name="adj2" fmla="val 33993"/>
            </a:avLst>
          </a:prstGeom>
          <a:solidFill>
            <a:srgbClr val="7030A0"/>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Teach routines that support active and effective participation in learning – Turn and talk</a:t>
            </a:r>
          </a:p>
        </p:txBody>
      </p:sp>
    </p:spTree>
    <p:extLst>
      <p:ext uri="{BB962C8B-B14F-4D97-AF65-F5344CB8AC3E}">
        <p14:creationId xmlns:p14="http://schemas.microsoft.com/office/powerpoint/2010/main" val="2618889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video>
              <p:cMediaNode vol="80000">
                <p:cTn id="13" fill="hold" display="0">
                  <p:stCondLst>
                    <p:cond delay="indefinite"/>
                  </p:stCondLst>
                </p:cTn>
                <p:tgtEl>
                  <p:spTgt spid="10"/>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7D23E-722E-766C-B58E-1C805A47E60E}"/>
            </a:ext>
          </a:extLst>
        </p:cNvPr>
        <p:cNvGrpSpPr/>
        <p:nvPr/>
      </p:nvGrpSpPr>
      <p:grpSpPr>
        <a:xfrm>
          <a:off x="0" y="0"/>
          <a:ext cx="0" cy="0"/>
          <a:chOff x="0" y="0"/>
          <a:chExt cx="0" cy="0"/>
        </a:xfrm>
      </p:grpSpPr>
      <p:sp>
        <p:nvSpPr>
          <p:cNvPr id="10" name="Title">
            <a:extLst>
              <a:ext uri="{FF2B5EF4-FFF2-40B4-BE49-F238E27FC236}">
                <a16:creationId xmlns:a16="http://schemas.microsoft.com/office/drawing/2014/main" id="{CE55AC14-81F2-ACFD-4399-1D99E7DA1936}"/>
              </a:ext>
            </a:extLst>
          </p:cNvPr>
          <p:cNvSpPr>
            <a:spLocks noGrp="1"/>
          </p:cNvSpPr>
          <p:nvPr>
            <p:ph type="title"/>
          </p:nvPr>
        </p:nvSpPr>
        <p:spPr>
          <a:xfrm>
            <a:off x="1897214" y="1048051"/>
            <a:ext cx="9685186" cy="535531"/>
          </a:xfrm>
        </p:spPr>
        <p:txBody>
          <a:bodyPr/>
          <a:lstStyle/>
          <a:p>
            <a:r>
              <a:rPr lang="en-AU" sz="3000" noProof="0" dirty="0"/>
              <a:t>Random selection routines</a:t>
            </a:r>
          </a:p>
        </p:txBody>
      </p:sp>
      <p:sp>
        <p:nvSpPr>
          <p:cNvPr id="3" name="Text 1">
            <a:extLst>
              <a:ext uri="{FF2B5EF4-FFF2-40B4-BE49-F238E27FC236}">
                <a16:creationId xmlns:a16="http://schemas.microsoft.com/office/drawing/2014/main" id="{96F9EFE5-1D45-BA51-BB52-E56A5F72C158}"/>
              </a:ext>
            </a:extLst>
          </p:cNvPr>
          <p:cNvSpPr>
            <a:spLocks noGrp="1"/>
          </p:cNvSpPr>
          <p:nvPr>
            <p:ph type="body" sz="quarter" idx="23"/>
          </p:nvPr>
        </p:nvSpPr>
        <p:spPr>
          <a:xfrm>
            <a:off x="849905" y="2570857"/>
            <a:ext cx="3870708" cy="3181512"/>
          </a:xfrm>
        </p:spPr>
        <p:txBody>
          <a:bodyPr/>
          <a:lstStyle/>
          <a:p>
            <a:pPr lvl="0">
              <a:lnSpc>
                <a:spcPct val="120000"/>
              </a:lnSpc>
              <a:spcAft>
                <a:spcPts val="1200"/>
              </a:spcAft>
              <a:buClrTx/>
              <a:defRPr/>
            </a:pPr>
            <a:r>
              <a:rPr lang="en-AU" b="1" noProof="0" dirty="0"/>
              <a:t>Using random selection routines could include:</a:t>
            </a:r>
          </a:p>
          <a:p>
            <a:pPr lvl="3">
              <a:spcAft>
                <a:spcPts val="1200"/>
              </a:spcAft>
              <a:defRPr/>
            </a:pPr>
            <a:r>
              <a:rPr lang="en-AU" noProof="0" dirty="0"/>
              <a:t>selecting from </a:t>
            </a:r>
            <a:r>
              <a:rPr lang="en-AU" b="1" noProof="0" dirty="0" err="1"/>
              <a:t>popsticks</a:t>
            </a:r>
            <a:r>
              <a:rPr lang="en-AU" noProof="0" dirty="0"/>
              <a:t> with students’ names</a:t>
            </a:r>
          </a:p>
          <a:p>
            <a:pPr lvl="3">
              <a:spcAft>
                <a:spcPts val="1200"/>
              </a:spcAft>
              <a:defRPr/>
            </a:pPr>
            <a:r>
              <a:rPr lang="en-AU" noProof="0" dirty="0"/>
              <a:t>allocating students a </a:t>
            </a:r>
            <a:r>
              <a:rPr lang="en-AU" b="1" noProof="0" dirty="0"/>
              <a:t>number</a:t>
            </a:r>
            <a:r>
              <a:rPr lang="en-AU" noProof="0" dirty="0"/>
              <a:t> that’s pulled out</a:t>
            </a:r>
          </a:p>
          <a:p>
            <a:pPr lvl="3">
              <a:spcAft>
                <a:spcPts val="1200"/>
              </a:spcAft>
              <a:defRPr/>
            </a:pPr>
            <a:r>
              <a:rPr lang="en-AU" noProof="0" dirty="0"/>
              <a:t>using </a:t>
            </a:r>
            <a:r>
              <a:rPr lang="en-AU" b="1" noProof="0" dirty="0"/>
              <a:t>randomiser apps </a:t>
            </a:r>
            <a:r>
              <a:rPr lang="en-AU" noProof="0" dirty="0"/>
              <a:t>to generate names.</a:t>
            </a:r>
            <a:br>
              <a:rPr lang="en-AU" sz="1550" noProof="0" dirty="0"/>
            </a:br>
            <a:endParaRPr lang="en-AU" sz="1550" noProof="0" dirty="0"/>
          </a:p>
        </p:txBody>
      </p:sp>
      <p:sp>
        <p:nvSpPr>
          <p:cNvPr id="11" name="Box 1">
            <a:extLst>
              <a:ext uri="{FF2B5EF4-FFF2-40B4-BE49-F238E27FC236}">
                <a16:creationId xmlns:a16="http://schemas.microsoft.com/office/drawing/2014/main" id="{3CA27410-BD09-738A-70A2-220D2E77B8F4}"/>
              </a:ext>
              <a:ext uri="{C183D7F6-B498-43B3-948B-1728B52AA6E4}">
                <adec:decorative xmlns:adec="http://schemas.microsoft.com/office/drawing/2017/decorative" val="1"/>
              </a:ext>
            </a:extLst>
          </p:cNvPr>
          <p:cNvSpPr/>
          <p:nvPr/>
        </p:nvSpPr>
        <p:spPr>
          <a:xfrm>
            <a:off x="6190890" y="1790616"/>
            <a:ext cx="5001087" cy="4741995"/>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7" name="Picture 1" descr="Illustration of a hand holding several pieces of paper with student names written on them.">
            <a:extLst>
              <a:ext uri="{FF2B5EF4-FFF2-40B4-BE49-F238E27FC236}">
                <a16:creationId xmlns:a16="http://schemas.microsoft.com/office/drawing/2014/main" id="{5B99FE81-B4DE-2F80-5226-CAD59B249EBF}"/>
              </a:ext>
            </a:extLst>
          </p:cNvPr>
          <p:cNvPicPr>
            <a:picLocks noChangeAspect="1"/>
          </p:cNvPicPr>
          <p:nvPr/>
        </p:nvPicPr>
        <p:blipFill>
          <a:blip r:embed="rId3"/>
          <a:stretch>
            <a:fillRect/>
          </a:stretch>
        </p:blipFill>
        <p:spPr>
          <a:xfrm>
            <a:off x="7121043" y="1920724"/>
            <a:ext cx="3179300" cy="4390008"/>
          </a:xfrm>
          <a:prstGeom prst="rect">
            <a:avLst/>
          </a:prstGeom>
        </p:spPr>
      </p:pic>
      <p:grpSp>
        <p:nvGrpSpPr>
          <p:cNvPr id="12" name="Group 11">
            <a:extLst>
              <a:ext uri="{FF2B5EF4-FFF2-40B4-BE49-F238E27FC236}">
                <a16:creationId xmlns:a16="http://schemas.microsoft.com/office/drawing/2014/main" id="{B52852EF-B5FF-0084-C208-BC11C74881E6}"/>
              </a:ext>
              <a:ext uri="{C183D7F6-B498-43B3-948B-1728B52AA6E4}">
                <adec:decorative xmlns:adec="http://schemas.microsoft.com/office/drawing/2017/decorative" val="1"/>
              </a:ext>
            </a:extLst>
          </p:cNvPr>
          <p:cNvGrpSpPr/>
          <p:nvPr/>
        </p:nvGrpSpPr>
        <p:grpSpPr>
          <a:xfrm>
            <a:off x="714375" y="720732"/>
            <a:ext cx="1069884" cy="1069884"/>
            <a:chOff x="714375" y="770889"/>
            <a:chExt cx="1089857" cy="1089857"/>
          </a:xfrm>
        </p:grpSpPr>
        <p:sp>
          <p:nvSpPr>
            <p:cNvPr id="2" name="Oval 1">
              <a:extLst>
                <a:ext uri="{FF2B5EF4-FFF2-40B4-BE49-F238E27FC236}">
                  <a16:creationId xmlns:a16="http://schemas.microsoft.com/office/drawing/2014/main" id="{29B49719-88D7-0410-A3F9-99FADB870FB8}"/>
                </a:ext>
              </a:extLst>
            </p:cNvPr>
            <p:cNvSpPr/>
            <p:nvPr/>
          </p:nvSpPr>
          <p:spPr>
            <a:xfrm>
              <a:off x="714375" y="770889"/>
              <a:ext cx="1089857" cy="1089857"/>
            </a:xfrm>
            <a:prstGeom prst="ellipse">
              <a:avLst/>
            </a:prstGeom>
            <a:solidFill>
              <a:srgbClr val="F5960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4" name="Graphic 13" descr="Questions outline">
              <a:extLst>
                <a:ext uri="{FF2B5EF4-FFF2-40B4-BE49-F238E27FC236}">
                  <a16:creationId xmlns:a16="http://schemas.microsoft.com/office/drawing/2014/main" id="{96F2B8B3-F5E1-7217-DAA1-C57BBA21009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8948" y="888100"/>
              <a:ext cx="873187" cy="873187"/>
            </a:xfrm>
            <a:prstGeom prst="rect">
              <a:avLst/>
            </a:prstGeom>
          </p:spPr>
        </p:pic>
      </p:grpSp>
      <p:sp>
        <p:nvSpPr>
          <p:cNvPr id="30" name="Label">
            <a:extLst>
              <a:ext uri="{FF2B5EF4-FFF2-40B4-BE49-F238E27FC236}">
                <a16:creationId xmlns:a16="http://schemas.microsoft.com/office/drawing/2014/main" id="{4F5FD9C1-6B7F-BEDE-E1B1-511621B1B231}"/>
              </a:ext>
              <a:ext uri="{C183D7F6-B498-43B3-948B-1728B52AA6E4}">
                <adec:decorative xmlns:adec="http://schemas.microsoft.com/office/drawing/2017/decorative" val="1"/>
              </a:ext>
            </a:extLst>
          </p:cNvPr>
          <p:cNvSpPr txBox="1">
            <a:spLocks/>
          </p:cNvSpPr>
          <p:nvPr/>
        </p:nvSpPr>
        <p:spPr>
          <a:xfrm>
            <a:off x="714375" y="0"/>
            <a:ext cx="9787777" cy="473235"/>
          </a:xfrm>
          <a:prstGeom prst="round2SameRect">
            <a:avLst>
              <a:gd name="adj1" fmla="val 0"/>
              <a:gd name="adj2" fmla="val 33993"/>
            </a:avLst>
          </a:prstGeom>
          <a:solidFill>
            <a:srgbClr val="7030A0"/>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Teach routines that support active and effective participation in learning – Random selection</a:t>
            </a:r>
          </a:p>
        </p:txBody>
      </p:sp>
    </p:spTree>
    <p:extLst>
      <p:ext uri="{BB962C8B-B14F-4D97-AF65-F5344CB8AC3E}">
        <p14:creationId xmlns:p14="http://schemas.microsoft.com/office/powerpoint/2010/main" val="2329805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41E9D-329F-93BC-24C9-00E11FDE6142}"/>
            </a:ext>
          </a:extLst>
        </p:cNvPr>
        <p:cNvGrpSpPr/>
        <p:nvPr/>
      </p:nvGrpSpPr>
      <p:grpSpPr>
        <a:xfrm>
          <a:off x="0" y="0"/>
          <a:ext cx="0" cy="0"/>
          <a:chOff x="0" y="0"/>
          <a:chExt cx="0" cy="0"/>
        </a:xfrm>
      </p:grpSpPr>
      <p:sp>
        <p:nvSpPr>
          <p:cNvPr id="16" name="Title">
            <a:extLst>
              <a:ext uri="{FF2B5EF4-FFF2-40B4-BE49-F238E27FC236}">
                <a16:creationId xmlns:a16="http://schemas.microsoft.com/office/drawing/2014/main" id="{F75AEABE-2149-2920-46A7-174DAF94D9D1}"/>
              </a:ext>
            </a:extLst>
          </p:cNvPr>
          <p:cNvSpPr>
            <a:spLocks noGrp="1"/>
          </p:cNvSpPr>
          <p:nvPr>
            <p:ph type="title"/>
          </p:nvPr>
        </p:nvSpPr>
        <p:spPr>
          <a:xfrm>
            <a:off x="681568" y="1963454"/>
            <a:ext cx="2366432" cy="584775"/>
          </a:xfrm>
        </p:spPr>
        <p:txBody>
          <a:bodyPr/>
          <a:lstStyle/>
          <a:p>
            <a:r>
              <a:rPr lang="en-AU" noProof="0" dirty="0"/>
              <a:t>Discuss</a:t>
            </a:r>
          </a:p>
        </p:txBody>
      </p:sp>
      <p:sp>
        <p:nvSpPr>
          <p:cNvPr id="6" name="Text 1">
            <a:extLst>
              <a:ext uri="{FF2B5EF4-FFF2-40B4-BE49-F238E27FC236}">
                <a16:creationId xmlns:a16="http://schemas.microsoft.com/office/drawing/2014/main" id="{B0A5D164-8B25-84A4-545B-4ABA2503D356}"/>
              </a:ext>
            </a:extLst>
          </p:cNvPr>
          <p:cNvSpPr>
            <a:spLocks noGrp="1"/>
          </p:cNvSpPr>
          <p:nvPr>
            <p:ph type="body" sz="quarter" idx="23"/>
          </p:nvPr>
        </p:nvSpPr>
        <p:spPr>
          <a:xfrm>
            <a:off x="3149600" y="1963738"/>
            <a:ext cx="8112125" cy="1215497"/>
          </a:xfrm>
        </p:spPr>
        <p:txBody>
          <a:bodyPr/>
          <a:lstStyle/>
          <a:p>
            <a:r>
              <a:rPr lang="en-AU" noProof="0" dirty="0"/>
              <a:t>What current routines do you use to have students </a:t>
            </a:r>
            <a:r>
              <a:rPr lang="en-AU" b="1" noProof="0" dirty="0"/>
              <a:t>share their learning </a:t>
            </a:r>
            <a:r>
              <a:rPr lang="en-AU" noProof="0" dirty="0"/>
              <a:t>with one another?</a:t>
            </a:r>
          </a:p>
        </p:txBody>
      </p:sp>
      <p:sp>
        <p:nvSpPr>
          <p:cNvPr id="7" name="Text 2">
            <a:extLst>
              <a:ext uri="{FF2B5EF4-FFF2-40B4-BE49-F238E27FC236}">
                <a16:creationId xmlns:a16="http://schemas.microsoft.com/office/drawing/2014/main" id="{2A2B3C8B-84BC-B347-4362-14CF2E8DA562}"/>
              </a:ext>
            </a:extLst>
          </p:cNvPr>
          <p:cNvSpPr txBox="1">
            <a:spLocks/>
          </p:cNvSpPr>
          <p:nvPr/>
        </p:nvSpPr>
        <p:spPr>
          <a:xfrm>
            <a:off x="3149600" y="3252829"/>
            <a:ext cx="8112125" cy="851874"/>
          </a:xfrm>
          <a:prstGeom prst="roundRect">
            <a:avLst>
              <a:gd name="adj" fmla="val 26069"/>
            </a:avLst>
          </a:prstGeom>
          <a:solidFill>
            <a:schemeClr val="accent5"/>
          </a:solidFill>
        </p:spPr>
        <p:txBody>
          <a:bodyPr vert="horz" lIns="252000" tIns="216000" rIns="252000" bIns="252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How could these routines be </a:t>
            </a:r>
            <a:r>
              <a:rPr lang="en-AU" b="1" noProof="0" dirty="0"/>
              <a:t>strengthened</a:t>
            </a:r>
            <a:r>
              <a:rPr lang="en-AU" noProof="0" dirty="0"/>
              <a:t> to further support learning?</a:t>
            </a:r>
          </a:p>
        </p:txBody>
      </p:sp>
      <p:sp>
        <p:nvSpPr>
          <p:cNvPr id="8" name="Text 3">
            <a:extLst>
              <a:ext uri="{FF2B5EF4-FFF2-40B4-BE49-F238E27FC236}">
                <a16:creationId xmlns:a16="http://schemas.microsoft.com/office/drawing/2014/main" id="{4DD12084-A7D9-B5D3-CF2E-BF56D0BB0FA6}"/>
              </a:ext>
            </a:extLst>
          </p:cNvPr>
          <p:cNvSpPr txBox="1">
            <a:spLocks/>
          </p:cNvSpPr>
          <p:nvPr/>
        </p:nvSpPr>
        <p:spPr>
          <a:xfrm>
            <a:off x="3149600" y="4178297"/>
            <a:ext cx="8112125" cy="851874"/>
          </a:xfrm>
          <a:prstGeom prst="roundRect">
            <a:avLst>
              <a:gd name="adj" fmla="val 27082"/>
            </a:avLst>
          </a:prstGeom>
          <a:solidFill>
            <a:schemeClr val="accent5"/>
          </a:solidFill>
        </p:spPr>
        <p:txBody>
          <a:bodyPr vert="horz" lIns="252000" tIns="216000" rIns="252000" bIns="252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Are there any routines we’ve covered today that you feel </a:t>
            </a:r>
            <a:r>
              <a:rPr lang="en-AU" b="1" noProof="0" dirty="0"/>
              <a:t>hesitant</a:t>
            </a:r>
            <a:r>
              <a:rPr lang="en-AU" noProof="0" dirty="0"/>
              <a:t> about?</a:t>
            </a:r>
          </a:p>
        </p:txBody>
      </p:sp>
      <p:sp>
        <p:nvSpPr>
          <p:cNvPr id="3" name="Label">
            <a:extLst>
              <a:ext uri="{FF2B5EF4-FFF2-40B4-BE49-F238E27FC236}">
                <a16:creationId xmlns:a16="http://schemas.microsoft.com/office/drawing/2014/main" id="{FC5187F1-6D4C-0D47-2F4F-C8C33399933D}"/>
              </a:ext>
              <a:ext uri="{C183D7F6-B498-43B3-948B-1728B52AA6E4}">
                <adec:decorative xmlns:adec="http://schemas.microsoft.com/office/drawing/2017/decorative" val="1"/>
              </a:ext>
            </a:extLst>
          </p:cNvPr>
          <p:cNvSpPr txBox="1">
            <a:spLocks/>
          </p:cNvSpPr>
          <p:nvPr/>
        </p:nvSpPr>
        <p:spPr>
          <a:xfrm>
            <a:off x="714375" y="0"/>
            <a:ext cx="9787777" cy="473235"/>
          </a:xfrm>
          <a:prstGeom prst="round2SameRect">
            <a:avLst>
              <a:gd name="adj1" fmla="val 0"/>
              <a:gd name="adj2" fmla="val 33993"/>
            </a:avLst>
          </a:prstGeom>
          <a:solidFill>
            <a:srgbClr val="7030A0"/>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Teach routines that support active and effective participation in learning – Random selection</a:t>
            </a:r>
          </a:p>
        </p:txBody>
      </p:sp>
    </p:spTree>
    <p:extLst>
      <p:ext uri="{BB962C8B-B14F-4D97-AF65-F5344CB8AC3E}">
        <p14:creationId xmlns:p14="http://schemas.microsoft.com/office/powerpoint/2010/main" val="3254196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52FA-6E89-6DF2-C158-F96BCA0D8C34}"/>
            </a:ext>
          </a:extLst>
        </p:cNvPr>
        <p:cNvGrpSpPr/>
        <p:nvPr/>
      </p:nvGrpSpPr>
      <p:grpSpPr>
        <a:xfrm>
          <a:off x="0" y="0"/>
          <a:ext cx="0" cy="0"/>
          <a:chOff x="0" y="0"/>
          <a:chExt cx="0" cy="0"/>
        </a:xfrm>
      </p:grpSpPr>
      <p:sp>
        <p:nvSpPr>
          <p:cNvPr id="47" name="Title">
            <a:extLst>
              <a:ext uri="{FF2B5EF4-FFF2-40B4-BE49-F238E27FC236}">
                <a16:creationId xmlns:a16="http://schemas.microsoft.com/office/drawing/2014/main" id="{BCC677A8-8A03-B60F-3271-03691210EB4F}"/>
              </a:ext>
            </a:extLst>
          </p:cNvPr>
          <p:cNvSpPr>
            <a:spLocks noGrp="1"/>
          </p:cNvSpPr>
          <p:nvPr>
            <p:ph type="title"/>
          </p:nvPr>
        </p:nvSpPr>
        <p:spPr/>
        <p:txBody>
          <a:bodyPr/>
          <a:lstStyle/>
          <a:p>
            <a:r>
              <a:rPr lang="en-AU" noProof="0" dirty="0"/>
              <a:t>Session objectives</a:t>
            </a:r>
          </a:p>
        </p:txBody>
      </p:sp>
      <p:sp>
        <p:nvSpPr>
          <p:cNvPr id="7" name="Text 1">
            <a:extLst>
              <a:ext uri="{FF2B5EF4-FFF2-40B4-BE49-F238E27FC236}">
                <a16:creationId xmlns:a16="http://schemas.microsoft.com/office/drawing/2014/main" id="{0AB90010-A619-5599-CF74-E74F4912F46D}"/>
              </a:ext>
            </a:extLst>
          </p:cNvPr>
          <p:cNvSpPr>
            <a:spLocks noGrp="1"/>
          </p:cNvSpPr>
          <p:nvPr>
            <p:ph type="body" sz="quarter" idx="23"/>
          </p:nvPr>
        </p:nvSpPr>
        <p:spPr>
          <a:xfrm>
            <a:off x="609600" y="1582838"/>
            <a:ext cx="10972800" cy="432683"/>
          </a:xfrm>
        </p:spPr>
        <p:txBody>
          <a:bodyPr/>
          <a:lstStyle/>
          <a:p>
            <a:pPr lvl="1"/>
            <a:r>
              <a:rPr lang="en-AU" noProof="0" dirty="0"/>
              <a:t>In this session, we focused on ways to:</a:t>
            </a:r>
          </a:p>
        </p:txBody>
      </p:sp>
      <p:sp>
        <p:nvSpPr>
          <p:cNvPr id="8" name="1">
            <a:extLst>
              <a:ext uri="{FF2B5EF4-FFF2-40B4-BE49-F238E27FC236}">
                <a16:creationId xmlns:a16="http://schemas.microsoft.com/office/drawing/2014/main" id="{1FC74A72-ADD4-D21A-C837-5F950A8773ED}"/>
              </a:ext>
            </a:extLst>
          </p:cNvPr>
          <p:cNvSpPr>
            <a:spLocks noGrp="1"/>
          </p:cNvSpPr>
          <p:nvPr>
            <p:ph type="body" sz="quarter" idx="24"/>
          </p:nvPr>
        </p:nvSpPr>
        <p:spPr/>
        <p:txBody>
          <a:bodyPr/>
          <a:lstStyle/>
          <a:p>
            <a:r>
              <a:rPr lang="en-AU" noProof="0" dirty="0"/>
              <a:t>1</a:t>
            </a:r>
          </a:p>
        </p:txBody>
      </p:sp>
      <p:sp>
        <p:nvSpPr>
          <p:cNvPr id="9" name="Text 2">
            <a:extLst>
              <a:ext uri="{FF2B5EF4-FFF2-40B4-BE49-F238E27FC236}">
                <a16:creationId xmlns:a16="http://schemas.microsoft.com/office/drawing/2014/main" id="{330325F6-D846-56E3-174E-05F75313DFBE}"/>
              </a:ext>
            </a:extLst>
          </p:cNvPr>
          <p:cNvSpPr>
            <a:spLocks noGrp="1"/>
          </p:cNvSpPr>
          <p:nvPr>
            <p:ph type="body" sz="quarter" idx="25"/>
          </p:nvPr>
        </p:nvSpPr>
        <p:spPr/>
        <p:txBody>
          <a:bodyPr/>
          <a:lstStyle/>
          <a:p>
            <a:r>
              <a:rPr lang="en-AU" noProof="0" dirty="0"/>
              <a:t>Manage the </a:t>
            </a:r>
            <a:r>
              <a:rPr lang="en-AU" b="1" noProof="0" dirty="0"/>
              <a:t>learning environment</a:t>
            </a:r>
          </a:p>
        </p:txBody>
      </p:sp>
      <p:sp>
        <p:nvSpPr>
          <p:cNvPr id="10" name="2">
            <a:extLst>
              <a:ext uri="{FF2B5EF4-FFF2-40B4-BE49-F238E27FC236}">
                <a16:creationId xmlns:a16="http://schemas.microsoft.com/office/drawing/2014/main" id="{1FC3DA60-43F2-640B-3444-71692FA2F638}"/>
              </a:ext>
            </a:extLst>
          </p:cNvPr>
          <p:cNvSpPr>
            <a:spLocks noGrp="1"/>
          </p:cNvSpPr>
          <p:nvPr>
            <p:ph type="body" sz="quarter" idx="26"/>
          </p:nvPr>
        </p:nvSpPr>
        <p:spPr/>
        <p:txBody>
          <a:bodyPr/>
          <a:lstStyle/>
          <a:p>
            <a:r>
              <a:rPr lang="en-AU" noProof="0" dirty="0"/>
              <a:t>2</a:t>
            </a:r>
          </a:p>
        </p:txBody>
      </p:sp>
      <p:sp>
        <p:nvSpPr>
          <p:cNvPr id="11" name="Text 3">
            <a:extLst>
              <a:ext uri="{FF2B5EF4-FFF2-40B4-BE49-F238E27FC236}">
                <a16:creationId xmlns:a16="http://schemas.microsoft.com/office/drawing/2014/main" id="{839C23DE-CF84-CA84-4906-CA3952770B95}"/>
              </a:ext>
            </a:extLst>
          </p:cNvPr>
          <p:cNvSpPr>
            <a:spLocks noGrp="1"/>
          </p:cNvSpPr>
          <p:nvPr>
            <p:ph type="body" sz="quarter" idx="27"/>
          </p:nvPr>
        </p:nvSpPr>
        <p:spPr/>
        <p:txBody>
          <a:bodyPr/>
          <a:lstStyle/>
          <a:p>
            <a:r>
              <a:rPr lang="en-AU" noProof="0" dirty="0"/>
              <a:t>Support the </a:t>
            </a:r>
            <a:r>
              <a:rPr lang="en-AU" b="1" noProof="0" dirty="0"/>
              <a:t>learning process</a:t>
            </a:r>
          </a:p>
        </p:txBody>
      </p:sp>
    </p:spTree>
    <p:extLst>
      <p:ext uri="{BB962C8B-B14F-4D97-AF65-F5344CB8AC3E}">
        <p14:creationId xmlns:p14="http://schemas.microsoft.com/office/powerpoint/2010/main" val="237227914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DE53B840-0E7E-B62E-D6B8-9F9500951F5C}"/>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12" name="Text 1">
            <a:extLst>
              <a:ext uri="{FF2B5EF4-FFF2-40B4-BE49-F238E27FC236}">
                <a16:creationId xmlns:a16="http://schemas.microsoft.com/office/drawing/2014/main" id="{ED34E97E-CB11-47CB-9793-14459193A26F}"/>
              </a:ext>
            </a:extLst>
          </p:cNvPr>
          <p:cNvSpPr txBox="1">
            <a:spLocks/>
          </p:cNvSpPr>
          <p:nvPr/>
        </p:nvSpPr>
        <p:spPr>
          <a:xfrm>
            <a:off x="609600" y="1416984"/>
            <a:ext cx="10972800" cy="626775"/>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We’ll follow this knowledge-building session with other implementation strategies to help embed rules and routines to support the learning process. </a:t>
            </a:r>
          </a:p>
        </p:txBody>
      </p:sp>
      <p:sp>
        <p:nvSpPr>
          <p:cNvPr id="13" name="Text 2">
            <a:extLst>
              <a:ext uri="{FF2B5EF4-FFF2-40B4-BE49-F238E27FC236}">
                <a16:creationId xmlns:a16="http://schemas.microsoft.com/office/drawing/2014/main" id="{694C32F2-554E-FB83-7C54-5148FC6A8C2B}"/>
              </a:ext>
            </a:extLst>
          </p:cNvPr>
          <p:cNvSpPr txBox="1">
            <a:spLocks/>
          </p:cNvSpPr>
          <p:nvPr/>
        </p:nvSpPr>
        <p:spPr>
          <a:xfrm>
            <a:off x="2302934" y="2626483"/>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6" name="Text 3">
            <a:extLst>
              <a:ext uri="{FF2B5EF4-FFF2-40B4-BE49-F238E27FC236}">
                <a16:creationId xmlns:a16="http://schemas.microsoft.com/office/drawing/2014/main" id="{D8F144B1-EB0A-C3B2-087D-108B341A2465}"/>
              </a:ext>
            </a:extLst>
          </p:cNvPr>
          <p:cNvSpPr txBox="1">
            <a:spLocks/>
          </p:cNvSpPr>
          <p:nvPr/>
        </p:nvSpPr>
        <p:spPr>
          <a:xfrm>
            <a:off x="4148667" y="2474261"/>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incorporate techniques from this session into upcoming lessons</a:t>
            </a:r>
          </a:p>
        </p:txBody>
      </p:sp>
      <p:sp>
        <p:nvSpPr>
          <p:cNvPr id="14" name="Text 4">
            <a:extLst>
              <a:ext uri="{FF2B5EF4-FFF2-40B4-BE49-F238E27FC236}">
                <a16:creationId xmlns:a16="http://schemas.microsoft.com/office/drawing/2014/main" id="{7DB5D181-CF86-CD53-DA6E-9E149BE89A7D}"/>
              </a:ext>
            </a:extLst>
          </p:cNvPr>
          <p:cNvSpPr txBox="1">
            <a:spLocks/>
          </p:cNvSpPr>
          <p:nvPr/>
        </p:nvSpPr>
        <p:spPr>
          <a:xfrm>
            <a:off x="2302934" y="4012249"/>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17" name="Text 5">
            <a:extLst>
              <a:ext uri="{FF2B5EF4-FFF2-40B4-BE49-F238E27FC236}">
                <a16:creationId xmlns:a16="http://schemas.microsoft.com/office/drawing/2014/main" id="{7F1812BE-7710-797B-B60E-59343AFBF10B}"/>
              </a:ext>
            </a:extLst>
          </p:cNvPr>
          <p:cNvSpPr txBox="1">
            <a:spLocks/>
          </p:cNvSpPr>
          <p:nvPr/>
        </p:nvSpPr>
        <p:spPr>
          <a:xfrm>
            <a:off x="4089399" y="3860027"/>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from this session across</a:t>
            </a:r>
            <a:br>
              <a:rPr lang="en-AU" noProof="0" dirty="0"/>
            </a:br>
            <a:r>
              <a:rPr lang="en-AU" noProof="0" dirty="0"/>
              <a:t>a variety of classrooms</a:t>
            </a:r>
          </a:p>
        </p:txBody>
      </p:sp>
      <p:sp>
        <p:nvSpPr>
          <p:cNvPr id="15" name="Text 6">
            <a:extLst>
              <a:ext uri="{FF2B5EF4-FFF2-40B4-BE49-F238E27FC236}">
                <a16:creationId xmlns:a16="http://schemas.microsoft.com/office/drawing/2014/main" id="{648B5B79-BA38-F0C3-905D-10E065DFD81B}"/>
              </a:ext>
            </a:extLst>
          </p:cNvPr>
          <p:cNvSpPr txBox="1">
            <a:spLocks/>
          </p:cNvSpPr>
          <p:nvPr/>
        </p:nvSpPr>
        <p:spPr>
          <a:xfrm>
            <a:off x="2302934" y="5366297"/>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36" name="Text 7">
            <a:extLst>
              <a:ext uri="{FF2B5EF4-FFF2-40B4-BE49-F238E27FC236}">
                <a16:creationId xmlns:a16="http://schemas.microsoft.com/office/drawing/2014/main" id="{1EA70E5B-B38D-DA07-743E-B9E898AF63E4}"/>
              </a:ext>
            </a:extLst>
          </p:cNvPr>
          <p:cNvSpPr txBox="1">
            <a:spLocks/>
          </p:cNvSpPr>
          <p:nvPr/>
        </p:nvSpPr>
        <p:spPr>
          <a:xfrm>
            <a:off x="4089399" y="5105013"/>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from this session</a:t>
            </a:r>
          </a:p>
          <a:p>
            <a:pPr lvl="3"/>
            <a:r>
              <a:rPr lang="en-AU" sz="1400" noProof="0" dirty="0"/>
              <a:t>Setting personalised practice goals</a:t>
            </a:r>
          </a:p>
          <a:p>
            <a:pPr lvl="3"/>
            <a:r>
              <a:rPr lang="en-AU" sz="1400" noProof="0" dirty="0"/>
              <a:t>Supporting you to succeed</a:t>
            </a:r>
          </a:p>
        </p:txBody>
      </p:sp>
      <p:sp>
        <p:nvSpPr>
          <p:cNvPr id="37" name="Oval 1">
            <a:extLst>
              <a:ext uri="{FF2B5EF4-FFF2-40B4-BE49-F238E27FC236}">
                <a16:creationId xmlns:a16="http://schemas.microsoft.com/office/drawing/2014/main" id="{DEB4415C-D2A8-A349-6743-00697FD99683}"/>
              </a:ext>
              <a:ext uri="{C183D7F6-B498-43B3-948B-1728B52AA6E4}">
                <adec:decorative xmlns:adec="http://schemas.microsoft.com/office/drawing/2017/decorative" val="1"/>
              </a:ext>
            </a:extLst>
          </p:cNvPr>
          <p:cNvSpPr>
            <a:spLocks noChangeAspect="1"/>
          </p:cNvSpPr>
          <p:nvPr/>
        </p:nvSpPr>
        <p:spPr>
          <a:xfrm>
            <a:off x="1140434" y="2342629"/>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8" name="Straight Connector 1">
            <a:extLst>
              <a:ext uri="{FF2B5EF4-FFF2-40B4-BE49-F238E27FC236}">
                <a16:creationId xmlns:a16="http://schemas.microsoft.com/office/drawing/2014/main" id="{EFDACD26-E429-86B2-BE34-EB4823C48DDD}"/>
              </a:ext>
              <a:ext uri="{C183D7F6-B498-43B3-948B-1728B52AA6E4}">
                <adec:decorative xmlns:adec="http://schemas.microsoft.com/office/drawing/2017/decorative" val="1"/>
              </a:ext>
            </a:extLst>
          </p:cNvPr>
          <p:cNvCxnSpPr>
            <a:cxnSpLocks/>
          </p:cNvCxnSpPr>
          <p:nvPr/>
        </p:nvCxnSpPr>
        <p:spPr>
          <a:xfrm>
            <a:off x="1012296" y="3525488"/>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39" name="Oval 2">
            <a:extLst>
              <a:ext uri="{FF2B5EF4-FFF2-40B4-BE49-F238E27FC236}">
                <a16:creationId xmlns:a16="http://schemas.microsoft.com/office/drawing/2014/main" id="{6443BDDF-83AA-51F2-3FFD-5631C18681D3}"/>
              </a:ext>
              <a:ext uri="{C183D7F6-B498-43B3-948B-1728B52AA6E4}">
                <adec:decorative xmlns:adec="http://schemas.microsoft.com/office/drawing/2017/decorative" val="1"/>
              </a:ext>
            </a:extLst>
          </p:cNvPr>
          <p:cNvSpPr>
            <a:spLocks noChangeAspect="1"/>
          </p:cNvSpPr>
          <p:nvPr/>
        </p:nvSpPr>
        <p:spPr>
          <a:xfrm>
            <a:off x="1140434" y="3721055"/>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0" name="Straight Connector 3">
            <a:extLst>
              <a:ext uri="{FF2B5EF4-FFF2-40B4-BE49-F238E27FC236}">
                <a16:creationId xmlns:a16="http://schemas.microsoft.com/office/drawing/2014/main" id="{2F338CFA-1359-1D62-57AF-6A197945AA41}"/>
              </a:ext>
              <a:ext uri="{C183D7F6-B498-43B3-948B-1728B52AA6E4}">
                <adec:decorative xmlns:adec="http://schemas.microsoft.com/office/drawing/2017/decorative" val="1"/>
              </a:ext>
            </a:extLst>
          </p:cNvPr>
          <p:cNvCxnSpPr>
            <a:cxnSpLocks/>
          </p:cNvCxnSpPr>
          <p:nvPr/>
        </p:nvCxnSpPr>
        <p:spPr>
          <a:xfrm>
            <a:off x="1012296" y="4888622"/>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1" name="Oval 4">
            <a:extLst>
              <a:ext uri="{FF2B5EF4-FFF2-40B4-BE49-F238E27FC236}">
                <a16:creationId xmlns:a16="http://schemas.microsoft.com/office/drawing/2014/main" id="{E8455EEF-DCCB-0330-F870-AA1DCE7E3CAF}"/>
              </a:ext>
              <a:ext uri="{C183D7F6-B498-43B3-948B-1728B52AA6E4}">
                <adec:decorative xmlns:adec="http://schemas.microsoft.com/office/drawing/2017/decorative" val="1"/>
              </a:ext>
            </a:extLst>
          </p:cNvPr>
          <p:cNvSpPr>
            <a:spLocks noChangeAspect="1"/>
          </p:cNvSpPr>
          <p:nvPr/>
        </p:nvSpPr>
        <p:spPr>
          <a:xfrm>
            <a:off x="1140434" y="5084190"/>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 name="Graphic 1">
            <a:extLst>
              <a:ext uri="{FF2B5EF4-FFF2-40B4-BE49-F238E27FC236}">
                <a16:creationId xmlns:a16="http://schemas.microsoft.com/office/drawing/2014/main" id="{9012241F-EC49-93A2-9904-23881EC929B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511605"/>
            <a:ext cx="518682" cy="605821"/>
          </a:xfrm>
          <a:prstGeom prst="rect">
            <a:avLst/>
          </a:prstGeom>
        </p:spPr>
      </p:pic>
      <p:pic>
        <p:nvPicPr>
          <p:cNvPr id="5" name="Graphic 2">
            <a:extLst>
              <a:ext uri="{FF2B5EF4-FFF2-40B4-BE49-F238E27FC236}">
                <a16:creationId xmlns:a16="http://schemas.microsoft.com/office/drawing/2014/main" id="{FF61DD98-DEE1-8E67-A63C-3877DB02C541}"/>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965877"/>
            <a:ext cx="615947" cy="518915"/>
          </a:xfrm>
          <a:prstGeom prst="rect">
            <a:avLst/>
          </a:prstGeom>
        </p:spPr>
      </p:pic>
      <p:pic>
        <p:nvPicPr>
          <p:cNvPr id="7" name="Graphic 3">
            <a:extLst>
              <a:ext uri="{FF2B5EF4-FFF2-40B4-BE49-F238E27FC236}">
                <a16:creationId xmlns:a16="http://schemas.microsoft.com/office/drawing/2014/main" id="{94F364A7-3A93-CD16-CE25-6008EEF0D84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346758"/>
            <a:ext cx="596901" cy="455015"/>
          </a:xfrm>
          <a:prstGeom prst="rect">
            <a:avLst/>
          </a:prstGeom>
        </p:spPr>
      </p:pic>
    </p:spTree>
    <p:extLst>
      <p:ext uri="{BB962C8B-B14F-4D97-AF65-F5344CB8AC3E}">
        <p14:creationId xmlns:p14="http://schemas.microsoft.com/office/powerpoint/2010/main" val="579956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9" name="Title">
            <a:extLst>
              <a:ext uri="{FF2B5EF4-FFF2-40B4-BE49-F238E27FC236}">
                <a16:creationId xmlns:a16="http://schemas.microsoft.com/office/drawing/2014/main" id="{4026389F-61B5-21E7-D53B-0C37F95D6604}"/>
              </a:ext>
            </a:extLst>
          </p:cNvPr>
          <p:cNvSpPr>
            <a:spLocks noGrp="1"/>
          </p:cNvSpPr>
          <p:nvPr>
            <p:ph type="title"/>
          </p:nvPr>
        </p:nvSpPr>
        <p:spPr>
          <a:xfrm>
            <a:off x="696000" y="589456"/>
            <a:ext cx="10800000" cy="599501"/>
          </a:xfrm>
        </p:spPr>
        <p:txBody>
          <a:bodyPr/>
          <a:lstStyle/>
          <a:p>
            <a:r>
              <a:rPr lang="en-AU" noProof="0" dirty="0"/>
              <a:t>Next steps continued</a:t>
            </a:r>
          </a:p>
        </p:txBody>
      </p:sp>
      <p:sp>
        <p:nvSpPr>
          <p:cNvPr id="8" name="Rectangle 1">
            <a:extLst>
              <a:ext uri="{FF2B5EF4-FFF2-40B4-BE49-F238E27FC236}">
                <a16:creationId xmlns:a16="http://schemas.microsoft.com/office/drawing/2014/main" id="{DDDD494B-91F8-9C4A-6044-37198344DE55}"/>
              </a:ext>
              <a:ext uri="{C183D7F6-B498-43B3-948B-1728B52AA6E4}">
                <adec:decorative xmlns:adec="http://schemas.microsoft.com/office/drawing/2017/decorative" val="1"/>
              </a:ext>
            </a:extLst>
          </p:cNvPr>
          <p:cNvSpPr/>
          <p:nvPr/>
        </p:nvSpPr>
        <p:spPr>
          <a:xfrm rot="5400000">
            <a:off x="3189098"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1" name="Picture 1" descr="Thumbnail of AERO's Rules and Routines practice guide.">
            <a:extLst>
              <a:ext uri="{FF2B5EF4-FFF2-40B4-BE49-F238E27FC236}">
                <a16:creationId xmlns:a16="http://schemas.microsoft.com/office/drawing/2014/main" id="{3E765CCB-708C-6F12-E705-941C3CFDD888}"/>
              </a:ext>
              <a:ext uri="{C183D7F6-B498-43B3-948B-1728B52AA6E4}">
                <adec:decorative xmlns:adec="http://schemas.microsoft.com/office/drawing/2017/decorative" val="0"/>
              </a:ext>
            </a:extLst>
          </p:cNvPr>
          <p:cNvPicPr preferRelativeResize="0"/>
          <p:nvPr/>
        </p:nvPicPr>
        <p:blipFill>
          <a:blip r:embed="rId3">
            <a:alphaModFix/>
          </a:blip>
          <a:srcRect/>
          <a:stretch/>
        </p:blipFill>
        <p:spPr>
          <a:xfrm>
            <a:off x="1265323" y="1868904"/>
            <a:ext cx="1966162" cy="27823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13" name="QR code 1" descr="QR linking to AERO's Rules and Routines practice guide.">
            <a:extLst>
              <a:ext uri="{FF2B5EF4-FFF2-40B4-BE49-F238E27FC236}">
                <a16:creationId xmlns:a16="http://schemas.microsoft.com/office/drawing/2014/main" id="{6971F995-5362-2A26-7918-F828F17384D5}"/>
              </a:ext>
            </a:extLst>
          </p:cNvPr>
          <p:cNvPicPr>
            <a:picLocks noChangeAspect="1"/>
          </p:cNvPicPr>
          <p:nvPr/>
        </p:nvPicPr>
        <p:blipFill>
          <a:blip r:embed="rId4"/>
          <a:srcRect/>
          <a:stretch/>
        </p:blipFill>
        <p:spPr>
          <a:xfrm>
            <a:off x="3288632" y="2230298"/>
            <a:ext cx="1723635" cy="1723635"/>
          </a:xfrm>
          <a:prstGeom prst="rect">
            <a:avLst/>
          </a:prstGeom>
        </p:spPr>
      </p:pic>
      <p:sp>
        <p:nvSpPr>
          <p:cNvPr id="10" name="Text 1">
            <a:extLst>
              <a:ext uri="{FF2B5EF4-FFF2-40B4-BE49-F238E27FC236}">
                <a16:creationId xmlns:a16="http://schemas.microsoft.com/office/drawing/2014/main" id="{7D4CB515-9D15-2A78-7581-3DB1A9958D16}"/>
              </a:ext>
            </a:extLst>
          </p:cNvPr>
          <p:cNvSpPr>
            <a:spLocks noGrp="1"/>
          </p:cNvSpPr>
          <p:nvPr>
            <p:ph type="body" sz="quarter" idx="13"/>
          </p:nvPr>
        </p:nvSpPr>
        <p:spPr>
          <a:xfrm>
            <a:off x="1266791" y="4837929"/>
            <a:ext cx="3235359" cy="1276183"/>
          </a:xfrm>
        </p:spPr>
        <p:txBody>
          <a:bodyPr/>
          <a:lstStyle/>
          <a:p>
            <a:pPr lvl="1"/>
            <a:r>
              <a:rPr lang="en-AU" noProof="0" dirty="0"/>
              <a:t>Practice guide</a:t>
            </a:r>
          </a:p>
          <a:p>
            <a:pPr lvl="0">
              <a:spcAft>
                <a:spcPts val="0"/>
              </a:spcAft>
              <a:buClr>
                <a:srgbClr val="01838F"/>
              </a:buClr>
              <a:buSzPts val="1600"/>
              <a:defRPr/>
            </a:pPr>
            <a:r>
              <a:rPr lang="en-AU" noProof="0" dirty="0">
                <a:solidFill>
                  <a:srgbClr val="000000"/>
                </a:solidFill>
                <a:ea typeface="Montserrat"/>
                <a:cs typeface="Montserrat"/>
                <a:sym typeface="Montserrat"/>
              </a:rPr>
              <a:t>See the </a:t>
            </a:r>
            <a:r>
              <a:rPr lang="en-AU" noProof="0" dirty="0">
                <a:solidFill>
                  <a:srgbClr val="000000"/>
                </a:solidFill>
                <a:ea typeface="Montserrat"/>
                <a:cs typeface="Montserrat"/>
                <a:sym typeface="Montserrat"/>
                <a:hlinkClick r:id="rId5"/>
              </a:rPr>
              <a:t>Rules and Routines</a:t>
            </a:r>
            <a:r>
              <a:rPr lang="en-AU" noProof="0" dirty="0">
                <a:solidFill>
                  <a:srgbClr val="000000"/>
                </a:solidFill>
                <a:ea typeface="Montserrat"/>
                <a:cs typeface="Montserrat"/>
                <a:sym typeface="Montserrat"/>
              </a:rPr>
              <a:t> practice guide for further reading on setting up rules and routines.</a:t>
            </a:r>
            <a:endParaRPr lang="en-AU" sz="1600" noProof="0" dirty="0">
              <a:solidFill>
                <a:srgbClr val="000000"/>
              </a:solidFill>
            </a:endParaRPr>
          </a:p>
        </p:txBody>
      </p:sp>
      <p:sp>
        <p:nvSpPr>
          <p:cNvPr id="6" name="Rectangle 2">
            <a:extLst>
              <a:ext uri="{FF2B5EF4-FFF2-40B4-BE49-F238E27FC236}">
                <a16:creationId xmlns:a16="http://schemas.microsoft.com/office/drawing/2014/main" id="{534EEA64-95FC-FC74-6419-A8B820144B32}"/>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 name="Picture 2" descr="Thumbnail of AERO's Rules and Routines modelling and coaching checklist.">
            <a:extLst>
              <a:ext uri="{FF2B5EF4-FFF2-40B4-BE49-F238E27FC236}">
                <a16:creationId xmlns:a16="http://schemas.microsoft.com/office/drawing/2014/main" id="{C09AC103-F118-250C-ADCA-BB6BD3627561}"/>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2" cy="27811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5" name="QR code 2" descr="QR code linking to AERO's Rules and Routines modelling and coaching checklist.">
            <a:extLst>
              <a:ext uri="{FF2B5EF4-FFF2-40B4-BE49-F238E27FC236}">
                <a16:creationId xmlns:a16="http://schemas.microsoft.com/office/drawing/2014/main" id="{CC95F486-6778-E658-C1CD-4351AA8906E2}"/>
              </a:ext>
            </a:extLst>
          </p:cNvPr>
          <p:cNvPicPr>
            <a:picLocks noChangeAspect="1"/>
          </p:cNvPicPr>
          <p:nvPr/>
        </p:nvPicPr>
        <p:blipFill>
          <a:blip r:embed="rId7"/>
          <a:srcRect/>
          <a:stretch/>
        </p:blipFill>
        <p:spPr>
          <a:xfrm>
            <a:off x="8851880" y="2296160"/>
            <a:ext cx="1657773" cy="1657773"/>
          </a:xfrm>
          <a:prstGeom prst="rect">
            <a:avLst/>
          </a:prstGeom>
        </p:spPr>
      </p:pic>
      <p:sp>
        <p:nvSpPr>
          <p:cNvPr id="12" name="Text 2">
            <a:extLst>
              <a:ext uri="{FF2B5EF4-FFF2-40B4-BE49-F238E27FC236}">
                <a16:creationId xmlns:a16="http://schemas.microsoft.com/office/drawing/2014/main" id="{0472BC70-1834-B5F9-E211-6091312D5B9D}"/>
              </a:ext>
            </a:extLst>
          </p:cNvPr>
          <p:cNvSpPr txBox="1">
            <a:spLocks/>
          </p:cNvSpPr>
          <p:nvPr/>
        </p:nvSpPr>
        <p:spPr>
          <a:xfrm>
            <a:off x="6753259" y="4837929"/>
            <a:ext cx="4438650" cy="131625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r>
              <a:rPr lang="en-AU" noProof="0" dirty="0"/>
              <a:t>Use the </a:t>
            </a:r>
            <a:r>
              <a:rPr lang="en-AU" noProof="0" dirty="0">
                <a:hlinkClick r:id="rId8"/>
              </a:rPr>
              <a:t>modelling and coaching checklist</a:t>
            </a:r>
            <a:r>
              <a:rPr lang="en-AU" noProof="0" dirty="0"/>
              <a:t> for rules and routines to document observations and feedback during modelling and coaching. </a:t>
            </a:r>
          </a:p>
        </p:txBody>
      </p:sp>
    </p:spTree>
    <p:extLst>
      <p:ext uri="{BB962C8B-B14F-4D97-AF65-F5344CB8AC3E}">
        <p14:creationId xmlns:p14="http://schemas.microsoft.com/office/powerpoint/2010/main" val="4598748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39BCC510-D4DA-32EE-4FCF-DE4EDCD11F2E}"/>
              </a:ext>
            </a:extLst>
          </p:cNvPr>
          <p:cNvSpPr>
            <a:spLocks noGrp="1"/>
          </p:cNvSpPr>
          <p:nvPr>
            <p:ph type="title"/>
          </p:nvPr>
        </p:nvSpPr>
        <p:spPr/>
        <p:txBody>
          <a:bodyPr/>
          <a:lstStyle/>
          <a:p>
            <a:r>
              <a:rPr lang="en-AU" noProof="0" dirty="0"/>
              <a:t>AERO’s suite of classroom management resources</a:t>
            </a:r>
          </a:p>
        </p:txBody>
      </p:sp>
      <p:pic>
        <p:nvPicPr>
          <p:cNvPr id="9" name="Picture 1" descr="Thumbnails of a few resources from AERO's suite of classroom management resources.">
            <a:extLst>
              <a:ext uri="{FF2B5EF4-FFF2-40B4-BE49-F238E27FC236}">
                <a16:creationId xmlns:a16="http://schemas.microsoft.com/office/drawing/2014/main" id="{0F1BC31B-CF02-E4CD-7E61-ADEB5BC1679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898796" y="1868903"/>
            <a:ext cx="2767432" cy="3916267"/>
          </a:xfrm>
          <a:prstGeom prst="rect">
            <a:avLst/>
          </a:prstGeom>
          <a:ln>
            <a:noFill/>
          </a:ln>
          <a:effectLst>
            <a:outerShdw blurRad="63500" sx="101000" sy="101000" algn="ctr" rotWithShape="0">
              <a:prstClr val="black">
                <a:alpha val="10000"/>
              </a:prstClr>
            </a:outerShdw>
          </a:effectLst>
        </p:spPr>
      </p:pic>
      <p:pic>
        <p:nvPicPr>
          <p:cNvPr id="11" name="Picture 2">
            <a:extLst>
              <a:ext uri="{FF2B5EF4-FFF2-40B4-BE49-F238E27FC236}">
                <a16:creationId xmlns:a16="http://schemas.microsoft.com/office/drawing/2014/main" id="{D57C15B9-13C0-E072-4095-C5E3531FB513}"/>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049" y="1868903"/>
            <a:ext cx="2767432" cy="3916267"/>
          </a:xfrm>
          <a:prstGeom prst="rect">
            <a:avLst/>
          </a:prstGeom>
          <a:ln>
            <a:noFill/>
          </a:ln>
          <a:effectLst>
            <a:outerShdw blurRad="63500" sx="101000" sy="101000" algn="ctr" rotWithShape="0">
              <a:prstClr val="black">
                <a:alpha val="10000"/>
              </a:prstClr>
            </a:outerShdw>
          </a:effectLst>
          <a:extLst>
            <a:ext uri="{909E8E84-426E-40DD-AFC4-6F175D3DCCD1}">
              <a14:hiddenFill xmlns:a14="http://schemas.microsoft.com/office/drawing/2010/main">
                <a:solidFill>
                  <a:srgbClr val="FFFFFF"/>
                </a:solidFill>
              </a14:hiddenFill>
            </a:ext>
          </a:extLst>
        </p:spPr>
      </p:pic>
      <p:pic>
        <p:nvPicPr>
          <p:cNvPr id="10" name="Picture 3">
            <a:extLst>
              <a:ext uri="{FF2B5EF4-FFF2-40B4-BE49-F238E27FC236}">
                <a16:creationId xmlns:a16="http://schemas.microsoft.com/office/drawing/2014/main" id="{DFED4299-190D-3857-122D-C1C5FA2B9E2D}"/>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5302" y="1868904"/>
            <a:ext cx="4470698" cy="2721386"/>
          </a:xfrm>
          <a:prstGeom prst="rect">
            <a:avLst/>
          </a:prstGeom>
          <a:ln>
            <a:noFill/>
          </a:ln>
          <a:effectLst>
            <a:outerShdw blurRad="63500" sx="101000" sy="101000" algn="ctr"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5" name="Rectangle 1">
            <a:extLst>
              <a:ext uri="{FF2B5EF4-FFF2-40B4-BE49-F238E27FC236}">
                <a16:creationId xmlns:a16="http://schemas.microsoft.com/office/drawing/2014/main" id="{9BC2B840-0829-DF48-2CFE-8ADC0B19D86F}"/>
              </a:ext>
              <a:ext uri="{C183D7F6-B498-43B3-948B-1728B52AA6E4}">
                <adec:decorative xmlns:adec="http://schemas.microsoft.com/office/drawing/2017/decorative" val="1"/>
              </a:ext>
            </a:extLst>
          </p:cNvPr>
          <p:cNvSpPr/>
          <p:nvPr/>
        </p:nvSpPr>
        <p:spPr>
          <a:xfrm>
            <a:off x="5569546" y="4957945"/>
            <a:ext cx="5926454" cy="1900055"/>
          </a:xfrm>
          <a:prstGeom prst="round2SameRect">
            <a:avLst>
              <a:gd name="adj1" fmla="val 15162"/>
              <a:gd name="adj2" fmla="val 0"/>
            </a:avLst>
          </a:prstGeom>
          <a:solidFill>
            <a:schemeClr val="bg1"/>
          </a:solidFill>
          <a:ln>
            <a:noFill/>
          </a:ln>
          <a:effectLst>
            <a:outerShdw blurRad="63500" sx="101000" sy="101000" algn="ctr" rotWithShape="0">
              <a:prstClr val="black">
                <a:alpha val="23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 name="QR code 1" descr="QR code linking to AERO's classroom management resources user guide.">
            <a:extLst>
              <a:ext uri="{FF2B5EF4-FFF2-40B4-BE49-F238E27FC236}">
                <a16:creationId xmlns:a16="http://schemas.microsoft.com/office/drawing/2014/main" id="{301E1DE8-23A5-30DA-5053-A591F0C8E5A9}"/>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5724463" y="5099801"/>
            <a:ext cx="1705318" cy="1705318"/>
          </a:xfrm>
          <a:prstGeom prst="rect">
            <a:avLst/>
          </a:prstGeom>
          <a:noFill/>
          <a:ln>
            <a:noFill/>
          </a:ln>
        </p:spPr>
      </p:pic>
      <p:sp>
        <p:nvSpPr>
          <p:cNvPr id="7" name="Text 1">
            <a:extLst>
              <a:ext uri="{FF2B5EF4-FFF2-40B4-BE49-F238E27FC236}">
                <a16:creationId xmlns:a16="http://schemas.microsoft.com/office/drawing/2014/main" id="{4CDEC79E-AA69-7C01-2AEE-F614E1366F0D}"/>
              </a:ext>
            </a:extLst>
          </p:cNvPr>
          <p:cNvSpPr>
            <a:spLocks noGrp="1"/>
          </p:cNvSpPr>
          <p:nvPr>
            <p:ph type="body" sz="quarter" idx="13"/>
          </p:nvPr>
        </p:nvSpPr>
        <p:spPr>
          <a:xfrm>
            <a:off x="7539831" y="5441574"/>
            <a:ext cx="3956169" cy="906915"/>
          </a:xfrm>
        </p:spPr>
        <p:txBody>
          <a:bodyPr>
            <a:spAutoFit/>
          </a:bodyPr>
          <a:lstStyle/>
          <a:p>
            <a:r>
              <a:rPr lang="en-AU" noProof="0" dirty="0">
                <a:hlinkClick r:id="rId7"/>
              </a:rPr>
              <a:t>www.edresearch.edu.au/guides-resources/practice-resources/classroom-management-resources-user-guide</a:t>
            </a:r>
            <a:endParaRPr lang="en-AU" noProof="0" dirty="0"/>
          </a:p>
        </p:txBody>
      </p:sp>
    </p:spTree>
    <p:extLst>
      <p:ext uri="{BB962C8B-B14F-4D97-AF65-F5344CB8AC3E}">
        <p14:creationId xmlns:p14="http://schemas.microsoft.com/office/powerpoint/2010/main" val="14254307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1CBB687B-CB91-DEA0-048E-0EAB3C3DEF80}"/>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67062"/>
          </a:xfrm>
          <a:prstGeom prst="rect">
            <a:avLst/>
          </a:prstGeom>
        </p:spPr>
      </p:pic>
    </p:spTree>
    <p:extLst>
      <p:ext uri="{BB962C8B-B14F-4D97-AF65-F5344CB8AC3E}">
        <p14:creationId xmlns:p14="http://schemas.microsoft.com/office/powerpoint/2010/main" val="1924572157"/>
      </p:ext>
    </p:extLst>
  </p:cSld>
  <p:clrMapOvr>
    <a:masterClrMapping/>
  </p:clrMapOvr>
</p:sld>
</file>

<file path=ppt/theme/theme1.xml><?xml version="1.0" encoding="utf-8"?>
<a:theme xmlns:a="http://schemas.openxmlformats.org/drawingml/2006/main" name="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rules-routines-final-aa" id="{77ED47FA-1025-4AB5-9F10-84A7A548B575}" vid="{C654B69E-5F19-4BC0-B359-EEEFC67B67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1B9A76-A42F-4482-9248-EDFE0C5826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949F100-3825-493E-98CE-149942391B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9509</Words>
  <Application>Microsoft Office PowerPoint</Application>
  <PresentationFormat>Widescreen</PresentationFormat>
  <Paragraphs>610</Paragraphs>
  <Slides>34</Slides>
  <Notes>34</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Montserrat SemiBold</vt:lpstr>
      <vt:lpstr>Wingdings</vt:lpstr>
      <vt:lpstr>Montserrat</vt:lpstr>
      <vt:lpstr>Arial</vt:lpstr>
      <vt:lpstr>Calibri</vt:lpstr>
      <vt:lpstr>AERO_Advanced</vt:lpstr>
      <vt:lpstr>Background information for school implementation teams</vt:lpstr>
      <vt:lpstr>Background information for school implementation teams</vt:lpstr>
      <vt:lpstr>Background information for school implementation teams</vt:lpstr>
      <vt:lpstr>Rules and routines</vt:lpstr>
      <vt:lpstr>Acknowledgement of Country</vt:lpstr>
      <vt:lpstr>Session objectives</vt:lpstr>
      <vt:lpstr>What rules and routines are</vt:lpstr>
      <vt:lpstr>What it is </vt:lpstr>
      <vt:lpstr>Why focus on rules and routines</vt:lpstr>
      <vt:lpstr>Linking rules and routines with how students learn</vt:lpstr>
      <vt:lpstr>Discuss</vt:lpstr>
      <vt:lpstr>Manage the learning environment</vt:lpstr>
      <vt:lpstr>Fostering a safe, supportive and consistent learning environment  involves …</vt:lpstr>
      <vt:lpstr>Examples of classroom layout</vt:lpstr>
      <vt:lpstr>Examples of classroom layout (continued)</vt:lpstr>
      <vt:lpstr>Discuss</vt:lpstr>
      <vt:lpstr>Using routines that prepare students for learning involves …</vt:lpstr>
      <vt:lpstr>How to gain student attention</vt:lpstr>
      <vt:lpstr>In the classroom</vt:lpstr>
      <vt:lpstr>Rehearse (or discuss)</vt:lpstr>
      <vt:lpstr>Support the learning process​</vt:lpstr>
      <vt:lpstr>Teaching routines  that support active and effective participation in learning involves …</vt:lpstr>
      <vt:lpstr>Selecting active participation routines </vt:lpstr>
      <vt:lpstr>Mini whiteboard routines</vt:lpstr>
      <vt:lpstr>In the classroom</vt:lpstr>
      <vt:lpstr>Turn and talk routines</vt:lpstr>
      <vt:lpstr>In the classroom</vt:lpstr>
      <vt:lpstr>Random selection routines</vt:lpstr>
      <vt:lpstr>Discuss</vt:lpstr>
      <vt:lpstr>Session objectives</vt:lpstr>
      <vt:lpstr>Next steps in our professional learning cycle</vt:lpstr>
      <vt:lpstr>Next steps continued</vt:lpstr>
      <vt:lpstr>AERO’s suite of classroom management resources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2026-08-21T04:12:44Z</dcterms:created>
  <dcterms:modified xsi:type="dcterms:W3CDTF">2026-09-13T22:45:40Z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