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autoCompressPictures="0">
  <p:sldMasterIdLst>
    <p:sldMasterId id="2147484126" r:id="rId3"/>
  </p:sldMasterIdLst>
  <p:notesMasterIdLst>
    <p:notesMasterId r:id="rId44"/>
  </p:notesMasterIdLst>
  <p:handoutMasterIdLst>
    <p:handoutMasterId r:id="rId45"/>
  </p:handoutMasterIdLst>
  <p:sldIdLst>
    <p:sldId id="3790" r:id="rId4"/>
    <p:sldId id="3791" r:id="rId5"/>
    <p:sldId id="3796" r:id="rId6"/>
    <p:sldId id="3777" r:id="rId7"/>
    <p:sldId id="3778" r:id="rId8"/>
    <p:sldId id="3779" r:id="rId9"/>
    <p:sldId id="3751" r:id="rId10"/>
    <p:sldId id="3780" r:id="rId11"/>
    <p:sldId id="3718" r:id="rId12"/>
    <p:sldId id="3750" r:id="rId13"/>
    <p:sldId id="1627" r:id="rId14"/>
    <p:sldId id="3545" r:id="rId15"/>
    <p:sldId id="3582" r:id="rId16"/>
    <p:sldId id="3807" r:id="rId17"/>
    <p:sldId id="3752" r:id="rId18"/>
    <p:sldId id="272" r:id="rId19"/>
    <p:sldId id="3648" r:id="rId20"/>
    <p:sldId id="3808" r:id="rId21"/>
    <p:sldId id="3744" r:id="rId22"/>
    <p:sldId id="3742" r:id="rId23"/>
    <p:sldId id="3659" r:id="rId24"/>
    <p:sldId id="3782" r:id="rId25"/>
    <p:sldId id="3809" r:id="rId26"/>
    <p:sldId id="3745" r:id="rId27"/>
    <p:sldId id="3653" r:id="rId28"/>
    <p:sldId id="3810" r:id="rId29"/>
    <p:sldId id="3785" r:id="rId30"/>
    <p:sldId id="3748" r:id="rId31"/>
    <p:sldId id="3661" r:id="rId32"/>
    <p:sldId id="3786" r:id="rId33"/>
    <p:sldId id="3811" r:id="rId34"/>
    <p:sldId id="277" r:id="rId35"/>
    <p:sldId id="3758" r:id="rId36"/>
    <p:sldId id="3812" r:id="rId37"/>
    <p:sldId id="286" r:id="rId38"/>
    <p:sldId id="3761" r:id="rId39"/>
    <p:sldId id="3789" r:id="rId40"/>
    <p:sldId id="3756" r:id="rId41"/>
    <p:sldId id="3749" r:id="rId42"/>
    <p:sldId id="1791" r:id="rId43"/>
  </p:sldIdLst>
  <p:sldSz cx="12192000" cy="6858000"/>
  <p:notesSz cx="6792913" cy="9925050"/>
  <p:embeddedFontLst>
    <p:embeddedFont>
      <p:font typeface="Montserrat" panose="00000500000000000000" pitchFamily="2" charset="0"/>
      <p:regular r:id="rId46"/>
      <p:bold r:id="rId47"/>
      <p:italic r:id="rId48"/>
      <p:boldItalic r:id="rId49"/>
    </p:embeddedFont>
    <p:embeddedFont>
      <p:font typeface="Montserrat SemiBold" panose="00000700000000000000" pitchFamily="2" charset="0"/>
      <p:bold r:id="rId50"/>
      <p:boldItalic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id="{65757C05-16BB-408F-B911-2AB8855FD5E8}">
          <p14:sldIdLst>
            <p14:sldId id="3790"/>
            <p14:sldId id="3791"/>
            <p14:sldId id="3796"/>
          </p14:sldIdLst>
        </p14:section>
        <p14:section name="Introduction" id="{0C5A4BE4-F7B2-42B0-BAE2-38B46B04A79E}">
          <p14:sldIdLst>
            <p14:sldId id="3777"/>
            <p14:sldId id="3778"/>
            <p14:sldId id="3779"/>
            <p14:sldId id="3751"/>
            <p14:sldId id="3780"/>
            <p14:sldId id="3718"/>
            <p14:sldId id="3750"/>
            <p14:sldId id="1627"/>
            <p14:sldId id="3545"/>
          </p14:sldIdLst>
        </p14:section>
        <p14:section name="Objective 1" id="{6AA0788F-BF8B-4EF0-8F54-177A6804D5A2}">
          <p14:sldIdLst>
            <p14:sldId id="3582"/>
            <p14:sldId id="3807"/>
            <p14:sldId id="3752"/>
            <p14:sldId id="272"/>
            <p14:sldId id="3648"/>
            <p14:sldId id="3808"/>
            <p14:sldId id="3744"/>
            <p14:sldId id="3742"/>
            <p14:sldId id="3659"/>
          </p14:sldIdLst>
        </p14:section>
        <p14:section name="Objective 2" id="{6AE0DAAE-8F47-48F8-8AFD-A3547261B17B}">
          <p14:sldIdLst>
            <p14:sldId id="3782"/>
            <p14:sldId id="3809"/>
            <p14:sldId id="3745"/>
            <p14:sldId id="3653"/>
            <p14:sldId id="3810"/>
            <p14:sldId id="3785"/>
            <p14:sldId id="3748"/>
            <p14:sldId id="3661"/>
          </p14:sldIdLst>
        </p14:section>
        <p14:section name="Objective 3" id="{AA3236F4-AB7F-42C4-92F5-857E64DC2C4C}">
          <p14:sldIdLst>
            <p14:sldId id="3786"/>
            <p14:sldId id="3811"/>
            <p14:sldId id="277"/>
            <p14:sldId id="3758"/>
            <p14:sldId id="3812"/>
            <p14:sldId id="286"/>
            <p14:sldId id="3761"/>
          </p14:sldIdLst>
        </p14:section>
        <p14:section name="Wrapping up" id="{6989AADD-1004-4FC5-82D8-7066275B1B1B}">
          <p14:sldIdLst>
            <p14:sldId id="3789"/>
            <p14:sldId id="3756"/>
            <p14:sldId id="3749"/>
            <p14:sldId id="1791"/>
          </p14:sldIdLst>
        </p14:section>
      </p14:sectionLst>
    </p:ext>
    <p:ext uri="{EFAFB233-063F-42B5-8137-9DF3F51BA10A}">
      <p15:sldGuideLst xmlns:p15="http://schemas.microsoft.com/office/powerpoint/2012/main">
        <p15:guide id="1" orient="horz" pos="731" userDrawn="1">
          <p15:clr>
            <a:srgbClr val="A4A3A4"/>
          </p15:clr>
        </p15:guide>
        <p15:guide id="2" pos="7197" userDrawn="1">
          <p15:clr>
            <a:srgbClr val="A4A3A4"/>
          </p15:clr>
        </p15:guide>
        <p15:guide id="3" orient="horz" pos="4020" userDrawn="1">
          <p15:clr>
            <a:srgbClr val="A4A3A4"/>
          </p15:clr>
        </p15:guide>
        <p15:guide id="4" pos="438" userDrawn="1">
          <p15:clr>
            <a:srgbClr val="A4A3A4"/>
          </p15:clr>
        </p15:guide>
        <p15:guide id="5" orient="horz" pos="1094" userDrawn="1">
          <p15:clr>
            <a:srgbClr val="A4A3A4"/>
          </p15:clr>
        </p15:guide>
        <p15:guide id="6" pos="801" userDrawn="1">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BE37"/>
    <a:srgbClr val="F5960B"/>
    <a:srgbClr val="00CC00"/>
    <a:srgbClr val="E160A0"/>
    <a:srgbClr val="FDB73E"/>
    <a:srgbClr val="00305E"/>
    <a:srgbClr val="01838F"/>
    <a:srgbClr val="3667B2"/>
    <a:srgbClr val="AC4916"/>
    <a:srgbClr val="B250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770961-4EFB-48D1-B225-C06200E3DC5B}" v="7" dt="2026-09-14T04:16:32.6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autoAdjust="0"/>
    <p:restoredTop sz="94675" autoAdjust="0"/>
  </p:normalViewPr>
  <p:slideViewPr>
    <p:cSldViewPr snapToGrid="0">
      <p:cViewPr>
        <p:scale>
          <a:sx n="64" d="100"/>
          <a:sy n="64" d="100"/>
        </p:scale>
        <p:origin x="1152" y="1148"/>
      </p:cViewPr>
      <p:guideLst>
        <p:guide orient="horz" pos="731"/>
        <p:guide pos="7197"/>
        <p:guide orient="horz" pos="4020"/>
        <p:guide pos="438"/>
        <p:guide orient="horz" pos="1094"/>
        <p:guide pos="801"/>
      </p:guideLst>
    </p:cSldViewPr>
  </p:slideViewPr>
  <p:outlineViewPr>
    <p:cViewPr>
      <p:scale>
        <a:sx n="33" d="100"/>
        <a:sy n="33" d="100"/>
      </p:scale>
      <p:origin x="0" y="-5540"/>
    </p:cViewPr>
  </p:outlineViewPr>
  <p:notesTextViewPr>
    <p:cViewPr>
      <p:scale>
        <a:sx n="100" d="100"/>
        <a:sy n="100" d="100"/>
      </p:scale>
      <p:origin x="0" y="0"/>
    </p:cViewPr>
  </p:notesTextViewPr>
  <p:notesViewPr>
    <p:cSldViewPr snapToGrid="0">
      <p:cViewPr varScale="1">
        <p:scale>
          <a:sx n="84" d="100"/>
          <a:sy n="84" d="100"/>
        </p:scale>
        <p:origin x="3396" y="76"/>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handoutMaster" Target="handoutMasters/handoutMaster1.xml"/><Relationship Id="rId53" Type="http://schemas.openxmlformats.org/officeDocument/2006/relationships/presProps" Target="presProps.xml"/><Relationship Id="rId58" Type="http://schemas.microsoft.com/office/2018/10/relationships/authors" Target="author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font" Target="fonts/font6.fntdata"/><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4.fntdata"/><Relationship Id="rId57" Type="http://schemas.microsoft.com/office/2015/10/relationships/revisionInfo" Target="revisionInfo.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notesMaster" Target="notesMasters/notesMaster1.xml"/><Relationship Id="rId5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3596" cy="497976"/>
          </a:xfrm>
          <a:prstGeom prst="rect">
            <a:avLst/>
          </a:prstGeom>
        </p:spPr>
        <p:txBody>
          <a:bodyPr vert="horz" lIns="93177" tIns="46589" rIns="93177" bIns="46589" rtlCol="0"/>
          <a:lstStyle>
            <a:lvl1pPr algn="l">
              <a:defRPr sz="1200"/>
            </a:lvl1pPr>
          </a:lstStyle>
          <a:p>
            <a:endParaRPr lang="en-US">
              <a:latin typeface="Montserrat" pitchFamily="2" charset="77"/>
            </a:endParaRPr>
          </a:p>
        </p:txBody>
      </p:sp>
      <p:sp>
        <p:nvSpPr>
          <p:cNvPr id="3" name="Date Placeholder 2"/>
          <p:cNvSpPr>
            <a:spLocks noGrp="1"/>
          </p:cNvSpPr>
          <p:nvPr>
            <p:ph type="dt" sz="quarter" idx="1"/>
          </p:nvPr>
        </p:nvSpPr>
        <p:spPr>
          <a:xfrm>
            <a:off x="3847746" y="0"/>
            <a:ext cx="2943596" cy="497976"/>
          </a:xfrm>
          <a:prstGeom prst="rect">
            <a:avLst/>
          </a:prstGeom>
        </p:spPr>
        <p:txBody>
          <a:bodyPr vert="horz" lIns="93177" tIns="46589" rIns="93177" bIns="46589" rtlCol="0"/>
          <a:lstStyle>
            <a:lvl1pPr algn="r">
              <a:defRPr sz="1200"/>
            </a:lvl1pPr>
          </a:lstStyle>
          <a:p>
            <a:fld id="{D7D4DFA9-38CF-7D4C-9EB4-7A6A0A01A9C5}" type="datetimeFigureOut">
              <a:rPr lang="en-US" smtClean="0">
                <a:latin typeface="Montserrat" pitchFamily="2" charset="77"/>
              </a:rPr>
              <a:t>9/14/2026</a:t>
            </a:fld>
            <a:endParaRPr lang="en-US">
              <a:latin typeface="Montserrat" pitchFamily="2" charset="77"/>
            </a:endParaRPr>
          </a:p>
        </p:txBody>
      </p:sp>
      <p:sp>
        <p:nvSpPr>
          <p:cNvPr id="4" name="Footer Placeholder 3"/>
          <p:cNvSpPr>
            <a:spLocks noGrp="1"/>
          </p:cNvSpPr>
          <p:nvPr>
            <p:ph type="ftr" sz="quarter" idx="2"/>
          </p:nvPr>
        </p:nvSpPr>
        <p:spPr>
          <a:xfrm>
            <a:off x="0" y="9427076"/>
            <a:ext cx="2943596" cy="497975"/>
          </a:xfrm>
          <a:prstGeom prst="rect">
            <a:avLst/>
          </a:prstGeom>
        </p:spPr>
        <p:txBody>
          <a:bodyPr vert="horz" lIns="93177" tIns="46589" rIns="93177" bIns="46589" rtlCol="0" anchor="b"/>
          <a:lstStyle>
            <a:lvl1pPr algn="l">
              <a:defRPr sz="1200"/>
            </a:lvl1pPr>
          </a:lstStyle>
          <a:p>
            <a:endParaRPr lang="en-US">
              <a:latin typeface="Montserrat" pitchFamily="2" charset="77"/>
            </a:endParaRPr>
          </a:p>
        </p:txBody>
      </p:sp>
      <p:sp>
        <p:nvSpPr>
          <p:cNvPr id="5" name="Slide Number Placeholder 4"/>
          <p:cNvSpPr>
            <a:spLocks noGrp="1"/>
          </p:cNvSpPr>
          <p:nvPr>
            <p:ph type="sldNum" sz="quarter" idx="3"/>
          </p:nvPr>
        </p:nvSpPr>
        <p:spPr>
          <a:xfrm>
            <a:off x="3847746" y="9427076"/>
            <a:ext cx="2943596" cy="497975"/>
          </a:xfrm>
          <a:prstGeom prst="rect">
            <a:avLst/>
          </a:prstGeom>
        </p:spPr>
        <p:txBody>
          <a:bodyPr vert="horz" lIns="93177" tIns="46589" rIns="93177" bIns="46589" rtlCol="0" anchor="b"/>
          <a:lstStyle>
            <a:lvl1pPr algn="r">
              <a:defRPr sz="1200"/>
            </a:lvl1pPr>
          </a:lstStyle>
          <a:p>
            <a:fld id="{408C5D27-E275-914C-B9A8-807C55B0069F}" type="slidenum">
              <a:rPr lang="en-US" smtClean="0">
                <a:latin typeface="Montserrat" pitchFamily="2" charset="77"/>
              </a:rPr>
              <a:t>‹#›</a:t>
            </a:fld>
            <a:endParaRPr lang="en-US">
              <a:latin typeface="Montserrat" pitchFamily="2" charset="77"/>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679292" y="674317"/>
            <a:ext cx="5434330" cy="3056901"/>
          </a:xfrm>
          <a:prstGeom prst="rect">
            <a:avLst/>
          </a:prstGeom>
          <a:noFill/>
          <a:ln w="12700">
            <a:solidFill>
              <a:prstClr val="black"/>
            </a:solidFill>
          </a:ln>
        </p:spPr>
        <p:txBody>
          <a:bodyPr vert="horz" lIns="93177" tIns="46589" rIns="93177" bIns="46589" rtlCol="0" anchor="ctr"/>
          <a:lstStyle/>
          <a:p>
            <a:endParaRPr lang="en-AU" noProof="0" dirty="0"/>
          </a:p>
        </p:txBody>
      </p:sp>
      <p:sp>
        <p:nvSpPr>
          <p:cNvPr id="5" name="Notes Placeholder 4"/>
          <p:cNvSpPr>
            <a:spLocks noGrp="1"/>
          </p:cNvSpPr>
          <p:nvPr>
            <p:ph type="body" sz="quarter" idx="3"/>
          </p:nvPr>
        </p:nvSpPr>
        <p:spPr>
          <a:xfrm>
            <a:off x="679292" y="3935672"/>
            <a:ext cx="5434330" cy="5877251"/>
          </a:xfrm>
          <a:prstGeom prst="rect">
            <a:avLst/>
          </a:prstGeom>
        </p:spPr>
        <p:txBody>
          <a:bodyPr vert="horz" lIns="93177" tIns="46589" rIns="93177" bIns="46589" rtlCol="0">
            <a:normAutofit/>
          </a:body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
        <p:nvSpPr>
          <p:cNvPr id="7" name="Slide Number Placeholder 6"/>
          <p:cNvSpPr>
            <a:spLocks noGrp="1"/>
          </p:cNvSpPr>
          <p:nvPr>
            <p:ph type="sldNum" sz="quarter" idx="5"/>
          </p:nvPr>
        </p:nvSpPr>
        <p:spPr>
          <a:xfrm>
            <a:off x="6302608" y="9427076"/>
            <a:ext cx="488733" cy="497975"/>
          </a:xfrm>
          <a:prstGeom prst="rect">
            <a:avLst/>
          </a:prstGeom>
        </p:spPr>
        <p:txBody>
          <a:bodyPr vert="horz" lIns="93177" tIns="46589" rIns="93177" bIns="46589" rtlCol="0" anchor="b"/>
          <a:lstStyle>
            <a:lvl1pPr algn="r">
              <a:defRPr sz="800" b="0" i="0">
                <a:latin typeface="Montserrat" pitchFamily="2" charset="77"/>
              </a:defRPr>
            </a:lvl1pPr>
          </a:lstStyle>
          <a:p>
            <a:fld id="{B36E7EC0-9BE3-5541-9D76-7DE32A6C9D42}" type="slidenum">
              <a:rPr lang="en-AU" noProof="0" smtClean="0"/>
              <a:pPr/>
              <a:t>‹#›</a:t>
            </a:fld>
            <a:endParaRPr lang="en-AU" sz="800" noProof="0" dirty="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100" b="0" i="0" kern="1200">
        <a:solidFill>
          <a:schemeClr val="tx1"/>
        </a:solidFill>
        <a:latin typeface="Montserrat" panose="00000500000000000000" pitchFamily="2" charset="0"/>
        <a:ea typeface="+mn-ea"/>
        <a:cs typeface="+mn-cs"/>
      </a:defRPr>
    </a:lvl1pPr>
    <a:lvl2pPr marL="171450" indent="-171450">
      <a:buFont typeface="Arial" panose="020B0604020202020204" pitchFamily="34" charset="0"/>
      <a:buChar char="•"/>
      <a:defRPr sz="1100">
        <a:latin typeface="Montserrat" panose="00000500000000000000" pitchFamily="2" charset="0"/>
      </a:defRPr>
    </a:lvl2pPr>
    <a:lvl3pPr marL="360000" indent="-180000">
      <a:buFont typeface="Montserrat" panose="00000500000000000000" pitchFamily="2" charset="0"/>
      <a:buChar char="–"/>
      <a:defRPr sz="1100">
        <a:latin typeface="Montserrat" panose="00000500000000000000" pitchFamily="2" charset="0"/>
      </a:defRPr>
    </a:lvl3pPr>
    <a:lvl4pPr marL="576000" indent="-180000">
      <a:buFont typeface="Montserrat" panose="00000500000000000000" pitchFamily="2" charset="0"/>
      <a:buChar char="›"/>
      <a:defRPr sz="1100">
        <a:latin typeface="Montserrat" panose="00000500000000000000" pitchFamily="2" charset="0"/>
      </a:defRPr>
    </a:lvl4pPr>
    <a:lvl5pPr marL="228600" indent="-228600">
      <a:buFont typeface="+mj-lt"/>
      <a:buAutoNum type="arabicPeriod"/>
      <a:defRPr sz="1100">
        <a:latin typeface="Montserrat" panose="00000500000000000000" pitchFamily="2" charset="0"/>
      </a:defRPr>
    </a:lvl5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F4EF-FACC-13D4-67DE-85A7169B037E}"/>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A980B3-84A1-5D3B-0BF6-4367860A6EB3}"/>
              </a:ext>
            </a:extLst>
          </p:cNvPr>
          <p:cNvSpPr>
            <a:spLocks noGrp="1"/>
          </p:cNvSpPr>
          <p:nvPr>
            <p:ph type="sldNum" sz="quarter" idx="5"/>
          </p:nvPr>
        </p:nvSpPr>
        <p:spPr/>
        <p:txBody>
          <a:bodyPr/>
          <a:lstStyle/>
          <a:p>
            <a:pPr lvl="0"/>
            <a:fld id="{B36E7EC0-9BE3-5541-9D76-7DE32A6C9D42}" type="slidenum">
              <a:rPr lang="en-US" noProof="0"/>
              <a:pPr lvl="0"/>
              <a:t>1</a:t>
            </a:fld>
            <a:endParaRPr lang="en-US" noProof="0"/>
          </a:p>
        </p:txBody>
      </p:sp>
      <p:sp>
        <p:nvSpPr>
          <p:cNvPr id="8" name="Slide Image Placeholder 7">
            <a:extLst>
              <a:ext uri="{FF2B5EF4-FFF2-40B4-BE49-F238E27FC236}">
                <a16:creationId xmlns:a16="http://schemas.microsoft.com/office/drawing/2014/main" id="{FF44A4A2-72EE-7650-B801-2637F5FBC8D0}"/>
              </a:ext>
            </a:extLst>
          </p:cNvPr>
          <p:cNvSpPr>
            <a:spLocks noGrp="1" noRot="1" noChangeAspect="1"/>
          </p:cNvSpPr>
          <p:nvPr>
            <p:ph type="sldImg"/>
          </p:nvPr>
        </p:nvSpPr>
        <p:spPr>
          <a:xfrm>
            <a:off x="679450" y="674688"/>
            <a:ext cx="5434013" cy="3055937"/>
          </a:xfrm>
        </p:spPr>
      </p:sp>
      <p:sp>
        <p:nvSpPr>
          <p:cNvPr id="9" name="Notes Placeholder 8">
            <a:extLst>
              <a:ext uri="{FF2B5EF4-FFF2-40B4-BE49-F238E27FC236}">
                <a16:creationId xmlns:a16="http://schemas.microsoft.com/office/drawing/2014/main" id="{548AD3DE-52A9-7A4A-DB73-5A43AF55998A}"/>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37250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Note on intended participants: </a:t>
            </a:r>
            <a:r>
              <a:rPr lang="en-AU"/>
              <a:t>Not all staff will necessarily complete this module in the same session (e.g., coaches or smaller ‘pilot’ teaching teams may complete it before other staff). </a:t>
            </a:r>
          </a:p>
          <a:p>
            <a:endParaRPr lang="en-AU" noProof="0"/>
          </a:p>
          <a:p>
            <a:r>
              <a:rPr lang="en-AU" b="1" noProof="0"/>
              <a:t>Note on set-up: </a:t>
            </a:r>
            <a:r>
              <a:rPr lang="en-AU"/>
              <a:t>You may also choose to provide staff with </a:t>
            </a:r>
            <a:r>
              <a:rPr lang="en-AU" b="1"/>
              <a:t>pre- or post-reading</a:t>
            </a:r>
            <a:r>
              <a:rPr lang="en-AU"/>
              <a:t> (see ‘Further information’ on the next slide).</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a:pPr lvl="0"/>
              <a:t>2</a:t>
            </a:fld>
            <a:endParaRPr lang="en-US" noProof="0"/>
          </a:p>
        </p:txBody>
      </p:sp>
      <p:sp>
        <p:nvSpPr>
          <p:cNvPr id="9" name="Slide Image Placeholder 8">
            <a:extLst>
              <a:ext uri="{FF2B5EF4-FFF2-40B4-BE49-F238E27FC236}">
                <a16:creationId xmlns:a16="http://schemas.microsoft.com/office/drawing/2014/main" id="{EB3B5CE7-A3DD-391E-77A9-70F511796CE2}"/>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903145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D5352-356A-2852-5682-A6D742E94F8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AB09CD9-A083-D232-20AE-DC5AD925C10F}"/>
              </a:ext>
            </a:extLst>
          </p:cNvPr>
          <p:cNvSpPr>
            <a:spLocks noGrp="1"/>
          </p:cNvSpPr>
          <p:nvPr>
            <p:ph type="body" idx="1"/>
          </p:nvPr>
        </p:nvSpPr>
        <p:spPr/>
        <p:txBody>
          <a:bodyPr/>
          <a:lstStyle/>
          <a:p>
            <a:r>
              <a:rPr lang="en-AU" b="1" noProof="0" dirty="0"/>
              <a:t>Video content note: </a:t>
            </a:r>
            <a:r>
              <a:rPr lang="en-AU" dirty="0"/>
              <a:t>To</a:t>
            </a:r>
            <a:r>
              <a:rPr lang="en-AU" noProof="0" dirty="0"/>
              <a:t> play videos</a:t>
            </a:r>
            <a:r>
              <a:rPr lang="en-AU" dirty="0"/>
              <a:t>:</a:t>
            </a:r>
            <a:endParaRPr lang="en-US" noProof="0" dirty="0"/>
          </a:p>
          <a:p>
            <a:pPr lvl="1"/>
            <a:r>
              <a:rPr lang="en-AU" dirty="0"/>
              <a:t>Ensure you’re connected to the internet (even if you've downloaded </a:t>
            </a:r>
            <a:r>
              <a:rPr lang="en-AU" noProof="0" dirty="0"/>
              <a:t>the slide </a:t>
            </a:r>
            <a:r>
              <a:rPr lang="en-AU" dirty="0"/>
              <a:t>deck).</a:t>
            </a:r>
          </a:p>
          <a:p>
            <a:pPr lvl="1"/>
            <a:r>
              <a:rPr lang="en-AU" dirty="0"/>
              <a:t>Enable the content if prompted.</a:t>
            </a:r>
            <a:endParaRPr lang="en-US" dirty="0"/>
          </a:p>
          <a:p>
            <a:pPr lvl="1"/>
            <a:r>
              <a:rPr lang="en-AU" dirty="0"/>
              <a:t>Pause the slideshow </a:t>
            </a:r>
            <a:r>
              <a:rPr lang="en-AU" noProof="0" dirty="0"/>
              <a:t>or hover your mouse over </a:t>
            </a:r>
            <a:r>
              <a:rPr lang="en-AU" dirty="0"/>
              <a:t>a </a:t>
            </a:r>
            <a:r>
              <a:rPr lang="en-AU" noProof="0" dirty="0"/>
              <a:t>video and </a:t>
            </a:r>
            <a:r>
              <a:rPr lang="en-AU" dirty="0"/>
              <a:t>select </a:t>
            </a:r>
            <a:r>
              <a:rPr lang="en-AU" noProof="0" dirty="0"/>
              <a:t>play.</a:t>
            </a:r>
            <a:r>
              <a:rPr lang="en-AU" dirty="0"/>
              <a:t> </a:t>
            </a:r>
          </a:p>
        </p:txBody>
      </p:sp>
      <p:sp>
        <p:nvSpPr>
          <p:cNvPr id="6" name="Slide Number Placeholder 5">
            <a:extLst>
              <a:ext uri="{FF2B5EF4-FFF2-40B4-BE49-F238E27FC236}">
                <a16:creationId xmlns:a16="http://schemas.microsoft.com/office/drawing/2014/main" id="{81C047BC-4DCF-291F-F21A-A71E38E013E8}"/>
              </a:ext>
            </a:extLst>
          </p:cNvPr>
          <p:cNvSpPr>
            <a:spLocks noGrp="1"/>
          </p:cNvSpPr>
          <p:nvPr>
            <p:ph type="sldNum" sz="quarter" idx="5"/>
          </p:nvPr>
        </p:nvSpPr>
        <p:spPr/>
        <p:txBody>
          <a:bodyPr/>
          <a:lstStyle/>
          <a:p>
            <a:pPr lvl="0"/>
            <a:fld id="{B36E7EC0-9BE3-5541-9D76-7DE32A6C9D42}" type="slidenum">
              <a:rPr lang="en-US" noProof="0"/>
              <a:pPr lvl="0"/>
              <a:t>3</a:t>
            </a:fld>
            <a:endParaRPr lang="en-US" noProof="0"/>
          </a:p>
        </p:txBody>
      </p:sp>
      <p:sp>
        <p:nvSpPr>
          <p:cNvPr id="9" name="Slide Image Placeholder 8">
            <a:extLst>
              <a:ext uri="{FF2B5EF4-FFF2-40B4-BE49-F238E27FC236}">
                <a16:creationId xmlns:a16="http://schemas.microsoft.com/office/drawing/2014/main" id="{CFDB19FF-BAFA-FD30-7907-AF49941518FE}"/>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877739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F1B2-92D5-C282-1528-CE858D1954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21E3E8-B1FC-141B-816C-8B37BEC09CE6}"/>
              </a:ext>
            </a:extLst>
          </p:cNvPr>
          <p:cNvSpPr>
            <a:spLocks noGrp="1"/>
          </p:cNvSpPr>
          <p:nvPr>
            <p:ph type="body" idx="1"/>
          </p:nvPr>
        </p:nvSpPr>
        <p:spPr/>
        <p:txBody>
          <a:bodyPr/>
          <a:lstStyle/>
          <a:p>
            <a:pPr lvl="0"/>
            <a:r>
              <a:rPr lang="en-US" b="1" i="1" dirty="0"/>
              <a:t>Editing note: </a:t>
            </a:r>
            <a:r>
              <a:rPr lang="en-US" i="1" dirty="0"/>
              <a:t>You may wish to edit this slide by adding your school’s logo</a:t>
            </a:r>
            <a:r>
              <a:rPr lang="en-US" dirty="0"/>
              <a:t>. </a:t>
            </a:r>
          </a:p>
          <a:p>
            <a:pPr lvl="0"/>
            <a:endParaRPr lang="en-US" dirty="0"/>
          </a:p>
          <a:p>
            <a:pPr lvl="0"/>
            <a:r>
              <a:rPr lang="en-US" b="1" dirty="0">
                <a:latin typeface="Montserrat"/>
              </a:rPr>
              <a:t>Speaking note: </a:t>
            </a:r>
            <a:r>
              <a:rPr lang="en-US" dirty="0">
                <a:latin typeface="Montserrat"/>
              </a:rPr>
              <a:t>Welcome to your session on monitoring progress – a teaching practice that’s part of explicit instruction. This practice is closely linked to the practice of scaffolding, which was a focus in Module 4. This is because </a:t>
            </a:r>
            <a:r>
              <a:rPr lang="en-US" b="1" dirty="0">
                <a:latin typeface="Montserrat"/>
              </a:rPr>
              <a:t>scaffolding</a:t>
            </a:r>
            <a:r>
              <a:rPr lang="en-US" dirty="0">
                <a:latin typeface="Montserrat"/>
              </a:rPr>
              <a:t> must be responsive to student learning needs, and teacher responsiveness is achieved by </a:t>
            </a:r>
            <a:r>
              <a:rPr lang="en-US" b="1" dirty="0">
                <a:latin typeface="Montserrat"/>
              </a:rPr>
              <a:t>monitoring</a:t>
            </a:r>
            <a:r>
              <a:rPr lang="en-US" dirty="0">
                <a:latin typeface="Montserrat"/>
              </a:rPr>
              <a:t> </a:t>
            </a:r>
            <a:r>
              <a:rPr lang="en-US" b="1" dirty="0">
                <a:latin typeface="Montserrat"/>
              </a:rPr>
              <a:t>progress</a:t>
            </a:r>
            <a:r>
              <a:rPr lang="en-US" dirty="0">
                <a:latin typeface="Montserrat"/>
              </a:rPr>
              <a:t>. When a teacher monitors student progress through checks for understanding, they can make decisions about </a:t>
            </a:r>
            <a:r>
              <a:rPr lang="en-US" b="1" dirty="0">
                <a:latin typeface="Montserrat"/>
              </a:rPr>
              <a:t>how</a:t>
            </a:r>
            <a:r>
              <a:rPr lang="en-US" dirty="0">
                <a:latin typeface="Montserrat"/>
              </a:rPr>
              <a:t> and </a:t>
            </a:r>
            <a:r>
              <a:rPr lang="en-US" b="1" dirty="0">
                <a:latin typeface="Montserrat"/>
              </a:rPr>
              <a:t>when</a:t>
            </a:r>
            <a:r>
              <a:rPr lang="en-US" dirty="0">
                <a:latin typeface="Montserrat"/>
              </a:rPr>
              <a:t> to implement planned and contingent scaffolds.</a:t>
            </a:r>
          </a:p>
        </p:txBody>
      </p:sp>
      <p:sp>
        <p:nvSpPr>
          <p:cNvPr id="6" name="Slide Number Placeholder 5">
            <a:extLst>
              <a:ext uri="{FF2B5EF4-FFF2-40B4-BE49-F238E27FC236}">
                <a16:creationId xmlns:a16="http://schemas.microsoft.com/office/drawing/2014/main" id="{8CD79F3D-8D5E-EC62-B3F9-B96204323E62}"/>
              </a:ext>
            </a:extLst>
          </p:cNvPr>
          <p:cNvSpPr>
            <a:spLocks noGrp="1"/>
          </p:cNvSpPr>
          <p:nvPr>
            <p:ph type="sldNum" sz="quarter" idx="5"/>
          </p:nvPr>
        </p:nvSpPr>
        <p:spPr/>
        <p:txBody>
          <a:bodyPr/>
          <a:lstStyle/>
          <a:p>
            <a:pPr lvl="0"/>
            <a:fld id="{B36E7EC0-9BE3-5541-9D76-7DE32A6C9D42}" type="slidenum">
              <a:rPr lang="en-US" noProof="0" smtClean="0"/>
              <a:pPr lvl="0"/>
              <a:t>4</a:t>
            </a:fld>
            <a:endParaRPr lang="en-US" noProof="0"/>
          </a:p>
        </p:txBody>
      </p:sp>
      <p:sp>
        <p:nvSpPr>
          <p:cNvPr id="8" name="Slide Image Placeholder 7">
            <a:extLst>
              <a:ext uri="{FF2B5EF4-FFF2-40B4-BE49-F238E27FC236}">
                <a16:creationId xmlns:a16="http://schemas.microsoft.com/office/drawing/2014/main" id="{16899635-41AC-FA05-2203-7487C6A6BF19}"/>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40320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i="1"/>
              <a:t>Editing note: </a:t>
            </a:r>
            <a:r>
              <a:rPr lang="en-AU" i="1"/>
              <a:t>​Add your school’s Acknowledgement of Country to this slide. Remove highlighting when actioned.</a:t>
            </a:r>
            <a:endParaRPr lang="en-US" i="1"/>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5</a:t>
            </a:fld>
            <a:endParaRPr lang="en-US" noProof="0"/>
          </a:p>
        </p:txBody>
      </p:sp>
      <p:sp>
        <p:nvSpPr>
          <p:cNvPr id="9" name="Slide Image Placeholder 8">
            <a:extLst>
              <a:ext uri="{FF2B5EF4-FFF2-40B4-BE49-F238E27FC236}">
                <a16:creationId xmlns:a16="http://schemas.microsoft.com/office/drawing/2014/main" id="{9CA739D0-907C-8A85-2FE5-3FCD5A20E2D1}"/>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864827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0CA4-1277-FB5F-6201-DA385598780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3DD9BEE-1040-06B4-BE57-F46E83D425BC}"/>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notes: </a:t>
            </a:r>
            <a:r>
              <a:rPr lang="en-AU" dirty="0"/>
              <a:t>In this session, we’ll focus on ways to</a:t>
            </a:r>
            <a:r>
              <a:rPr lang="en-US" dirty="0"/>
              <a:t>:</a:t>
            </a:r>
          </a:p>
          <a:p>
            <a:pPr lvl="4"/>
            <a:r>
              <a:rPr lang="en-US" dirty="0"/>
              <a:t>use checks for understanding throughout learning</a:t>
            </a:r>
          </a:p>
          <a:p>
            <a:pPr lvl="4"/>
            <a:r>
              <a:rPr lang="en-US" dirty="0"/>
              <a:t>support students to progress using additional instruction, guidance or feedback</a:t>
            </a:r>
          </a:p>
          <a:p>
            <a:pPr lvl="4"/>
            <a:r>
              <a:rPr lang="en-US" dirty="0"/>
              <a:t>use evidence of learning to inform teaching decisions.</a:t>
            </a:r>
          </a:p>
          <a:p>
            <a:pPr lvl="0"/>
            <a:endParaRPr lang="en-US" dirty="0"/>
          </a:p>
          <a:p>
            <a:pPr lvl="0"/>
            <a:r>
              <a:rPr lang="en-US" dirty="0"/>
              <a:t>Before looking at these 3 session objectives, let’s establish a common understanding of what monitoring progress is …</a:t>
            </a:r>
          </a:p>
        </p:txBody>
      </p:sp>
      <p:sp>
        <p:nvSpPr>
          <p:cNvPr id="6" name="Slide Number Placeholder 5">
            <a:extLst>
              <a:ext uri="{FF2B5EF4-FFF2-40B4-BE49-F238E27FC236}">
                <a16:creationId xmlns:a16="http://schemas.microsoft.com/office/drawing/2014/main" id="{D17CC7A8-4148-1C14-5778-30FD7952AF03}"/>
              </a:ext>
            </a:extLst>
          </p:cNvPr>
          <p:cNvSpPr>
            <a:spLocks noGrp="1"/>
          </p:cNvSpPr>
          <p:nvPr>
            <p:ph type="sldNum" sz="quarter" idx="5"/>
          </p:nvPr>
        </p:nvSpPr>
        <p:spPr/>
        <p:txBody>
          <a:bodyPr/>
          <a:lstStyle/>
          <a:p>
            <a:pPr lvl="0"/>
            <a:fld id="{B36E7EC0-9BE3-5541-9D76-7DE32A6C9D42}" type="slidenum">
              <a:rPr lang="en-US" noProof="0"/>
              <a:pPr lvl="0"/>
              <a:t>6</a:t>
            </a:fld>
            <a:endParaRPr lang="en-US" noProof="0"/>
          </a:p>
        </p:txBody>
      </p:sp>
      <p:sp>
        <p:nvSpPr>
          <p:cNvPr id="9" name="Slide Image Placeholder 8">
            <a:extLst>
              <a:ext uri="{FF2B5EF4-FFF2-40B4-BE49-F238E27FC236}">
                <a16:creationId xmlns:a16="http://schemas.microsoft.com/office/drawing/2014/main" id="{FFDAF592-528D-0764-90A4-993A2E38CD80}"/>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73763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8D04A-FBF9-AD66-23DD-0B4359A07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2F44192-0EF9-B387-1AB2-C485D1B32CB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look at what we mean by monitoring progress.</a:t>
            </a:r>
          </a:p>
          <a:p>
            <a:endParaRPr lang="en-US"/>
          </a:p>
          <a:p>
            <a:r>
              <a:rPr lang="en-US" b="1"/>
              <a:t>Monitoring progress </a:t>
            </a:r>
            <a:r>
              <a:rPr lang="en-US"/>
              <a:t>means checking for understanding so you can determine what students know and can do and what gaps in learning exist. It helps you to adjust your teaching to meet student learning needs. You might make these adjustments during a lesson or within a unit of work.</a:t>
            </a:r>
            <a:endParaRPr lang="en-AU" noProof="0"/>
          </a:p>
        </p:txBody>
      </p:sp>
      <p:sp>
        <p:nvSpPr>
          <p:cNvPr id="6" name="Slide Number Placeholder 5">
            <a:extLst>
              <a:ext uri="{FF2B5EF4-FFF2-40B4-BE49-F238E27FC236}">
                <a16:creationId xmlns:a16="http://schemas.microsoft.com/office/drawing/2014/main" id="{E099EE5C-96D4-5212-A9CF-A590CC0A81BD}"/>
              </a:ext>
            </a:extLst>
          </p:cNvPr>
          <p:cNvSpPr>
            <a:spLocks noGrp="1"/>
          </p:cNvSpPr>
          <p:nvPr>
            <p:ph type="sldNum" sz="quarter" idx="5"/>
          </p:nvPr>
        </p:nvSpPr>
        <p:spPr/>
        <p:txBody>
          <a:bodyPr/>
          <a:lstStyle/>
          <a:p>
            <a:pPr lvl="0"/>
            <a:fld id="{B36E7EC0-9BE3-5541-9D76-7DE32A6C9D42}" type="slidenum">
              <a:rPr lang="en-US" noProof="0" smtClean="0"/>
              <a:pPr lvl="0"/>
              <a:t>7</a:t>
            </a:fld>
            <a:endParaRPr lang="en-US" noProof="0"/>
          </a:p>
        </p:txBody>
      </p:sp>
      <p:sp>
        <p:nvSpPr>
          <p:cNvPr id="9" name="Slide Image Placeholder 8">
            <a:extLst>
              <a:ext uri="{FF2B5EF4-FFF2-40B4-BE49-F238E27FC236}">
                <a16:creationId xmlns:a16="http://schemas.microsoft.com/office/drawing/2014/main" id="{1C770864-BC4A-B88F-450D-6914B9D698F3}"/>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93169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7333C-124E-DA21-F815-41619A2304B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BD9426-2629-ACD7-56B6-1D1DAD03BF30}"/>
              </a:ext>
            </a:extLst>
          </p:cNvPr>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This slide includes animations.</a:t>
            </a:r>
          </a:p>
          <a:p>
            <a:endParaRPr lang="en-AU"/>
          </a:p>
          <a:p>
            <a:pPr lvl="0"/>
            <a:r>
              <a:rPr lang="en-US" b="1"/>
              <a:t>Speaking notes: </a:t>
            </a:r>
            <a:r>
              <a:rPr lang="en-AU"/>
              <a:t>This slide shows what monitoring progress may look like in a classroom, and how it can be misapplied. </a:t>
            </a:r>
          </a:p>
          <a:p>
            <a:endParaRPr lang="en-US"/>
          </a:p>
          <a:p>
            <a:r>
              <a:rPr lang="en-US"/>
              <a:t>Key aspects of monitoring progress include: </a:t>
            </a:r>
          </a:p>
          <a:p>
            <a:pPr lvl="1">
              <a:buFont typeface="Wingdings" panose="05000000000000000000" pitchFamily="2" charset="2"/>
              <a:buChar char="ü"/>
            </a:pPr>
            <a:r>
              <a:rPr lang="en-US" noProof="0"/>
              <a:t>checking for understanding using varied methods to support students in sharing responses or explaining their thinking</a:t>
            </a:r>
          </a:p>
          <a:p>
            <a:pPr lvl="1">
              <a:buFont typeface="Wingdings" panose="05000000000000000000" pitchFamily="2" charset="2"/>
              <a:buChar char="ü"/>
            </a:pPr>
            <a:r>
              <a:rPr lang="en-US"/>
              <a:t>checking students’ understanding regularly throughout a lesson, including before removing scaffolds or moving to independent practice</a:t>
            </a:r>
          </a:p>
          <a:p>
            <a:pPr lvl="1">
              <a:buFont typeface="Wingdings" panose="05000000000000000000" pitchFamily="2" charset="2"/>
              <a:buChar char="ü"/>
            </a:pPr>
            <a:r>
              <a:rPr lang="en-US"/>
              <a:t>being responsive t</a:t>
            </a:r>
            <a:r>
              <a:rPr lang="en-AU"/>
              <a:t>o student difficulties or misconceptions (e.g., by reteaching or providing additional instruction in flexible, temporary groups or to the whole class as needed)</a:t>
            </a:r>
            <a:endParaRPr lang="en-US"/>
          </a:p>
          <a:p>
            <a:pPr lvl="1">
              <a:buFont typeface="Wingdings" panose="05000000000000000000" pitchFamily="2" charset="2"/>
              <a:buChar char="ü"/>
            </a:pPr>
            <a:r>
              <a:rPr lang="en-US"/>
              <a:t>providing prompt verbal feedback, correcting misconceptions and explaining correct answers and processes during a lesson.</a:t>
            </a:r>
          </a:p>
          <a:p>
            <a:pPr lvl="0"/>
            <a:endParaRPr lang="en-US"/>
          </a:p>
          <a:p>
            <a:pPr lvl="0"/>
            <a:r>
              <a:rPr lang="en-US" i="1"/>
              <a:t>[CLICK]</a:t>
            </a:r>
          </a:p>
          <a:p>
            <a:pPr lvl="0"/>
            <a:r>
              <a:rPr lang="en-US"/>
              <a:t>Misconceptions about monitoring progress can develop. This practice </a:t>
            </a:r>
            <a:r>
              <a:rPr lang="en-US" b="1" u="sng"/>
              <a:t>is not</a:t>
            </a:r>
            <a:r>
              <a:rPr lang="en-US"/>
              <a:t>: </a:t>
            </a:r>
          </a:p>
          <a:p>
            <a:pPr lvl="1">
              <a:buFont typeface="Wingdings" panose="05000000000000000000" pitchFamily="2" charset="2"/>
              <a:buChar char="û"/>
            </a:pPr>
            <a:r>
              <a:rPr lang="en-US"/>
              <a:t>checking students’ understanding only at the end of a lesson or sequence of learning</a:t>
            </a:r>
          </a:p>
          <a:p>
            <a:pPr lvl="1">
              <a:buFont typeface="Wingdings" panose="05000000000000000000" pitchFamily="2" charset="2"/>
              <a:buChar char="û"/>
            </a:pPr>
            <a:r>
              <a:rPr lang="en-US"/>
              <a:t>using closed and non-specific questions that don’t prompt or support students to explain their thinking (e.g., ‘Does everyone understand how to solve this problem?’) </a:t>
            </a:r>
          </a:p>
          <a:p>
            <a:pPr lvl="1">
              <a:buFont typeface="Wingdings" panose="05000000000000000000" pitchFamily="2" charset="2"/>
              <a:buChar char="û"/>
            </a:pPr>
            <a:r>
              <a:rPr lang="en-US"/>
              <a:t>dividing the class into ‘fixed groupings’ – i.e., subgroups who have different instructional approaches and curriculum goals for extended periods</a:t>
            </a:r>
          </a:p>
          <a:p>
            <a:pPr lvl="1">
              <a:buFont typeface="Wingdings" panose="05000000000000000000" pitchFamily="2" charset="2"/>
              <a:buChar char="û"/>
            </a:pPr>
            <a:r>
              <a:rPr lang="en-US"/>
              <a:t>attempting to provide written feedback to every student in every lesson, or (at the other end of the spectrum) only providing feedback on tests or assignments.</a:t>
            </a:r>
            <a:endParaRPr lang="en-AU"/>
          </a:p>
        </p:txBody>
      </p:sp>
      <p:sp>
        <p:nvSpPr>
          <p:cNvPr id="4" name="Slide Number Placeholder 3">
            <a:extLst>
              <a:ext uri="{FF2B5EF4-FFF2-40B4-BE49-F238E27FC236}">
                <a16:creationId xmlns:a16="http://schemas.microsoft.com/office/drawing/2014/main" id="{C9134C74-E3E3-4CF3-A3AF-905ED2E44AA8}"/>
              </a:ext>
            </a:extLst>
          </p:cNvPr>
          <p:cNvSpPr>
            <a:spLocks noGrp="1"/>
          </p:cNvSpPr>
          <p:nvPr>
            <p:ph type="sldNum" sz="quarter" idx="5"/>
          </p:nvPr>
        </p:nvSpPr>
        <p:spPr/>
        <p:txBody>
          <a:bodyPr/>
          <a:lstStyle/>
          <a:p>
            <a:pPr lvl="0"/>
            <a:fld id="{2BDD27CC-2F06-4733-BE85-A46C18D7C230}" type="slidenum">
              <a:rPr lang="en-AU" noProof="0" smtClean="0"/>
              <a:pPr lvl="0"/>
              <a:t>8</a:t>
            </a:fld>
            <a:endParaRPr lang="en-AU" noProof="0"/>
          </a:p>
        </p:txBody>
      </p:sp>
      <p:sp>
        <p:nvSpPr>
          <p:cNvPr id="8" name="Slide Image Placeholder 7">
            <a:extLst>
              <a:ext uri="{FF2B5EF4-FFF2-40B4-BE49-F238E27FC236}">
                <a16:creationId xmlns:a16="http://schemas.microsoft.com/office/drawing/2014/main" id="{9FEA0945-3698-5A30-802F-25B49E59CD0D}"/>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1526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87FCC-CFAB-077E-80A0-A7B7BFB8294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1EC99D-E801-EBF7-C8AA-BD45F6BAC2B9}"/>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AU" b="1"/>
              <a:t>Speaking notes: </a:t>
            </a:r>
            <a:r>
              <a:rPr lang="en-US"/>
              <a:t>So why focus on monitoring progress? Here are a few reasons:</a:t>
            </a:r>
          </a:p>
          <a:p>
            <a:pPr lvl="1"/>
            <a:r>
              <a:rPr lang="en-US"/>
              <a:t>Asking students questions about what they’re learning prompts them to draw from </a:t>
            </a:r>
            <a:r>
              <a:rPr lang="en-US" b="1"/>
              <a:t>long-term memory</a:t>
            </a:r>
            <a:r>
              <a:rPr lang="en-US"/>
              <a:t>. </a:t>
            </a:r>
          </a:p>
          <a:p>
            <a:pPr lvl="1"/>
            <a:r>
              <a:rPr lang="en-US"/>
              <a:t>Retrieving learning from memory builds new and strong connections, </a:t>
            </a:r>
            <a:r>
              <a:rPr lang="en-US" b="1"/>
              <a:t>consolidating</a:t>
            </a:r>
            <a:r>
              <a:rPr lang="en-US"/>
              <a:t> that learning and </a:t>
            </a:r>
            <a:r>
              <a:rPr lang="en-US" b="1"/>
              <a:t>connecting</a:t>
            </a:r>
            <a:r>
              <a:rPr lang="en-US"/>
              <a:t> new information with what students already know.</a:t>
            </a:r>
          </a:p>
          <a:p>
            <a:pPr lvl="1"/>
            <a:r>
              <a:rPr lang="en-US"/>
              <a:t>Each opportunity to draw on prior learning and practice therefore helps students </a:t>
            </a:r>
            <a:r>
              <a:rPr lang="en-US" b="1"/>
              <a:t>retain knowledge </a:t>
            </a:r>
            <a:r>
              <a:rPr lang="en-US"/>
              <a:t>in long‑term memory and consolidate their understanding. Over time, with varied opportunities to check their understanding and receive feedback, students construct more accurate and meaningful mental summaries of what they’ve learned.</a:t>
            </a:r>
          </a:p>
          <a:p>
            <a:pPr lvl="1"/>
            <a:r>
              <a:rPr lang="en-US"/>
              <a:t>Formative assessment informs teacher decision-making and allows teachers to adjust instruction in a </a:t>
            </a:r>
            <a:r>
              <a:rPr lang="en-US" b="1"/>
              <a:t>timely</a:t>
            </a:r>
            <a:r>
              <a:rPr lang="en-US"/>
              <a:t> manner. This </a:t>
            </a:r>
            <a:r>
              <a:rPr lang="en-US" noProof="0"/>
              <a:t>helps in identifying and responding to </a:t>
            </a:r>
            <a:r>
              <a:rPr lang="en-US" b="1"/>
              <a:t>additional learning needs </a:t>
            </a:r>
            <a:r>
              <a:rPr lang="en-US"/>
              <a:t>in the classroom.</a:t>
            </a:r>
            <a:r>
              <a:rPr lang="en-US" noProof="0"/>
              <a:t> </a:t>
            </a:r>
          </a:p>
          <a:p>
            <a:pPr lvl="1"/>
            <a:r>
              <a:rPr lang="en-US"/>
              <a:t>Regularly checking for understanding also indicates when to add, continue or remove </a:t>
            </a:r>
            <a:r>
              <a:rPr lang="en-US" b="1"/>
              <a:t>scaffolds</a:t>
            </a:r>
            <a:r>
              <a:rPr lang="en-US"/>
              <a:t> (see Module 4 – Scaffold Practice).</a:t>
            </a:r>
            <a:endParaRPr lang="en-AU"/>
          </a:p>
        </p:txBody>
      </p:sp>
      <p:sp>
        <p:nvSpPr>
          <p:cNvPr id="6" name="Slide Number Placeholder 5">
            <a:extLst>
              <a:ext uri="{FF2B5EF4-FFF2-40B4-BE49-F238E27FC236}">
                <a16:creationId xmlns:a16="http://schemas.microsoft.com/office/drawing/2014/main" id="{4BD2E965-1532-B8E2-F15C-19F61EB152ED}"/>
              </a:ext>
            </a:extLst>
          </p:cNvPr>
          <p:cNvSpPr>
            <a:spLocks noGrp="1"/>
          </p:cNvSpPr>
          <p:nvPr>
            <p:ph type="sldNum" sz="quarter" idx="5"/>
          </p:nvPr>
        </p:nvSpPr>
        <p:spPr/>
        <p:txBody>
          <a:bodyPr/>
          <a:lstStyle/>
          <a:p>
            <a:fld id="{B36E7EC0-9BE3-5541-9D76-7DE32A6C9D42}" type="slidenum">
              <a:rPr lang="en-US" smtClean="0"/>
              <a:pPr/>
              <a:t>9</a:t>
            </a:fld>
            <a:endParaRPr lang="en-US"/>
          </a:p>
        </p:txBody>
      </p:sp>
      <p:sp>
        <p:nvSpPr>
          <p:cNvPr id="10" name="Slide Image Placeholder 9">
            <a:extLst>
              <a:ext uri="{FF2B5EF4-FFF2-40B4-BE49-F238E27FC236}">
                <a16:creationId xmlns:a16="http://schemas.microsoft.com/office/drawing/2014/main" id="{33EDD2A5-BA07-7121-7980-93C6F6FD2B1E}"/>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4139805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EF8BA-BF97-1C01-8726-B61FC76AD25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BD7A902-9696-679C-6BEA-9EE2A970BCA3}"/>
              </a:ext>
            </a:extLst>
          </p:cNvPr>
          <p:cNvSpPr>
            <a:spLocks noGrp="1"/>
          </p:cNvSpPr>
          <p:nvPr>
            <p:ph type="body" idx="1"/>
          </p:nvPr>
        </p:nvSpPr>
        <p:spPr/>
        <p:txBody>
          <a:bodyPr/>
          <a:lstStyle/>
          <a:p>
            <a:pPr lvl="0"/>
            <a:r>
              <a:rPr lang="en-US" b="1" i="1"/>
              <a:t>Editing notes: </a:t>
            </a:r>
          </a:p>
          <a:p>
            <a:pPr lvl="1"/>
            <a:r>
              <a:rPr lang="en-US" i="1" noProof="0"/>
              <a:t>The purpose of this slide is to provide </a:t>
            </a:r>
            <a:r>
              <a:rPr lang="en-US" i="1"/>
              <a:t>an overview of how the practice is positioned within the broader context</a:t>
            </a:r>
            <a:r>
              <a:rPr lang="en-US" i="1" noProof="0"/>
              <a:t>. </a:t>
            </a:r>
          </a:p>
          <a:p>
            <a:pPr lvl="1"/>
            <a:r>
              <a:rPr lang="en-US" i="1" noProof="0"/>
              <a:t>We recommend replacing AERO’s learning and teaching model with </a:t>
            </a:r>
            <a:r>
              <a:rPr lang="en-US" b="1" i="1" noProof="0"/>
              <a:t>your system or sector’s equivalent model </a:t>
            </a:r>
            <a:r>
              <a:rPr lang="en-US" i="1" noProof="0"/>
              <a:t>where applicable (e.g., </a:t>
            </a:r>
            <a:r>
              <a:rPr lang="en-US" i="1"/>
              <a:t>the </a:t>
            </a:r>
            <a:r>
              <a:rPr lang="en-US" i="1" noProof="0"/>
              <a:t>Victorian Teaching and Learning Model 2.0</a:t>
            </a:r>
            <a:r>
              <a:rPr lang="en-US" i="1"/>
              <a:t> or the New South Wales </a:t>
            </a:r>
            <a:r>
              <a:rPr lang="en-US" i="1" noProof="0"/>
              <a:t>Teaching and Learning Cycle).</a:t>
            </a:r>
            <a:r>
              <a:rPr lang="en-US" i="1"/>
              <a:t> </a:t>
            </a:r>
          </a:p>
          <a:p>
            <a:endParaRPr lang="en-US"/>
          </a:p>
          <a:p>
            <a:pPr lvl="0"/>
            <a:r>
              <a:rPr lang="en-US" b="1"/>
              <a:t>Speaking notes: </a:t>
            </a:r>
            <a:r>
              <a:rPr lang="en-US" i="1"/>
              <a:t>(Replace these notes with information about your system or sector’s model where appropriate.)</a:t>
            </a:r>
          </a:p>
          <a:p>
            <a:pPr lvl="0"/>
            <a:r>
              <a:rPr lang="en-US"/>
              <a:t>AERO’s model of learning and teaching </a:t>
            </a:r>
            <a:r>
              <a:rPr lang="en-US" err="1"/>
              <a:t>summarises</a:t>
            </a:r>
            <a:r>
              <a:rPr lang="en-US"/>
              <a:t> rigorous and relevant evidence about </a:t>
            </a:r>
            <a:r>
              <a:rPr lang="en-US" b="1"/>
              <a:t>how students learn </a:t>
            </a:r>
            <a:r>
              <a:rPr lang="en-US"/>
              <a:t>with evidence about the </a:t>
            </a:r>
            <a:r>
              <a:rPr lang="en-US" b="1"/>
              <a:t>most effective teaching practices</a:t>
            </a:r>
            <a:r>
              <a:rPr lang="en-US"/>
              <a:t>. </a:t>
            </a:r>
          </a:p>
          <a:p>
            <a:endParaRPr lang="en-US"/>
          </a:p>
          <a:p>
            <a:r>
              <a:rPr lang="en-US" b="1" i="1"/>
              <a:t>Draw attention to the circled parts of the diagram:</a:t>
            </a:r>
          </a:p>
          <a:p>
            <a:r>
              <a:rPr lang="en-US"/>
              <a:t>As you can see, in AERO’s model, monitoring progress is part of the instruction phase of teaching. It helps you to:</a:t>
            </a:r>
          </a:p>
          <a:p>
            <a:pPr lvl="1"/>
            <a:r>
              <a:rPr lang="en-US"/>
              <a:t>respond to students’ learning needs</a:t>
            </a:r>
          </a:p>
          <a:p>
            <a:pPr lvl="1"/>
            <a:r>
              <a:rPr lang="en-US"/>
              <a:t>encourage active recall and retention</a:t>
            </a:r>
          </a:p>
          <a:p>
            <a:pPr lvl="1"/>
            <a:r>
              <a:rPr lang="en-US"/>
              <a:t>manage the cognitive load of learning.</a:t>
            </a:r>
          </a:p>
        </p:txBody>
      </p:sp>
      <p:sp>
        <p:nvSpPr>
          <p:cNvPr id="6" name="Slide Number Placeholder 5">
            <a:extLst>
              <a:ext uri="{FF2B5EF4-FFF2-40B4-BE49-F238E27FC236}">
                <a16:creationId xmlns:a16="http://schemas.microsoft.com/office/drawing/2014/main" id="{6EDE8CC6-4305-A721-F6C4-79DB423CE543}"/>
              </a:ext>
            </a:extLst>
          </p:cNvPr>
          <p:cNvSpPr>
            <a:spLocks noGrp="1"/>
          </p:cNvSpPr>
          <p:nvPr>
            <p:ph type="sldNum" sz="quarter" idx="5"/>
          </p:nvPr>
        </p:nvSpPr>
        <p:spPr/>
        <p:txBody>
          <a:bodyPr/>
          <a:lstStyle/>
          <a:p>
            <a:fld id="{B36E7EC0-9BE3-5541-9D76-7DE32A6C9D42}" type="slidenum">
              <a:rPr lang="en-US" smtClean="0"/>
              <a:pPr/>
              <a:t>10</a:t>
            </a:fld>
            <a:endParaRPr lang="en-US"/>
          </a:p>
        </p:txBody>
      </p:sp>
      <p:sp>
        <p:nvSpPr>
          <p:cNvPr id="10" name="Slide Image Placeholder 9">
            <a:extLst>
              <a:ext uri="{FF2B5EF4-FFF2-40B4-BE49-F238E27FC236}">
                <a16:creationId xmlns:a16="http://schemas.microsoft.com/office/drawing/2014/main" id="{02DF1925-010D-4806-D995-33BFD4966786}"/>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459543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latin typeface="Montserrat"/>
              </a:rPr>
              <a:t>Speaking notes: </a:t>
            </a:r>
            <a:r>
              <a:rPr lang="en-US" dirty="0">
                <a:latin typeface="Montserrat"/>
              </a:rPr>
              <a:t>In this session, we’ll refer to guided and independent practice. Both of these </a:t>
            </a:r>
            <a:r>
              <a:rPr lang="en-AU" dirty="0">
                <a:latin typeface="Montserrat"/>
              </a:rPr>
              <a:t>strengthen students’ retention, build confidence and develop automaticity, freeing cognitive resources for new learning. </a:t>
            </a:r>
            <a:r>
              <a:rPr lang="en-US" dirty="0">
                <a:latin typeface="Montserrat"/>
              </a:rPr>
              <a:t>Monitoring progress helps you know when to move to different types of practice. </a:t>
            </a:r>
          </a:p>
          <a:p>
            <a:endParaRPr lang="en-US" dirty="0"/>
          </a:p>
          <a:p>
            <a:r>
              <a:rPr lang="en-US" b="1" dirty="0"/>
              <a:t>Guided practice: </a:t>
            </a:r>
          </a:p>
          <a:p>
            <a:pPr lvl="1"/>
            <a:r>
              <a:rPr lang="en-US" dirty="0"/>
              <a:t>is also known as the </a:t>
            </a:r>
            <a:r>
              <a:rPr lang="en-US" b="1" dirty="0"/>
              <a:t>‘we do’ </a:t>
            </a:r>
            <a:r>
              <a:rPr lang="en-US" dirty="0"/>
              <a:t>component of a lesson</a:t>
            </a:r>
          </a:p>
          <a:p>
            <a:pPr lvl="1"/>
            <a:r>
              <a:rPr lang="en-US" dirty="0"/>
              <a:t>means you work closely with your students, </a:t>
            </a:r>
            <a:r>
              <a:rPr lang="en-US" b="1" dirty="0"/>
              <a:t>explaining, modelling, demonstrating and scaffolding</a:t>
            </a:r>
            <a:r>
              <a:rPr lang="en-US" dirty="0"/>
              <a:t> where needed</a:t>
            </a:r>
          </a:p>
          <a:p>
            <a:pPr lvl="1"/>
            <a:r>
              <a:rPr lang="en-US" dirty="0"/>
              <a:t>involves lots of </a:t>
            </a:r>
            <a:r>
              <a:rPr lang="en-US" b="1" dirty="0"/>
              <a:t>interaction</a:t>
            </a:r>
            <a:r>
              <a:rPr lang="en-US" dirty="0"/>
              <a:t> between you and your students, especially so you can check for understanding to see if students are ready to move on</a:t>
            </a:r>
          </a:p>
          <a:p>
            <a:pPr lvl="1"/>
            <a:r>
              <a:rPr lang="en-US" dirty="0"/>
              <a:t>often follows multiple </a:t>
            </a:r>
            <a:r>
              <a:rPr lang="en-US" b="1" dirty="0"/>
              <a:t>worked examples </a:t>
            </a:r>
            <a:r>
              <a:rPr lang="en-US" dirty="0"/>
              <a:t>during the modelling and explanation (or ‘I do’) component of the lesson</a:t>
            </a:r>
          </a:p>
          <a:p>
            <a:pPr lvl="1"/>
            <a:r>
              <a:rPr lang="en-US" dirty="0"/>
              <a:t>ideally, will show at least </a:t>
            </a:r>
            <a:r>
              <a:rPr lang="en-US" b="1" dirty="0"/>
              <a:t>80% </a:t>
            </a:r>
            <a:r>
              <a:rPr lang="en-US" dirty="0"/>
              <a:t>of students (e.g., 20 students in a class of 25) are on track before you move the class on to independent practice, while the other 20% (e.g., 5 students in a class of 25) will receive closer support. </a:t>
            </a:r>
          </a:p>
          <a:p>
            <a:endParaRPr lang="en-US" dirty="0"/>
          </a:p>
          <a:p>
            <a:r>
              <a:rPr lang="en-US" b="1" dirty="0"/>
              <a:t>Independent practice: </a:t>
            </a:r>
          </a:p>
          <a:p>
            <a:pPr lvl="1"/>
            <a:r>
              <a:rPr lang="en-US" dirty="0"/>
              <a:t>is also known as the </a:t>
            </a:r>
            <a:r>
              <a:rPr lang="en-US" b="1" dirty="0"/>
              <a:t>‘you do’ </a:t>
            </a:r>
            <a:r>
              <a:rPr lang="en-US" dirty="0"/>
              <a:t>component of a lesson</a:t>
            </a:r>
          </a:p>
          <a:p>
            <a:pPr lvl="1"/>
            <a:r>
              <a:rPr lang="en-US" dirty="0"/>
              <a:t>means you allow students to work </a:t>
            </a:r>
            <a:r>
              <a:rPr lang="en-US" b="1" dirty="0"/>
              <a:t>relatively autonomously</a:t>
            </a:r>
            <a:r>
              <a:rPr lang="en-US" dirty="0"/>
              <a:t>, with a level of scaffolding appropriate to student need</a:t>
            </a:r>
          </a:p>
          <a:p>
            <a:pPr lvl="1"/>
            <a:r>
              <a:rPr lang="en-US" dirty="0"/>
              <a:t>means you provide interaction and feedback </a:t>
            </a:r>
            <a:r>
              <a:rPr lang="en-US" b="1" dirty="0"/>
              <a:t>when needed </a:t>
            </a:r>
            <a:r>
              <a:rPr lang="en-US" dirty="0"/>
              <a:t>(e.g., by circulating the room and providing corrective feedback to individuals or small groups)</a:t>
            </a:r>
          </a:p>
          <a:p>
            <a:pPr lvl="1"/>
            <a:r>
              <a:rPr lang="en-US" dirty="0"/>
              <a:t>involves reduced student dependence on you, allowing students to work towards </a:t>
            </a:r>
            <a:r>
              <a:rPr lang="en-US" b="1" dirty="0"/>
              <a:t>mastery</a:t>
            </a:r>
          </a:p>
          <a:p>
            <a:pPr lvl="1"/>
            <a:r>
              <a:rPr lang="en-US" dirty="0"/>
              <a:t>allows you to </a:t>
            </a:r>
            <a:r>
              <a:rPr lang="en-US" b="1" dirty="0"/>
              <a:t>circulate</a:t>
            </a:r>
            <a:r>
              <a:rPr lang="en-US" dirty="0"/>
              <a:t> the classroom and monitor student practice. </a:t>
            </a:r>
          </a:p>
          <a:p>
            <a:endParaRPr lang="en-AU" dirty="0"/>
          </a:p>
          <a:p>
            <a:pPr lvl="0"/>
            <a:r>
              <a:rPr lang="en-AU" dirty="0"/>
              <a:t>While guided practice usually comes before independent practice, </a:t>
            </a:r>
            <a:r>
              <a:rPr lang="en-US" dirty="0"/>
              <a:t>students may still </a:t>
            </a:r>
            <a:r>
              <a:rPr lang="en-US" b="1" dirty="0"/>
              <a:t>move between these stages</a:t>
            </a:r>
            <a:r>
              <a:rPr lang="en-US" dirty="0"/>
              <a:t>. For example, you might pause the class during independent practice, addressing a misconception you’re seeing as you circulate the room. Students can then return to independent practice.</a:t>
            </a:r>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10" name="Slide Image Placeholder 9">
            <a:extLst>
              <a:ext uri="{FF2B5EF4-FFF2-40B4-BE49-F238E27FC236}">
                <a16:creationId xmlns:a16="http://schemas.microsoft.com/office/drawing/2014/main" id="{345F1724-738D-5BA1-8339-9C9FEB22EBFB}"/>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967831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An example discussion activity is provided here. Please add further questions if needed for your context.</a:t>
            </a:r>
          </a:p>
          <a:p>
            <a:pPr lvl="0"/>
            <a:endParaRPr lang="en-US" dirty="0"/>
          </a:p>
          <a:p>
            <a:pPr lvl="0"/>
            <a:r>
              <a:rPr lang="en-US" b="1" dirty="0"/>
              <a:t>Speaking note (following the discussion): </a:t>
            </a:r>
            <a:r>
              <a:rPr lang="en-US" dirty="0"/>
              <a:t>Now, let’s move on to use checks for understanding throughout learning …</a:t>
            </a:r>
          </a:p>
        </p:txBody>
      </p:sp>
      <p:sp>
        <p:nvSpPr>
          <p:cNvPr id="6" name="Slide Number Placeholder 5"/>
          <p:cNvSpPr>
            <a:spLocks noGrp="1"/>
          </p:cNvSpPr>
          <p:nvPr>
            <p:ph type="sldNum" sz="quarter" idx="5"/>
          </p:nvPr>
        </p:nvSpPr>
        <p:spPr/>
        <p:txBody>
          <a:bodyPr/>
          <a:lstStyle/>
          <a:p>
            <a:fld id="{B36E7EC0-9BE3-5541-9D76-7DE32A6C9D42}" type="slidenum">
              <a:rPr lang="en-US" smtClean="0"/>
              <a:pPr/>
              <a:t>12</a:t>
            </a:fld>
            <a:endParaRPr lang="en-US"/>
          </a:p>
        </p:txBody>
      </p:sp>
      <p:sp>
        <p:nvSpPr>
          <p:cNvPr id="9" name="Slide Image Placeholder 8">
            <a:extLst>
              <a:ext uri="{FF2B5EF4-FFF2-40B4-BE49-F238E27FC236}">
                <a16:creationId xmlns:a16="http://schemas.microsoft.com/office/drawing/2014/main" id="{4832F6F2-8BA1-16E8-BAD2-9D0C21AF6C5B}"/>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4463466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D2A7-C0C5-0DF4-504A-33D120D08B6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E656C4F-71D5-6FDB-36C2-25C59EB132F7}"/>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 </a:t>
            </a:r>
            <a:r>
              <a:rPr lang="en-US" dirty="0"/>
              <a:t>Now we’ve gone through why it’s important to monitor progress, let’s look at using checks for understanding throughout learning. We’ll break this into 2 techniques: </a:t>
            </a:r>
            <a:r>
              <a:rPr lang="en-US" i="1" dirty="0"/>
              <a:t>[read techniques from the slide].</a:t>
            </a:r>
          </a:p>
        </p:txBody>
      </p:sp>
      <p:sp>
        <p:nvSpPr>
          <p:cNvPr id="6" name="Slide Number Placeholder 5">
            <a:extLst>
              <a:ext uri="{FF2B5EF4-FFF2-40B4-BE49-F238E27FC236}">
                <a16:creationId xmlns:a16="http://schemas.microsoft.com/office/drawing/2014/main" id="{9FF083AE-F738-0AE7-CCA1-135F9C0EB899}"/>
              </a:ext>
            </a:extLst>
          </p:cNvPr>
          <p:cNvSpPr>
            <a:spLocks noGrp="1"/>
          </p:cNvSpPr>
          <p:nvPr>
            <p:ph type="sldNum" sz="quarter" idx="5"/>
          </p:nvPr>
        </p:nvSpPr>
        <p:spPr/>
        <p:txBody>
          <a:bodyPr/>
          <a:lstStyle/>
          <a:p>
            <a:pPr lvl="0"/>
            <a:fld id="{B36E7EC0-9BE3-5541-9D76-7DE32A6C9D42}" type="slidenum">
              <a:rPr lang="en-US" noProof="0" smtClean="0"/>
              <a:pPr lvl="0"/>
              <a:t>13</a:t>
            </a:fld>
            <a:endParaRPr lang="en-US" noProof="0"/>
          </a:p>
        </p:txBody>
      </p:sp>
      <p:sp>
        <p:nvSpPr>
          <p:cNvPr id="7" name="Slide Image Placeholder 6">
            <a:extLst>
              <a:ext uri="{FF2B5EF4-FFF2-40B4-BE49-F238E27FC236}">
                <a16:creationId xmlns:a16="http://schemas.microsoft.com/office/drawing/2014/main" id="{02E5AD2C-CDF9-B50A-BBB0-45ED5BF50B7B}"/>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3922308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8ABD6-9E84-C6AD-4CD8-5A986DDB67D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5D59555-959A-D22D-455A-C64B58A1629B}"/>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AU" dirty="0"/>
          </a:p>
          <a:p>
            <a:r>
              <a:rPr lang="en-AU" b="1" dirty="0">
                <a:latin typeface="Montserrat"/>
              </a:rPr>
              <a:t>Speaking notes: </a:t>
            </a:r>
            <a:r>
              <a:rPr lang="en-US" dirty="0">
                <a:latin typeface="Montserrat"/>
              </a:rPr>
              <a:t>Let’s start with what we mean by ‘frequently checking for understanding using varied methods’. </a:t>
            </a:r>
          </a:p>
          <a:p>
            <a:endParaRPr lang="en-US" dirty="0"/>
          </a:p>
          <a:p>
            <a:r>
              <a:rPr lang="en-US" dirty="0">
                <a:latin typeface="Montserrat"/>
              </a:rPr>
              <a:t>To </a:t>
            </a:r>
            <a:r>
              <a:rPr lang="en-US" b="1" dirty="0">
                <a:latin typeface="Montserrat"/>
              </a:rPr>
              <a:t>monitor progress</a:t>
            </a:r>
            <a:r>
              <a:rPr lang="en-US" dirty="0">
                <a:latin typeface="Montserrat"/>
              </a:rPr>
              <a:t> effectively, check for student understanding at </a:t>
            </a:r>
            <a:r>
              <a:rPr lang="en-US" b="0" dirty="0">
                <a:latin typeface="Montserrat"/>
              </a:rPr>
              <a:t>multiple points </a:t>
            </a:r>
            <a:r>
              <a:rPr lang="en-US" dirty="0">
                <a:latin typeface="Montserrat"/>
              </a:rPr>
              <a:t>in a lesson and do this through a </a:t>
            </a:r>
            <a:r>
              <a:rPr lang="en-US" b="1" dirty="0">
                <a:latin typeface="Montserrat"/>
              </a:rPr>
              <a:t>variety</a:t>
            </a:r>
            <a:r>
              <a:rPr lang="en-US" dirty="0">
                <a:latin typeface="Montserrat"/>
              </a:rPr>
              <a:t> of routines. This keeps students engaged in learning and ensures all students actively participate.</a:t>
            </a:r>
          </a:p>
          <a:p>
            <a:endParaRPr lang="en-US" dirty="0"/>
          </a:p>
          <a:p>
            <a:pPr lvl="0"/>
            <a:r>
              <a:rPr lang="en-US" b="1" i="1" dirty="0"/>
              <a:t>Optional: </a:t>
            </a:r>
            <a:r>
              <a:rPr lang="en-US" i="1" dirty="0"/>
              <a:t>Allow staff time to read the slide, without talking to it.</a:t>
            </a:r>
          </a:p>
        </p:txBody>
      </p:sp>
      <p:sp>
        <p:nvSpPr>
          <p:cNvPr id="6" name="Slide Number Placeholder 5">
            <a:extLst>
              <a:ext uri="{FF2B5EF4-FFF2-40B4-BE49-F238E27FC236}">
                <a16:creationId xmlns:a16="http://schemas.microsoft.com/office/drawing/2014/main" id="{8642B2AA-A0EB-FDE4-3F0D-032E1167B95F}"/>
              </a:ext>
            </a:extLst>
          </p:cNvPr>
          <p:cNvSpPr>
            <a:spLocks noGrp="1"/>
          </p:cNvSpPr>
          <p:nvPr>
            <p:ph type="sldNum" sz="quarter" idx="5"/>
          </p:nvPr>
        </p:nvSpPr>
        <p:spPr/>
        <p:txBody>
          <a:bodyPr/>
          <a:lstStyle/>
          <a:p>
            <a:pPr lvl="0"/>
            <a:fld id="{B36E7EC0-9BE3-5541-9D76-7DE32A6C9D42}" type="slidenum">
              <a:rPr lang="en-US" noProof="0" smtClean="0"/>
              <a:pPr lvl="0"/>
              <a:t>14</a:t>
            </a:fld>
            <a:endParaRPr lang="en-US" noProof="0"/>
          </a:p>
        </p:txBody>
      </p:sp>
      <p:sp>
        <p:nvSpPr>
          <p:cNvPr id="8" name="Slide Image Placeholder 7">
            <a:extLst>
              <a:ext uri="{FF2B5EF4-FFF2-40B4-BE49-F238E27FC236}">
                <a16:creationId xmlns:a16="http://schemas.microsoft.com/office/drawing/2014/main" id="{6E0B8C63-E2C2-34E6-E2EB-CD14230D8DD6}"/>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768081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62F17-A508-D74B-C75A-44FA7AEFCB5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A5C75C8-98C1-1C6C-2C16-270A8C2B42D8}"/>
              </a:ext>
            </a:extLst>
          </p:cNvPr>
          <p:cNvSpPr>
            <a:spLocks noGrp="1"/>
          </p:cNvSpPr>
          <p:nvPr>
            <p:ph type="body" idx="1"/>
          </p:nvPr>
        </p:nvSpPr>
        <p:spPr/>
        <p:txBody>
          <a:bodyPr>
            <a:normAutofit lnSpcReduction="10000"/>
          </a:bodyPr>
          <a:lstStyle/>
          <a:p>
            <a:pPr lvl="0"/>
            <a:r>
              <a:rPr lang="en-US" b="1" i="1" dirty="0"/>
              <a:t>Editing notes: </a:t>
            </a:r>
          </a:p>
          <a:p>
            <a:pPr lvl="1"/>
            <a:r>
              <a:rPr lang="en-US" i="1" dirty="0"/>
              <a:t>The content on this slide is essential information on the practice – please do not edit this slide.</a:t>
            </a:r>
          </a:p>
          <a:p>
            <a:pPr lvl="1"/>
            <a:r>
              <a:rPr lang="en-US" i="1" dirty="0"/>
              <a:t>Definitions are included in these speaking notes if participants require further explanation.</a:t>
            </a:r>
          </a:p>
          <a:p>
            <a:endParaRPr lang="en-US" dirty="0"/>
          </a:p>
          <a:p>
            <a:r>
              <a:rPr lang="en-US" b="1" dirty="0"/>
              <a:t>Speaking notes: </a:t>
            </a:r>
            <a:r>
              <a:rPr lang="en-US" dirty="0"/>
              <a:t>Timing is important w</a:t>
            </a:r>
            <a:r>
              <a:rPr lang="en-AU" dirty="0"/>
              <a:t>hen using check-for-understanding techniques. Generally, we want to use these techniques during the explicit teaching of content and when guiding practice (to see whether students are learning what’s being taught and applied). These techniques are less useful when used randomly, before content is taught or as part of an inquiry lesson cycle. </a:t>
            </a:r>
          </a:p>
          <a:p>
            <a:endParaRPr lang="en-AU" dirty="0"/>
          </a:p>
          <a:p>
            <a:r>
              <a:rPr lang="en-AU" dirty="0"/>
              <a:t>In a lesson, incorporate check-for-understanding techniques: </a:t>
            </a:r>
          </a:p>
          <a:p>
            <a:pPr lvl="1"/>
            <a:r>
              <a:rPr lang="en-US" noProof="0" dirty="0"/>
              <a:t>Frequently, throughout modelling, explanation and demonstration of new learning (i.e., when teaching explicitly)</a:t>
            </a:r>
          </a:p>
          <a:p>
            <a:pPr lvl="1"/>
            <a:r>
              <a:rPr lang="en-US" noProof="0" dirty="0"/>
              <a:t>as needed after modelling, explaining and demonstrating new learning</a:t>
            </a:r>
          </a:p>
          <a:p>
            <a:pPr lvl="1"/>
            <a:r>
              <a:rPr lang="en-AU" dirty="0"/>
              <a:t>frequently throughout guided practice</a:t>
            </a:r>
          </a:p>
          <a:p>
            <a:pPr lvl="1"/>
            <a:r>
              <a:rPr lang="en-US" dirty="0"/>
              <a:t>to evaluate if students are ready to move to independent practice</a:t>
            </a:r>
          </a:p>
          <a:p>
            <a:pPr lvl="1"/>
            <a:r>
              <a:rPr lang="en-US" noProof="0" dirty="0"/>
              <a:t>less frequently during independent practice.</a:t>
            </a:r>
          </a:p>
          <a:p>
            <a:pPr lvl="0"/>
            <a:endParaRPr lang="en-US" noProof="0" dirty="0"/>
          </a:p>
          <a:p>
            <a:pPr lvl="0"/>
            <a:r>
              <a:rPr lang="en-AU" b="1" u="sng" dirty="0"/>
              <a:t>Definitions if required</a:t>
            </a:r>
            <a:r>
              <a:rPr lang="en-US" b="1" u="sng" noProof="0" dirty="0"/>
              <a:t>:</a:t>
            </a:r>
          </a:p>
          <a:p>
            <a:pPr lvl="0"/>
            <a:r>
              <a:rPr lang="en-US" b="1" dirty="0"/>
              <a:t>Guided practice </a:t>
            </a:r>
            <a:r>
              <a:rPr lang="en-US" dirty="0"/>
              <a:t>is sometimes known as the ‘we do’ component of a lesson. It’s the phase where you provide scaffolded support to students as they begin practising a new skill or acquiring new knowledge. Guided practice involves providing prompts and scaffolds, frequently checking for understanding and providing clarification as needed. During guided practice, the focus is on gradually releasing students to </a:t>
            </a:r>
            <a:r>
              <a:rPr lang="en-US" dirty="0" err="1"/>
              <a:t>practise</a:t>
            </a:r>
            <a:r>
              <a:rPr lang="en-US" dirty="0"/>
              <a:t> independently. </a:t>
            </a:r>
          </a:p>
          <a:p>
            <a:pPr lvl="0"/>
            <a:endParaRPr lang="en-US" b="1" dirty="0"/>
          </a:p>
          <a:p>
            <a:pPr lvl="0"/>
            <a:r>
              <a:rPr lang="en-US" b="1" dirty="0"/>
              <a:t>Independent practice </a:t>
            </a:r>
            <a:r>
              <a:rPr lang="en-US" dirty="0"/>
              <a:t>is sometimes known as the ‘I do’ component of a lesson. It’s the phase where students apply skills, concepts, knowledge or strategies, with minimal guidance or support, to work towards mastery. In the gradual release of responsibility, independent practice follows modelling (sometimes known as the ‘I do’ or ‘teach explicitly’ phase) and guided practice (the ‘we do’ phase).</a:t>
            </a:r>
          </a:p>
        </p:txBody>
      </p:sp>
      <p:sp>
        <p:nvSpPr>
          <p:cNvPr id="4" name="Slide Number Placeholder 3">
            <a:extLst>
              <a:ext uri="{FF2B5EF4-FFF2-40B4-BE49-F238E27FC236}">
                <a16:creationId xmlns:a16="http://schemas.microsoft.com/office/drawing/2014/main" id="{2E7A675A-C899-CC54-0105-3D3476AE2222}"/>
              </a:ext>
            </a:extLst>
          </p:cNvPr>
          <p:cNvSpPr>
            <a:spLocks noGrp="1"/>
          </p:cNvSpPr>
          <p:nvPr>
            <p:ph type="sldNum" sz="quarter" idx="5"/>
          </p:nvPr>
        </p:nvSpPr>
        <p:spPr/>
        <p:txBody>
          <a:bodyPr/>
          <a:lstStyle/>
          <a:p>
            <a:fld id="{2BDD27CC-2F06-4733-BE85-A46C18D7C230}" type="slidenum">
              <a:rPr lang="en-AU" noProof="0" smtClean="0"/>
              <a:pPr/>
              <a:t>15</a:t>
            </a:fld>
            <a:endParaRPr lang="en-AU" noProof="0"/>
          </a:p>
        </p:txBody>
      </p:sp>
      <p:sp>
        <p:nvSpPr>
          <p:cNvPr id="8" name="Slide Image Placeholder 7">
            <a:extLst>
              <a:ext uri="{FF2B5EF4-FFF2-40B4-BE49-F238E27FC236}">
                <a16:creationId xmlns:a16="http://schemas.microsoft.com/office/drawing/2014/main" id="{A933F08B-B704-8608-8A0B-773CBD3B9E4C}"/>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7942706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Check for understanding techniques are also mentioned in other knowledge-building modules in this suite. For example, routines for using </a:t>
            </a:r>
            <a:r>
              <a:rPr lang="en-US" i="1" noProof="0"/>
              <a:t>mini whiteboard routines, turn and talk, and random selection are outlined in more detail in Module 1 – Rules and Routines. </a:t>
            </a:r>
            <a:endParaRPr lang="en-US" i="1"/>
          </a:p>
          <a:p>
            <a:endParaRPr lang="en-US"/>
          </a:p>
          <a:p>
            <a:pPr lvl="0"/>
            <a:r>
              <a:rPr lang="en-US" b="1"/>
              <a:t>Speaking notes: </a:t>
            </a:r>
            <a:r>
              <a:rPr lang="en-AU"/>
              <a:t>Using a range of check-for-understanding techniques allows students to demonstrate understanding in different ways and at different points. </a:t>
            </a:r>
          </a:p>
          <a:p>
            <a:pPr lvl="0"/>
            <a:endParaRPr lang="en-AU"/>
          </a:p>
          <a:p>
            <a:pPr lvl="0"/>
            <a:r>
              <a:rPr lang="en-AU"/>
              <a:t>Select the technique that’ll best match your purpose, and </a:t>
            </a:r>
            <a:r>
              <a:rPr lang="en-US"/>
              <a:t>invite responses at individual, group and whole-class levels. When accuracy is important (e.g., using a particular spelling convention), you could quickly check if the whole class can demonstrate a skill. In other cases, you could ask deeper questions that require students to demonstrate their thoughts or opinions. </a:t>
            </a:r>
          </a:p>
          <a:p>
            <a:endParaRPr lang="en-US"/>
          </a:p>
          <a:p>
            <a:r>
              <a:rPr lang="en-US"/>
              <a:t>Some common check-for-understanding techniques include: </a:t>
            </a:r>
          </a:p>
          <a:p>
            <a:pPr lvl="1"/>
            <a:r>
              <a:rPr lang="en-US" b="1"/>
              <a:t>mini whiteboard routines </a:t>
            </a:r>
            <a:r>
              <a:rPr lang="en-US"/>
              <a:t>– students show their responses on mini whiteboards (see Module 1 – Rules and Routines – for a stepped-out routine)</a:t>
            </a:r>
          </a:p>
          <a:p>
            <a:pPr lvl="1"/>
            <a:r>
              <a:rPr lang="en-US" b="1"/>
              <a:t>random selection </a:t>
            </a:r>
            <a:r>
              <a:rPr lang="en-US"/>
              <a:t>– use a system for calling on all students during whole-class work (see Module 1 – Rules and Routines – for a stepped-out routine)</a:t>
            </a:r>
          </a:p>
          <a:p>
            <a:pPr lvl="1"/>
            <a:r>
              <a:rPr lang="en-US" b="1"/>
              <a:t>turn and talk </a:t>
            </a:r>
            <a:r>
              <a:rPr lang="en-US"/>
              <a:t>– break students into pairs to </a:t>
            </a:r>
            <a:r>
              <a:rPr lang="en-US" err="1"/>
              <a:t>practise</a:t>
            </a:r>
            <a:r>
              <a:rPr lang="en-US"/>
              <a:t> or apply learning with each other, and monitor how each pair is progressing </a:t>
            </a:r>
          </a:p>
          <a:p>
            <a:pPr lvl="1"/>
            <a:r>
              <a:rPr lang="en-US" b="1"/>
              <a:t>finger voting </a:t>
            </a:r>
            <a:r>
              <a:rPr lang="en-US"/>
              <a:t>– </a:t>
            </a:r>
            <a:r>
              <a:rPr lang="en-AU"/>
              <a:t>ask a fixed-choice question aligned to the lesson’s key concepts and have students indicate their response by holding up their fingers – e.g., one finger = A, two fingers = B</a:t>
            </a:r>
          </a:p>
          <a:p>
            <a:pPr lvl="1"/>
            <a:r>
              <a:rPr lang="en-US" b="1"/>
              <a:t>questioning prompts </a:t>
            </a:r>
            <a:r>
              <a:rPr lang="en-US"/>
              <a:t>– use different levels of questioning to gain important insights into students’ thoughts, views, opinions and thinking.</a:t>
            </a:r>
          </a:p>
        </p:txBody>
      </p:sp>
      <p:sp>
        <p:nvSpPr>
          <p:cNvPr id="4" name="Slide Number Placeholder 3"/>
          <p:cNvSpPr>
            <a:spLocks noGrp="1"/>
          </p:cNvSpPr>
          <p:nvPr>
            <p:ph type="sldNum" sz="quarter" idx="5"/>
          </p:nvPr>
        </p:nvSpPr>
        <p:spPr/>
        <p:txBody>
          <a:bodyPr/>
          <a:lstStyle/>
          <a:p>
            <a:fld id="{2BDD27CC-2F06-4733-BE85-A46C18D7C230}" type="slidenum">
              <a:rPr lang="en-AU" noProof="0" smtClean="0"/>
              <a:pPr/>
              <a:t>16</a:t>
            </a:fld>
            <a:endParaRPr lang="en-AU" noProof="0"/>
          </a:p>
        </p:txBody>
      </p:sp>
      <p:sp>
        <p:nvSpPr>
          <p:cNvPr id="8" name="Slide Image Placeholder 7">
            <a:extLst>
              <a:ext uri="{FF2B5EF4-FFF2-40B4-BE49-F238E27FC236}">
                <a16:creationId xmlns:a16="http://schemas.microsoft.com/office/drawing/2014/main" id="{EBB5DF28-A976-7668-7192-3CACD2A8E88A}"/>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5714842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C6938-BA2F-336C-5452-D4766257ED7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DC173E3-7A39-435B-4993-C55E6F4B0C4C}"/>
              </a:ext>
            </a:extLst>
          </p:cNvPr>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For a definition of ‘guided practice’, see the speaking notes for slide 15 of this module. </a:t>
            </a:r>
          </a:p>
          <a:p>
            <a:pPr lvl="0"/>
            <a:endParaRPr lang="en-US"/>
          </a:p>
          <a:p>
            <a:pPr lvl="0"/>
            <a:r>
              <a:rPr lang="en-US" b="1"/>
              <a:t>Speaking notes: </a:t>
            </a:r>
            <a:r>
              <a:rPr lang="en-US"/>
              <a:t>In this clip, a teacher describes how to use checks for understanding during guided practice. While we watch the video, note the key points covered.</a:t>
            </a:r>
          </a:p>
          <a:p>
            <a:endParaRPr lang="en-US"/>
          </a:p>
          <a:p>
            <a:r>
              <a:rPr lang="en-US" i="1"/>
              <a:t>Play the video clip. </a:t>
            </a:r>
          </a:p>
          <a:p>
            <a:r>
              <a:rPr lang="en-US" b="1" i="1"/>
              <a:t>Optional: </a:t>
            </a:r>
            <a:r>
              <a:rPr lang="en-US" i="1"/>
              <a:t>Ask staff to share the main points covered in the video.</a:t>
            </a:r>
          </a:p>
          <a:p>
            <a:endParaRPr lang="en-US"/>
          </a:p>
          <a:p>
            <a:pPr lvl="0"/>
            <a:r>
              <a:rPr lang="en-US" b="1"/>
              <a:t>Optional speaking notes in response to the video: </a:t>
            </a:r>
            <a:r>
              <a:rPr lang="en-US"/>
              <a:t>The teacher demonstrated some key examples of the technique. Let’s recap what they were:</a:t>
            </a:r>
          </a:p>
          <a:p>
            <a:pPr lvl="4"/>
            <a:r>
              <a:rPr lang="en-US"/>
              <a:t>using mini whiteboards to efficiently check student progress in a way that feels acceptable for secondary students</a:t>
            </a:r>
          </a:p>
          <a:p>
            <a:pPr lvl="4"/>
            <a:r>
              <a:rPr lang="en-US"/>
              <a:t>having purposeful checks for understanding that efficiently allow students to demonstrate their knowledge of the key concept</a:t>
            </a:r>
          </a:p>
          <a:p>
            <a:pPr lvl="4"/>
            <a:r>
              <a:rPr lang="en-US"/>
              <a:t>providing feedback to students once they’ve responded.</a:t>
            </a:r>
          </a:p>
        </p:txBody>
      </p:sp>
      <p:sp>
        <p:nvSpPr>
          <p:cNvPr id="6" name="Slide Number Placeholder 5">
            <a:extLst>
              <a:ext uri="{FF2B5EF4-FFF2-40B4-BE49-F238E27FC236}">
                <a16:creationId xmlns:a16="http://schemas.microsoft.com/office/drawing/2014/main" id="{E4893C9E-2C9F-E7AA-91F3-529E050FFDF1}"/>
              </a:ext>
            </a:extLst>
          </p:cNvPr>
          <p:cNvSpPr>
            <a:spLocks noGrp="1"/>
          </p:cNvSpPr>
          <p:nvPr>
            <p:ph type="sldNum" sz="quarter" idx="5"/>
          </p:nvPr>
        </p:nvSpPr>
        <p:spPr/>
        <p:txBody>
          <a:bodyPr/>
          <a:lstStyle/>
          <a:p>
            <a:pPr lvl="0"/>
            <a:fld id="{B36E7EC0-9BE3-5541-9D76-7DE32A6C9D42}" type="slidenum">
              <a:rPr lang="en-US" noProof="0" smtClean="0"/>
              <a:pPr lvl="0"/>
              <a:t>17</a:t>
            </a:fld>
            <a:endParaRPr lang="en-US" noProof="0"/>
          </a:p>
        </p:txBody>
      </p:sp>
      <p:sp>
        <p:nvSpPr>
          <p:cNvPr id="10" name="Slide Image Placeholder 9">
            <a:extLst>
              <a:ext uri="{FF2B5EF4-FFF2-40B4-BE49-F238E27FC236}">
                <a16:creationId xmlns:a16="http://schemas.microsoft.com/office/drawing/2014/main" id="{57249F75-D085-0B38-BEB7-FC2E2916998D}"/>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9561760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EF796-744B-CD7E-862C-9C3E892C5C2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CE746745-10FA-99FD-3BEF-447F00CC4174}"/>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AU" dirty="0"/>
          </a:p>
          <a:p>
            <a:r>
              <a:rPr lang="en-AU" b="1" dirty="0"/>
              <a:t>Speaking notes: </a:t>
            </a:r>
            <a:r>
              <a:rPr lang="en-US" dirty="0"/>
              <a:t>Let’s start with what we mean by ‘connecting checks for understanding with learning objectives and success criteria’. </a:t>
            </a:r>
          </a:p>
          <a:p>
            <a:endParaRPr lang="en-US" dirty="0"/>
          </a:p>
          <a:p>
            <a:r>
              <a:rPr lang="en-AU" dirty="0"/>
              <a:t>Do this by developing questions that use familiar language to help students </a:t>
            </a:r>
            <a:r>
              <a:rPr lang="en-AU" b="1" dirty="0"/>
              <a:t>connect, consolidate and demonstrate </a:t>
            </a:r>
            <a:r>
              <a:rPr lang="en-AU" dirty="0"/>
              <a:t>their understanding of the learning objectives and success criteria.</a:t>
            </a:r>
          </a:p>
          <a:p>
            <a:endParaRPr lang="en-US" dirty="0"/>
          </a:p>
          <a:p>
            <a:r>
              <a:rPr lang="en-US" b="1" dirty="0"/>
              <a:t>Explicitly referring to</a:t>
            </a:r>
            <a:r>
              <a:rPr lang="en-US" b="0" dirty="0"/>
              <a:t> </a:t>
            </a:r>
            <a:r>
              <a:rPr lang="en-US" dirty="0"/>
              <a:t>learning objectives and success criteria as appropriate also allows students to stay oriented to the main goal of the lesson. This reinforces expectations set up at the beginning of the lesson.</a:t>
            </a:r>
          </a:p>
          <a:p>
            <a:endParaRPr lang="en-US" dirty="0"/>
          </a:p>
          <a:p>
            <a:pPr lvl="0"/>
            <a:r>
              <a:rPr lang="en-US" b="1" i="1" dirty="0"/>
              <a:t>Optional: </a:t>
            </a:r>
            <a:r>
              <a:rPr lang="en-US" i="1" dirty="0"/>
              <a:t>Allow staff time to read the slide, without talking to it.</a:t>
            </a:r>
          </a:p>
        </p:txBody>
      </p:sp>
      <p:sp>
        <p:nvSpPr>
          <p:cNvPr id="6" name="Slide Number Placeholder 5">
            <a:extLst>
              <a:ext uri="{FF2B5EF4-FFF2-40B4-BE49-F238E27FC236}">
                <a16:creationId xmlns:a16="http://schemas.microsoft.com/office/drawing/2014/main" id="{E11596D2-8D0B-73E8-1165-E68F7A82129B}"/>
              </a:ext>
            </a:extLst>
          </p:cNvPr>
          <p:cNvSpPr>
            <a:spLocks noGrp="1"/>
          </p:cNvSpPr>
          <p:nvPr>
            <p:ph type="sldNum" sz="quarter" idx="5"/>
          </p:nvPr>
        </p:nvSpPr>
        <p:spPr/>
        <p:txBody>
          <a:bodyPr/>
          <a:lstStyle/>
          <a:p>
            <a:pPr lvl="0"/>
            <a:fld id="{B36E7EC0-9BE3-5541-9D76-7DE32A6C9D42}" type="slidenum">
              <a:rPr lang="en-US" noProof="0" smtClean="0"/>
              <a:pPr lvl="0"/>
              <a:t>18</a:t>
            </a:fld>
            <a:endParaRPr lang="en-US" noProof="0"/>
          </a:p>
        </p:txBody>
      </p:sp>
      <p:sp>
        <p:nvSpPr>
          <p:cNvPr id="8" name="Slide Image Placeholder 7">
            <a:extLst>
              <a:ext uri="{FF2B5EF4-FFF2-40B4-BE49-F238E27FC236}">
                <a16:creationId xmlns:a16="http://schemas.microsoft.com/office/drawing/2014/main" id="{74F2711D-9B06-A678-A280-4F89CDA41E3D}"/>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780218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AE46D-8DFD-42BB-8181-31DEE6C80EF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E244C12-F273-04E9-5BB0-B035B9546D5B}"/>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To connect checks for understanding to learning objectives and success criteria, ensure questions and prompts provide insights into students’ progress towards the objective. Ideally, plan check-for-understanding questions in advance and incorporate them into lesson materials (e.g., by including</a:t>
            </a:r>
            <a:r>
              <a:rPr lang="en-AU"/>
              <a:t> check-in questions at key points in your lesson plan</a:t>
            </a:r>
            <a:r>
              <a:rPr lang="en-US"/>
              <a:t>). </a:t>
            </a:r>
          </a:p>
          <a:p>
            <a:endParaRPr lang="en-US"/>
          </a:p>
          <a:p>
            <a:r>
              <a:rPr lang="en-US"/>
              <a:t>The following example of a learning objective and success criteria from a Year 8 science class comes from Module 2 – Learning Objectives and Success Criteria. In this example, a check for understanding could include: </a:t>
            </a:r>
          </a:p>
          <a:p>
            <a:pPr lvl="1"/>
            <a:r>
              <a:rPr lang="en-US"/>
              <a:t>a mini whiteboard routine where students need to provide a definition of a cell in their own words</a:t>
            </a:r>
          </a:p>
          <a:p>
            <a:pPr lvl="1"/>
            <a:r>
              <a:rPr lang="en-US"/>
              <a:t>students labelling the correct part of a cell using a partially completed worked example. </a:t>
            </a:r>
          </a:p>
          <a:p>
            <a:endParaRPr lang="en-US"/>
          </a:p>
          <a:p>
            <a:r>
              <a:rPr lang="en-US" b="1" i="1"/>
              <a:t>Optional (time permitting): </a:t>
            </a:r>
            <a:r>
              <a:rPr lang="en-US" i="1"/>
              <a:t>Consider prompting staff to design more check-for-understanding questions and prompts that address the learning objective and success criteria.</a:t>
            </a:r>
          </a:p>
        </p:txBody>
      </p:sp>
      <p:sp>
        <p:nvSpPr>
          <p:cNvPr id="6" name="Slide Number Placeholder 5">
            <a:extLst>
              <a:ext uri="{FF2B5EF4-FFF2-40B4-BE49-F238E27FC236}">
                <a16:creationId xmlns:a16="http://schemas.microsoft.com/office/drawing/2014/main" id="{EDEE508A-B6BA-1050-F607-A0F0060687DA}"/>
              </a:ext>
            </a:extLst>
          </p:cNvPr>
          <p:cNvSpPr>
            <a:spLocks noGrp="1"/>
          </p:cNvSpPr>
          <p:nvPr>
            <p:ph type="sldNum" sz="quarter" idx="5"/>
          </p:nvPr>
        </p:nvSpPr>
        <p:spPr/>
        <p:txBody>
          <a:bodyPr/>
          <a:lstStyle/>
          <a:p>
            <a:fld id="{B36E7EC0-9BE3-5541-9D76-7DE32A6C9D42}" type="slidenum">
              <a:rPr lang="en-US" smtClean="0"/>
              <a:pPr/>
              <a:t>19</a:t>
            </a:fld>
            <a:endParaRPr lang="en-US"/>
          </a:p>
        </p:txBody>
      </p:sp>
      <p:sp>
        <p:nvSpPr>
          <p:cNvPr id="10" name="Slide Image Placeholder 9">
            <a:extLst>
              <a:ext uri="{FF2B5EF4-FFF2-40B4-BE49-F238E27FC236}">
                <a16:creationId xmlns:a16="http://schemas.microsoft.com/office/drawing/2014/main" id="{D355FE76-738E-1D82-632D-DFF92FEE8AE2}"/>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930065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3FA27-CC93-E16C-3CCF-E7A8C6493E2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3423BE27-5C01-1D11-9932-E268EC47BA21}"/>
              </a:ext>
            </a:extLst>
          </p:cNvPr>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For a definition of ‘guided practice’, see the speaking notes for slide 15 of this module. </a:t>
            </a:r>
          </a:p>
          <a:p>
            <a:pPr lvl="0"/>
            <a:endParaRPr lang="en-US"/>
          </a:p>
          <a:p>
            <a:pPr lvl="0"/>
            <a:r>
              <a:rPr lang="en-US" b="1"/>
              <a:t>Speaking notes: </a:t>
            </a:r>
            <a:r>
              <a:rPr lang="en-US"/>
              <a:t>In these clips, we hear from teachers who describe and demonstrate how to use checks for understanding during guided practice. While we watch the video, note the key points covered.</a:t>
            </a:r>
          </a:p>
          <a:p>
            <a:endParaRPr lang="en-US"/>
          </a:p>
          <a:p>
            <a:r>
              <a:rPr lang="en-US" i="1"/>
              <a:t>Play the video clip. </a:t>
            </a:r>
          </a:p>
          <a:p>
            <a:r>
              <a:rPr lang="en-US" b="1" i="1"/>
              <a:t>Optional: </a:t>
            </a:r>
            <a:r>
              <a:rPr lang="en-US" i="1"/>
              <a:t>Ask staff to share the main points covered in the video.</a:t>
            </a:r>
          </a:p>
          <a:p>
            <a:endParaRPr lang="en-AU" b="1"/>
          </a:p>
          <a:p>
            <a:r>
              <a:rPr lang="en-US" b="1"/>
              <a:t>Optional speaking notes in response to video: </a:t>
            </a:r>
            <a:r>
              <a:rPr lang="en-US"/>
              <a:t>This teacher demonstrates a brief example of how to ensure a check for understanding is connected to the learning objectives and success criteria. The key points were:</a:t>
            </a:r>
          </a:p>
          <a:p>
            <a:pPr lvl="4"/>
            <a:r>
              <a:rPr lang="en-US"/>
              <a:t>breaking students into a pair-share to share responses directly related to the next step in the success criteria</a:t>
            </a:r>
          </a:p>
          <a:p>
            <a:pPr lvl="4"/>
            <a:r>
              <a:rPr lang="en-US"/>
              <a:t>taking the opportunity to listen to and observe interactions and randomly call on students to evaluate their understanding.</a:t>
            </a:r>
          </a:p>
        </p:txBody>
      </p:sp>
      <p:sp>
        <p:nvSpPr>
          <p:cNvPr id="6" name="Slide Number Placeholder 5">
            <a:extLst>
              <a:ext uri="{FF2B5EF4-FFF2-40B4-BE49-F238E27FC236}">
                <a16:creationId xmlns:a16="http://schemas.microsoft.com/office/drawing/2014/main" id="{727612C2-FE40-732F-E613-6B499F907E8F}"/>
              </a:ext>
            </a:extLst>
          </p:cNvPr>
          <p:cNvSpPr>
            <a:spLocks noGrp="1"/>
          </p:cNvSpPr>
          <p:nvPr>
            <p:ph type="sldNum" sz="quarter" idx="5"/>
          </p:nvPr>
        </p:nvSpPr>
        <p:spPr/>
        <p:txBody>
          <a:bodyPr/>
          <a:lstStyle/>
          <a:p>
            <a:pPr lvl="0"/>
            <a:fld id="{B36E7EC0-9BE3-5541-9D76-7DE32A6C9D42}" type="slidenum">
              <a:rPr lang="en-US" noProof="0" smtClean="0"/>
              <a:pPr lvl="0"/>
              <a:t>20</a:t>
            </a:fld>
            <a:endParaRPr lang="en-US" noProof="0"/>
          </a:p>
        </p:txBody>
      </p:sp>
      <p:sp>
        <p:nvSpPr>
          <p:cNvPr id="10" name="Slide Image Placeholder 9">
            <a:extLst>
              <a:ext uri="{FF2B5EF4-FFF2-40B4-BE49-F238E27FC236}">
                <a16:creationId xmlns:a16="http://schemas.microsoft.com/office/drawing/2014/main" id="{A5B302EB-38AB-9970-B051-5B6ED9161F37}"/>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180092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2B903-B110-F14B-3994-E45C5628E84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7500544-4452-679F-6440-75C9807C4C64}"/>
              </a:ext>
            </a:extLst>
          </p:cNvPr>
          <p:cNvSpPr>
            <a:spLocks noGrp="1"/>
          </p:cNvSpPr>
          <p:nvPr>
            <p:ph type="body" idx="1"/>
          </p:nvPr>
        </p:nvSpPr>
        <p:spPr/>
        <p:txBody>
          <a:bodyPr/>
          <a:lstStyle/>
          <a:p>
            <a:pPr lvl="0"/>
            <a:r>
              <a:rPr lang="en-US" b="1" i="1" dirty="0"/>
              <a:t>Editing note: </a:t>
            </a:r>
            <a:r>
              <a:rPr lang="en-US" i="1" dirty="0"/>
              <a:t>An example rehearsal activity is provided here. Please add further questions if needed for your context.</a:t>
            </a:r>
          </a:p>
          <a:p>
            <a:pPr lvl="0"/>
            <a:endParaRPr lang="en-US" dirty="0"/>
          </a:p>
          <a:p>
            <a:pPr lvl="0"/>
            <a:r>
              <a:rPr lang="en-US" b="1" dirty="0"/>
              <a:t>Speaking note (following the discussion): </a:t>
            </a:r>
            <a:r>
              <a:rPr lang="en-US" dirty="0"/>
              <a:t>Now, let’s consider ways to support students to progress using additional instruction, guidance or feedback …</a:t>
            </a:r>
          </a:p>
        </p:txBody>
      </p:sp>
      <p:sp>
        <p:nvSpPr>
          <p:cNvPr id="6" name="Slide Number Placeholder 5">
            <a:extLst>
              <a:ext uri="{FF2B5EF4-FFF2-40B4-BE49-F238E27FC236}">
                <a16:creationId xmlns:a16="http://schemas.microsoft.com/office/drawing/2014/main" id="{05F0E62D-1DEF-1765-38CE-AED2DBC641E7}"/>
              </a:ext>
            </a:extLst>
          </p:cNvPr>
          <p:cNvSpPr>
            <a:spLocks noGrp="1"/>
          </p:cNvSpPr>
          <p:nvPr>
            <p:ph type="sldNum" sz="quarter" idx="5"/>
          </p:nvPr>
        </p:nvSpPr>
        <p:spPr/>
        <p:txBody>
          <a:bodyPr/>
          <a:lstStyle/>
          <a:p>
            <a:pPr lvl="0"/>
            <a:fld id="{B36E7EC0-9BE3-5541-9D76-7DE32A6C9D42}" type="slidenum">
              <a:rPr lang="en-US" noProof="0" smtClean="0"/>
              <a:pPr lvl="0"/>
              <a:t>21</a:t>
            </a:fld>
            <a:endParaRPr lang="en-US" noProof="0"/>
          </a:p>
        </p:txBody>
      </p:sp>
      <p:sp>
        <p:nvSpPr>
          <p:cNvPr id="9" name="Slide Image Placeholder 8">
            <a:extLst>
              <a:ext uri="{FF2B5EF4-FFF2-40B4-BE49-F238E27FC236}">
                <a16:creationId xmlns:a16="http://schemas.microsoft.com/office/drawing/2014/main" id="{C01FAC67-D018-1970-DB2A-36F965D26B17}"/>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076315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DA24A-647F-18AF-AAF7-CEFE73B5265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3F19667-3866-736A-D3CE-4527CF56B19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latin typeface="Montserrat"/>
              </a:rPr>
              <a:t>Speaking note: </a:t>
            </a:r>
            <a:r>
              <a:rPr lang="en-US">
                <a:latin typeface="Montserrat"/>
              </a:rPr>
              <a:t>Our second objective is about supporting students to progress using additional instruction, guidance or feedback.</a:t>
            </a:r>
            <a:r>
              <a:rPr lang="en-AU" dirty="0">
                <a:latin typeface="Montserrat"/>
              </a:rPr>
              <a:t> </a:t>
            </a:r>
            <a:r>
              <a:rPr lang="en-US">
                <a:latin typeface="Montserrat"/>
              </a:rPr>
              <a:t>We’ll break this into 2 techniques: </a:t>
            </a:r>
            <a:r>
              <a:rPr lang="en-US" i="1">
                <a:latin typeface="Montserrat"/>
              </a:rPr>
              <a:t>[read techniques from the slide].</a:t>
            </a:r>
          </a:p>
        </p:txBody>
      </p:sp>
      <p:sp>
        <p:nvSpPr>
          <p:cNvPr id="6" name="Slide Number Placeholder 5">
            <a:extLst>
              <a:ext uri="{FF2B5EF4-FFF2-40B4-BE49-F238E27FC236}">
                <a16:creationId xmlns:a16="http://schemas.microsoft.com/office/drawing/2014/main" id="{ACE6AE0B-AE0F-974B-9EAC-47C66D444AEF}"/>
              </a:ext>
            </a:extLst>
          </p:cNvPr>
          <p:cNvSpPr>
            <a:spLocks noGrp="1"/>
          </p:cNvSpPr>
          <p:nvPr>
            <p:ph type="sldNum" sz="quarter" idx="5"/>
          </p:nvPr>
        </p:nvSpPr>
        <p:spPr/>
        <p:txBody>
          <a:bodyPr/>
          <a:lstStyle/>
          <a:p>
            <a:pPr lvl="0"/>
            <a:fld id="{B36E7EC0-9BE3-5541-9D76-7DE32A6C9D42}" type="slidenum">
              <a:rPr lang="en-US" noProof="0" smtClean="0"/>
              <a:pPr lvl="0"/>
              <a:t>22</a:t>
            </a:fld>
            <a:endParaRPr lang="en-US" noProof="0"/>
          </a:p>
        </p:txBody>
      </p:sp>
      <p:sp>
        <p:nvSpPr>
          <p:cNvPr id="7" name="Slide Image Placeholder 6">
            <a:extLst>
              <a:ext uri="{FF2B5EF4-FFF2-40B4-BE49-F238E27FC236}">
                <a16:creationId xmlns:a16="http://schemas.microsoft.com/office/drawing/2014/main" id="{A7B646D6-2E41-91A5-146E-A94DBDA6FFBA}"/>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6693298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3875F-B7EA-976A-B37B-1E53BCDEFC9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9EB1AFA-DB72-7AC5-758E-772271E34F9D}"/>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pPr lvl="0"/>
            <a:r>
              <a:rPr lang="en-AU" b="1"/>
              <a:t>Speaking notes: </a:t>
            </a:r>
            <a:r>
              <a:rPr lang="en-US"/>
              <a:t>Let’s start with what we mean by ‘responding promptly to errors or struggles’. </a:t>
            </a:r>
          </a:p>
          <a:p>
            <a:pPr lvl="0"/>
            <a:endParaRPr lang="en-US"/>
          </a:p>
          <a:p>
            <a:pPr lvl="0"/>
            <a:r>
              <a:rPr lang="en-AU" noProof="0"/>
              <a:t>Unaddressed difficulties and repeated errors can lead to misconceptions and reduce students’ confidence to tackle challenges.</a:t>
            </a:r>
            <a:br>
              <a:rPr lang="en-US"/>
            </a:br>
            <a:endParaRPr lang="en-US"/>
          </a:p>
          <a:p>
            <a:pPr lvl="0"/>
            <a:r>
              <a:rPr lang="en-US" b="1"/>
              <a:t>Timely feedback or guidance </a:t>
            </a:r>
            <a:r>
              <a:rPr lang="en-US"/>
              <a:t>during checking-for-understanding routines makes it less likely that students will develop and hold onto misconceptions. </a:t>
            </a:r>
          </a:p>
          <a:p>
            <a:pPr lvl="0"/>
            <a:endParaRPr lang="en-US"/>
          </a:p>
          <a:p>
            <a:pPr lvl="0"/>
            <a:r>
              <a:rPr lang="en-US"/>
              <a:t>A brief correction or prompt for students to check their work gives students the chance to </a:t>
            </a:r>
            <a:r>
              <a:rPr lang="en-US" b="1"/>
              <a:t>monitor and adjust </a:t>
            </a:r>
            <a:r>
              <a:rPr lang="en-US"/>
              <a:t>their answers, solidifying an accurate understanding of the concept. </a:t>
            </a:r>
          </a:p>
          <a:p>
            <a:pPr lvl="0"/>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17C9EAF4-6633-3CC2-F380-4EE0202A2E6D}"/>
              </a:ext>
            </a:extLst>
          </p:cNvPr>
          <p:cNvSpPr>
            <a:spLocks noGrp="1"/>
          </p:cNvSpPr>
          <p:nvPr>
            <p:ph type="sldNum" sz="quarter" idx="5"/>
          </p:nvPr>
        </p:nvSpPr>
        <p:spPr/>
        <p:txBody>
          <a:bodyPr/>
          <a:lstStyle/>
          <a:p>
            <a:pPr lvl="0"/>
            <a:fld id="{B36E7EC0-9BE3-5541-9D76-7DE32A6C9D42}" type="slidenum">
              <a:rPr lang="en-US" noProof="0" smtClean="0"/>
              <a:pPr lvl="0"/>
              <a:t>23</a:t>
            </a:fld>
            <a:endParaRPr lang="en-US" noProof="0"/>
          </a:p>
        </p:txBody>
      </p:sp>
      <p:sp>
        <p:nvSpPr>
          <p:cNvPr id="8" name="Slide Image Placeholder 7">
            <a:extLst>
              <a:ext uri="{FF2B5EF4-FFF2-40B4-BE49-F238E27FC236}">
                <a16:creationId xmlns:a16="http://schemas.microsoft.com/office/drawing/2014/main" id="{1BBB2795-0B15-EFBE-B4B7-A9C675F5C08C}"/>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253973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8236E-BEA7-A603-3CD0-E5D0FD05C7A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03222C28-F3F6-3B25-1EB1-FB13960FC1DC}"/>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pPr lvl="0"/>
            <a:r>
              <a:rPr lang="en-US" b="1"/>
              <a:t>Speaking notes: </a:t>
            </a:r>
            <a:r>
              <a:rPr lang="en-US"/>
              <a:t>To provide timely feedback and guidance to address student errors, struggles and misconceptions, use:</a:t>
            </a:r>
          </a:p>
          <a:p>
            <a:pPr lvl="1"/>
            <a:r>
              <a:rPr lang="en-US" b="1"/>
              <a:t>direct feedback </a:t>
            </a:r>
            <a:r>
              <a:rPr lang="en-US"/>
              <a:t>(e.g., verbal corrections or reteaching on the board)</a:t>
            </a:r>
          </a:p>
          <a:p>
            <a:pPr lvl="1"/>
            <a:r>
              <a:rPr lang="en-US" b="1"/>
              <a:t>indirect feedback </a:t>
            </a:r>
            <a:r>
              <a:rPr lang="en-US"/>
              <a:t>(e.g., providing a scaffold for students to use to review and correct their work).</a:t>
            </a:r>
          </a:p>
          <a:p>
            <a:pPr lvl="0"/>
            <a:endParaRPr lang="en-US"/>
          </a:p>
          <a:p>
            <a:pPr lvl="0"/>
            <a:r>
              <a:rPr lang="en-AU"/>
              <a:t>Timely corrective feedback encourages students to take learning risks, even when they’re unsure</a:t>
            </a:r>
            <a:r>
              <a:rPr lang="en-US"/>
              <a:t>. You can teach routines to encourage students to self-monitor or monitor peers and to celebrate correcting errors and misconceptions. </a:t>
            </a:r>
          </a:p>
          <a:p>
            <a:endParaRPr lang="en-US"/>
          </a:p>
          <a:p>
            <a:pPr lvl="0"/>
            <a:r>
              <a:rPr lang="en-AU"/>
              <a:t>As we discussed in Objective 1, reliable check-for-understanding routines are essential for responding effectively to errors and struggles. When you understand the nature of students’ misconceptions, you can choose whether to offer guidance, prompts or brief instruction.</a:t>
            </a:r>
          </a:p>
        </p:txBody>
      </p:sp>
      <p:sp>
        <p:nvSpPr>
          <p:cNvPr id="6" name="Slide Number Placeholder 5">
            <a:extLst>
              <a:ext uri="{FF2B5EF4-FFF2-40B4-BE49-F238E27FC236}">
                <a16:creationId xmlns:a16="http://schemas.microsoft.com/office/drawing/2014/main" id="{0C49333A-A826-C606-EE4E-AC3DDAABADA3}"/>
              </a:ext>
            </a:extLst>
          </p:cNvPr>
          <p:cNvSpPr>
            <a:spLocks noGrp="1"/>
          </p:cNvSpPr>
          <p:nvPr>
            <p:ph type="sldNum" sz="quarter" idx="5"/>
          </p:nvPr>
        </p:nvSpPr>
        <p:spPr/>
        <p:txBody>
          <a:bodyPr/>
          <a:lstStyle/>
          <a:p>
            <a:fld id="{B36E7EC0-9BE3-5541-9D76-7DE32A6C9D42}" type="slidenum">
              <a:rPr lang="en-US" smtClean="0"/>
              <a:pPr/>
              <a:t>24</a:t>
            </a:fld>
            <a:endParaRPr lang="en-US"/>
          </a:p>
        </p:txBody>
      </p:sp>
      <p:sp>
        <p:nvSpPr>
          <p:cNvPr id="10" name="Slide Image Placeholder 9">
            <a:extLst>
              <a:ext uri="{FF2B5EF4-FFF2-40B4-BE49-F238E27FC236}">
                <a16:creationId xmlns:a16="http://schemas.microsoft.com/office/drawing/2014/main" id="{C733BF59-5EAF-6E06-7F26-AA54C7F9914B}"/>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097566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D98BA-0C8E-85BD-AE4F-6558790F7EB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C66732AC-C25B-41FB-E176-40A634433C2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US"/>
              <a:t>In this clip, a teacher describes how to support students using additional instruction, guidance or feedback. While we watch the video, note the key points covered.</a:t>
            </a:r>
          </a:p>
          <a:p>
            <a:endParaRPr lang="en-US"/>
          </a:p>
          <a:p>
            <a:r>
              <a:rPr lang="en-US" i="1"/>
              <a:t>Play the video clip. </a:t>
            </a:r>
          </a:p>
          <a:p>
            <a:r>
              <a:rPr lang="en-US" b="1" i="1"/>
              <a:t>Optional: </a:t>
            </a:r>
            <a:r>
              <a:rPr lang="en-US" i="1"/>
              <a:t>Ask staff to share the main points covered in the video.</a:t>
            </a:r>
          </a:p>
          <a:p>
            <a:endParaRPr lang="en-US"/>
          </a:p>
          <a:p>
            <a:pPr lvl="0"/>
            <a:r>
              <a:rPr lang="en-US" b="1"/>
              <a:t>Optional speaking notes in response to the video: </a:t>
            </a:r>
            <a:r>
              <a:rPr lang="en-US"/>
              <a:t>The teacher demonstrated some key aspects of the technique. These included: </a:t>
            </a:r>
          </a:p>
          <a:p>
            <a:pPr lvl="4"/>
            <a:r>
              <a:rPr lang="en-US"/>
              <a:t>actively monitoring student responses during ‘pair-share’</a:t>
            </a:r>
          </a:p>
          <a:p>
            <a:pPr lvl="4"/>
            <a:r>
              <a:rPr lang="en-US">
                <a:latin typeface="Montserrat"/>
              </a:rPr>
              <a:t>noticing some misconceptions and then prompting students with an additional explanation and reminder of the instructions.</a:t>
            </a:r>
          </a:p>
        </p:txBody>
      </p:sp>
      <p:sp>
        <p:nvSpPr>
          <p:cNvPr id="6" name="Slide Number Placeholder 5">
            <a:extLst>
              <a:ext uri="{FF2B5EF4-FFF2-40B4-BE49-F238E27FC236}">
                <a16:creationId xmlns:a16="http://schemas.microsoft.com/office/drawing/2014/main" id="{EA0109AF-07B1-A719-71D2-3D71CDFF5922}"/>
              </a:ext>
            </a:extLst>
          </p:cNvPr>
          <p:cNvSpPr>
            <a:spLocks noGrp="1"/>
          </p:cNvSpPr>
          <p:nvPr>
            <p:ph type="sldNum" sz="quarter" idx="5"/>
          </p:nvPr>
        </p:nvSpPr>
        <p:spPr/>
        <p:txBody>
          <a:bodyPr/>
          <a:lstStyle/>
          <a:p>
            <a:pPr lvl="0"/>
            <a:fld id="{B36E7EC0-9BE3-5541-9D76-7DE32A6C9D42}" type="slidenum">
              <a:rPr lang="en-US" noProof="0" smtClean="0"/>
              <a:pPr lvl="0"/>
              <a:t>25</a:t>
            </a:fld>
            <a:endParaRPr lang="en-US" noProof="0"/>
          </a:p>
        </p:txBody>
      </p:sp>
      <p:sp>
        <p:nvSpPr>
          <p:cNvPr id="9" name="Slide Image Placeholder 8">
            <a:extLst>
              <a:ext uri="{FF2B5EF4-FFF2-40B4-BE49-F238E27FC236}">
                <a16:creationId xmlns:a16="http://schemas.microsoft.com/office/drawing/2014/main" id="{6C2CC813-9E81-3997-4C22-1461BA80C7D9}"/>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064466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652DA-570E-3D4A-B9FD-F975D4531C8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AB46EC3-5236-FCDF-4EED-AB84BE9B38DA}"/>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pPr lvl="0"/>
            <a:r>
              <a:rPr lang="en-AU" b="1"/>
              <a:t>Speaking notes: </a:t>
            </a:r>
            <a:r>
              <a:rPr lang="en-US"/>
              <a:t>Let’s start with what we mean by ‘guiding attempts to respond’. </a:t>
            </a:r>
          </a:p>
          <a:p>
            <a:pPr lvl="0"/>
            <a:endParaRPr lang="en-US"/>
          </a:p>
          <a:p>
            <a:pPr lvl="0"/>
            <a:r>
              <a:rPr lang="en-US"/>
              <a:t>When students are struggling to engage with a check-for-understanding routine or lack confidence in responding to a prompt, offer </a:t>
            </a:r>
            <a:r>
              <a:rPr lang="en-US" b="1"/>
              <a:t>supportive guidance</a:t>
            </a:r>
            <a:r>
              <a:rPr lang="en-US"/>
              <a:t>. </a:t>
            </a:r>
          </a:p>
          <a:p>
            <a:pPr lvl="0"/>
            <a:endParaRPr lang="en-US"/>
          </a:p>
          <a:p>
            <a:r>
              <a:rPr lang="en-AU"/>
              <a:t>There are many ways to help students reach an accurate understanding without giving them the answer. The following slides show how to guide student responses to support active engagement and to </a:t>
            </a:r>
            <a:r>
              <a:rPr lang="en-AU" b="1"/>
              <a:t>adapt</a:t>
            </a:r>
            <a:r>
              <a:rPr lang="en-AU"/>
              <a:t> support as needed.</a:t>
            </a:r>
          </a:p>
          <a:p>
            <a:pPr lvl="0"/>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E119DDB2-3D33-F581-4494-B7D53EF2D161}"/>
              </a:ext>
            </a:extLst>
          </p:cNvPr>
          <p:cNvSpPr>
            <a:spLocks noGrp="1"/>
          </p:cNvSpPr>
          <p:nvPr>
            <p:ph type="sldNum" sz="quarter" idx="5"/>
          </p:nvPr>
        </p:nvSpPr>
        <p:spPr/>
        <p:txBody>
          <a:bodyPr/>
          <a:lstStyle/>
          <a:p>
            <a:pPr lvl="0"/>
            <a:fld id="{B36E7EC0-9BE3-5541-9D76-7DE32A6C9D42}" type="slidenum">
              <a:rPr lang="en-US" noProof="0" smtClean="0"/>
              <a:pPr lvl="0"/>
              <a:t>26</a:t>
            </a:fld>
            <a:endParaRPr lang="en-US" noProof="0"/>
          </a:p>
        </p:txBody>
      </p:sp>
      <p:sp>
        <p:nvSpPr>
          <p:cNvPr id="8" name="Slide Image Placeholder 7">
            <a:extLst>
              <a:ext uri="{FF2B5EF4-FFF2-40B4-BE49-F238E27FC236}">
                <a16:creationId xmlns:a16="http://schemas.microsoft.com/office/drawing/2014/main" id="{6EFD5DD2-AD3A-67FA-5F4D-173A3FACF44F}"/>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886793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CCC0F-7BEC-74E6-1A72-E19C28C55D47}"/>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35DC674-6F65-9DC1-2F25-F8ACB58CE0C5}"/>
              </a:ext>
            </a:extLst>
          </p:cNvPr>
          <p:cNvSpPr>
            <a:spLocks noGrp="1"/>
          </p:cNvSpPr>
          <p:nvPr>
            <p:ph type="body" idx="1"/>
          </p:nvPr>
        </p:nvSpPr>
        <p:spPr/>
        <p:txBody>
          <a:bodyPr>
            <a:normAutofit lnSpcReduction="10000"/>
          </a:bodyPr>
          <a:lstStyle/>
          <a:p>
            <a:pPr lvl="0"/>
            <a:r>
              <a:rPr lang="en-US" b="1" i="1"/>
              <a:t>Editing note: </a:t>
            </a:r>
            <a:r>
              <a:rPr lang="en-US" i="1"/>
              <a:t>The content on this slide is essential information on the practice – please do not edit this slide.</a:t>
            </a:r>
          </a:p>
          <a:p>
            <a:endParaRPr lang="en-US"/>
          </a:p>
          <a:p>
            <a:pPr lvl="0"/>
            <a:r>
              <a:rPr lang="en-US" b="1"/>
              <a:t>Speaking notes: </a:t>
            </a:r>
            <a:r>
              <a:rPr lang="en-US"/>
              <a:t>If students don’t know how to answer a question, offer supportive guidance rather than allowing them to pass and then moving on. There are many ways to guide student responses when checking for understanding. Choose the option that’ll be most appropriate for </a:t>
            </a:r>
            <a:r>
              <a:rPr lang="en-US" noProof="0"/>
              <a:t>the requirements of the task and type of question being asked, and that’ll require the least prompting to guide a student to a quality response. </a:t>
            </a:r>
          </a:p>
          <a:p>
            <a:endParaRPr lang="en-US"/>
          </a:p>
          <a:p>
            <a:r>
              <a:rPr lang="en-US"/>
              <a:t>Examples include: </a:t>
            </a:r>
          </a:p>
          <a:p>
            <a:pPr lvl="1"/>
            <a:r>
              <a:rPr lang="en-US" b="1" dirty="0">
                <a:latin typeface="Montserrat"/>
              </a:rPr>
              <a:t>targeted prompts </a:t>
            </a:r>
            <a:r>
              <a:rPr lang="en-US" dirty="0">
                <a:latin typeface="Montserrat"/>
              </a:rPr>
              <a:t>– providing c</a:t>
            </a:r>
            <a:r>
              <a:rPr lang="en-AU" dirty="0" err="1">
                <a:latin typeface="Montserrat"/>
              </a:rPr>
              <a:t>ues</a:t>
            </a:r>
            <a:r>
              <a:rPr lang="en-AU" dirty="0">
                <a:latin typeface="Montserrat"/>
              </a:rPr>
              <a:t> that nudge students towards the desired response</a:t>
            </a:r>
            <a:endParaRPr lang="en-US" dirty="0">
              <a:latin typeface="Montserrat"/>
            </a:endParaRPr>
          </a:p>
          <a:p>
            <a:pPr lvl="1"/>
            <a:r>
              <a:rPr lang="en-US" b="1"/>
              <a:t>models or thinking aloud </a:t>
            </a:r>
            <a:r>
              <a:rPr lang="en-US"/>
              <a:t>– demonstrating </a:t>
            </a:r>
            <a:r>
              <a:rPr lang="en-AU"/>
              <a:t>a process for working through the problem or question</a:t>
            </a:r>
            <a:endParaRPr lang="en-US"/>
          </a:p>
          <a:p>
            <a:pPr lvl="1"/>
            <a:r>
              <a:rPr lang="en-US" b="1"/>
              <a:t>guiding students to the success criteria </a:t>
            </a:r>
            <a:r>
              <a:rPr lang="en-US"/>
              <a:t>– </a:t>
            </a:r>
            <a:r>
              <a:rPr lang="en-AU"/>
              <a:t>highlighting the next step in the success criteria students can focus on</a:t>
            </a:r>
            <a:r>
              <a:rPr lang="en-AU" noProof="0"/>
              <a:t>, and guiding them on this next step</a:t>
            </a:r>
            <a:endParaRPr lang="en-US"/>
          </a:p>
          <a:p>
            <a:pPr lvl="1"/>
            <a:r>
              <a:rPr lang="en-US" b="1"/>
              <a:t>additional questioning </a:t>
            </a:r>
            <a:r>
              <a:rPr lang="en-US"/>
              <a:t>– providing a range of additional questions appropriate to different situations – for example:</a:t>
            </a:r>
          </a:p>
          <a:p>
            <a:pPr marL="359410" lvl="2" indent="-179705"/>
            <a:r>
              <a:rPr lang="en-US"/>
              <a:t>open questions – inviting explanations, reasoning or reflection (e.g., ‘What patterns do you notice in your data?’, ‘If you repeated this investigation, what would you change and why?’)</a:t>
            </a:r>
          </a:p>
          <a:p>
            <a:pPr marL="359410" lvl="2" indent="-179705"/>
            <a:r>
              <a:rPr lang="en-US"/>
              <a:t>probing questions – following up on an initial response to clarify, extend or challenge thinking (e.g., ‘Can you tell me more about …?’, ‘Why have you chosen this technique/strategy?’)</a:t>
            </a:r>
          </a:p>
          <a:p>
            <a:pPr marL="359410" lvl="2" indent="-179705"/>
            <a:r>
              <a:rPr lang="en-US"/>
              <a:t>limited choice questions – giving a narrow focus, with a small set of possible responses (e.g., ‘Is the object a prism or a pyramid?’, ‘Do you think the reaction is physical or chemical?’)</a:t>
            </a:r>
          </a:p>
          <a:p>
            <a:pPr lvl="1"/>
            <a:r>
              <a:rPr lang="en-US" b="1"/>
              <a:t>encouraging additional attempts </a:t>
            </a:r>
            <a:r>
              <a:rPr lang="en-US"/>
              <a:t>– providing a verbal or non-verbal prompt for students to have another try if their previous response was close</a:t>
            </a:r>
          </a:p>
          <a:p>
            <a:pPr lvl="1"/>
            <a:r>
              <a:rPr lang="en-US" b="1" dirty="0">
                <a:latin typeface="Montserrat"/>
              </a:rPr>
              <a:t>circulating and returning </a:t>
            </a:r>
            <a:r>
              <a:rPr lang="en-US" dirty="0">
                <a:latin typeface="Montserrat"/>
              </a:rPr>
              <a:t>– </a:t>
            </a:r>
            <a:r>
              <a:rPr lang="en-AU" dirty="0">
                <a:latin typeface="Montserrat"/>
              </a:rPr>
              <a:t>telling a student you’ll return after another student responds, and</a:t>
            </a:r>
            <a:r>
              <a:rPr lang="en-AU">
                <a:latin typeface="Montserrat"/>
              </a:rPr>
              <a:t> then asking them to repeat or build on their peer’s answer.</a:t>
            </a:r>
            <a:endParaRPr lang="en-US">
              <a:latin typeface="Montserrat"/>
            </a:endParaRPr>
          </a:p>
        </p:txBody>
      </p:sp>
      <p:sp>
        <p:nvSpPr>
          <p:cNvPr id="4" name="Slide Number Placeholder 3">
            <a:extLst>
              <a:ext uri="{FF2B5EF4-FFF2-40B4-BE49-F238E27FC236}">
                <a16:creationId xmlns:a16="http://schemas.microsoft.com/office/drawing/2014/main" id="{754E9262-247E-A868-DEA3-67432B2B34CF}"/>
              </a:ext>
            </a:extLst>
          </p:cNvPr>
          <p:cNvSpPr>
            <a:spLocks noGrp="1"/>
          </p:cNvSpPr>
          <p:nvPr>
            <p:ph type="sldNum" sz="quarter" idx="5"/>
          </p:nvPr>
        </p:nvSpPr>
        <p:spPr/>
        <p:txBody>
          <a:bodyPr/>
          <a:lstStyle/>
          <a:p>
            <a:pPr lvl="0"/>
            <a:fld id="{2BDD27CC-2F06-4733-BE85-A46C18D7C230}" type="slidenum">
              <a:rPr lang="en-AU" noProof="0" smtClean="0"/>
              <a:pPr lvl="0"/>
              <a:t>27</a:t>
            </a:fld>
            <a:endParaRPr lang="en-AU" noProof="0"/>
          </a:p>
        </p:txBody>
      </p:sp>
      <p:sp>
        <p:nvSpPr>
          <p:cNvPr id="8" name="Slide Image Placeholder 7">
            <a:extLst>
              <a:ext uri="{FF2B5EF4-FFF2-40B4-BE49-F238E27FC236}">
                <a16:creationId xmlns:a16="http://schemas.microsoft.com/office/drawing/2014/main" id="{62FEFD13-3B20-8FC4-E70D-F302FE7C1F75}"/>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8010258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474BA-7DE5-156F-7D78-3CA55012A09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B5C12CA-0BCA-EFAD-53F6-3AB8047911D4}"/>
              </a:ext>
            </a:extLst>
          </p:cNvPr>
          <p:cNvSpPr>
            <a:spLocks noGrp="1"/>
          </p:cNvSpPr>
          <p:nvPr>
            <p:ph type="body" idx="1"/>
          </p:nvPr>
        </p:nvSpPr>
        <p:spPr/>
        <p:txBody>
          <a:bodyPr/>
          <a:lstStyle/>
          <a:p>
            <a:pPr lvl="0"/>
            <a:r>
              <a:rPr lang="en-US" b="1" i="1" dirty="0"/>
              <a:t>Editing notes: </a:t>
            </a:r>
          </a:p>
          <a:p>
            <a:pPr lvl="1"/>
            <a:r>
              <a:rPr lang="en-US" i="1"/>
              <a:t>This slide </a:t>
            </a:r>
            <a:r>
              <a:rPr lang="en-US" i="1" dirty="0"/>
              <a:t>features 2 secondary school examples that will also be valuable for primary schools. </a:t>
            </a:r>
          </a:p>
          <a:p>
            <a:pPr lvl="1"/>
            <a:r>
              <a:rPr lang="en-US" i="1" dirty="0"/>
              <a:t>The content on this slide is essential information on the practice – please do not edit this slide.</a:t>
            </a:r>
          </a:p>
          <a:p>
            <a:pPr lvl="0"/>
            <a:endParaRPr lang="en-US" dirty="0"/>
          </a:p>
          <a:p>
            <a:pPr lvl="0"/>
            <a:r>
              <a:rPr lang="en-US" b="1" dirty="0"/>
              <a:t>Speaking notes: </a:t>
            </a:r>
            <a:r>
              <a:rPr lang="en-US" dirty="0"/>
              <a:t>In these clips, teachers describe how to support students using additional instruction, guidance or feedback. While we watch the videos, note the key points covered.</a:t>
            </a:r>
          </a:p>
          <a:p>
            <a:endParaRPr lang="en-US" dirty="0"/>
          </a:p>
          <a:p>
            <a:r>
              <a:rPr lang="en-US" i="1" dirty="0"/>
              <a:t>Play the video clip. </a:t>
            </a:r>
          </a:p>
          <a:p>
            <a:r>
              <a:rPr lang="en-US" b="1" i="1" dirty="0"/>
              <a:t>Optional: </a:t>
            </a:r>
            <a:r>
              <a:rPr lang="en-US" i="1" dirty="0"/>
              <a:t>Ask staff to share the main points covered in the video(s).</a:t>
            </a:r>
          </a:p>
          <a:p>
            <a:endParaRPr lang="en-AU" dirty="0"/>
          </a:p>
          <a:p>
            <a:r>
              <a:rPr lang="en-US" b="1" dirty="0"/>
              <a:t>Optional speaking notes in response to the first video: </a:t>
            </a:r>
            <a:r>
              <a:rPr lang="en-US" dirty="0"/>
              <a:t>The teacher demonstrates how to guide students towards a more complete response by:</a:t>
            </a:r>
          </a:p>
          <a:p>
            <a:pPr lvl="4"/>
            <a:r>
              <a:rPr lang="en-US" dirty="0"/>
              <a:t>circulating the room to monitor whether students require guidance</a:t>
            </a:r>
          </a:p>
          <a:p>
            <a:pPr lvl="4"/>
            <a:r>
              <a:rPr lang="en-US" dirty="0"/>
              <a:t>providing positive praise and one thing to tweak or improve on</a:t>
            </a:r>
          </a:p>
          <a:p>
            <a:pPr lvl="4"/>
            <a:r>
              <a:rPr lang="en-US" dirty="0"/>
              <a:t>using questioning to guide students towards a more complete response.</a:t>
            </a:r>
            <a:endParaRPr lang="en-AU" dirty="0"/>
          </a:p>
          <a:p>
            <a:endParaRPr lang="en-US" dirty="0"/>
          </a:p>
          <a:p>
            <a:r>
              <a:rPr lang="en-US" b="1" dirty="0"/>
              <a:t>Optional speaking notes in response to the second video: </a:t>
            </a:r>
            <a:r>
              <a:rPr lang="en-US" dirty="0"/>
              <a:t>The teacher explains and demonstrates how to use peers’ responses to guide a student towards a correct response by:</a:t>
            </a:r>
          </a:p>
          <a:p>
            <a:pPr lvl="4"/>
            <a:r>
              <a:rPr lang="en-AU" dirty="0"/>
              <a:t>creating a culture where students feel comfortable sharing responses, and where correcting errors and misconceptions is seen as an opportunity for learning</a:t>
            </a:r>
            <a:endParaRPr lang="en-US" dirty="0"/>
          </a:p>
          <a:p>
            <a:pPr lvl="4"/>
            <a:r>
              <a:rPr lang="en-US" dirty="0"/>
              <a:t>guiding students with questioning or sentence starters</a:t>
            </a:r>
          </a:p>
          <a:p>
            <a:pPr lvl="4"/>
            <a:r>
              <a:rPr lang="en-US" dirty="0">
                <a:latin typeface="Montserrat"/>
              </a:rPr>
              <a:t>coming back to a student who previously wasn’t able to respond in order to promptly address errors, misconceptions or mistakes.</a:t>
            </a:r>
            <a:endParaRPr lang="en-AU" dirty="0">
              <a:latin typeface="Montserrat"/>
            </a:endParaRPr>
          </a:p>
        </p:txBody>
      </p:sp>
      <p:sp>
        <p:nvSpPr>
          <p:cNvPr id="6" name="Slide Number Placeholder 5">
            <a:extLst>
              <a:ext uri="{FF2B5EF4-FFF2-40B4-BE49-F238E27FC236}">
                <a16:creationId xmlns:a16="http://schemas.microsoft.com/office/drawing/2014/main" id="{EDE13725-EF9D-866C-7C21-652523D9FCF7}"/>
              </a:ext>
            </a:extLst>
          </p:cNvPr>
          <p:cNvSpPr>
            <a:spLocks noGrp="1"/>
          </p:cNvSpPr>
          <p:nvPr>
            <p:ph type="sldNum" sz="quarter" idx="5"/>
          </p:nvPr>
        </p:nvSpPr>
        <p:spPr/>
        <p:txBody>
          <a:bodyPr/>
          <a:lstStyle/>
          <a:p>
            <a:pPr lvl="0"/>
            <a:fld id="{B36E7EC0-9BE3-5541-9D76-7DE32A6C9D42}" type="slidenum">
              <a:rPr lang="en-US" noProof="0" smtClean="0"/>
              <a:pPr lvl="0"/>
              <a:t>28</a:t>
            </a:fld>
            <a:endParaRPr lang="en-US" noProof="0"/>
          </a:p>
        </p:txBody>
      </p:sp>
      <p:sp>
        <p:nvSpPr>
          <p:cNvPr id="10" name="Slide Image Placeholder 9">
            <a:extLst>
              <a:ext uri="{FF2B5EF4-FFF2-40B4-BE49-F238E27FC236}">
                <a16:creationId xmlns:a16="http://schemas.microsoft.com/office/drawing/2014/main" id="{E0308081-C0CC-4D75-F07D-38CCCF076F3E}"/>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4244054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A3FB2-4ECE-13C6-FD27-BB7B7EE19EAA}"/>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0875EED8-B791-919C-E8A1-35EBFA602CB1}"/>
              </a:ext>
            </a:extLst>
          </p:cNvPr>
          <p:cNvSpPr>
            <a:spLocks noGrp="1"/>
          </p:cNvSpPr>
          <p:nvPr>
            <p:ph type="body" idx="1"/>
          </p:nvPr>
        </p:nvSpPr>
        <p:spPr/>
        <p:txBody>
          <a:bodyPr/>
          <a:lstStyle/>
          <a:p>
            <a:pPr lvl="0"/>
            <a:r>
              <a:rPr lang="en-US" b="1" i="1"/>
              <a:t>Editing note: </a:t>
            </a:r>
            <a:r>
              <a:rPr lang="en-US" i="1"/>
              <a:t>An example discussion activity is provided here. Please add further questions if needed for your context.</a:t>
            </a:r>
          </a:p>
          <a:p>
            <a:pPr lvl="0"/>
            <a:endParaRPr lang="en-US"/>
          </a:p>
          <a:p>
            <a:pPr lvl="0"/>
            <a:r>
              <a:rPr lang="en-US" b="1"/>
              <a:t>Speaking notes: </a:t>
            </a:r>
            <a:r>
              <a:rPr lang="en-US" i="1"/>
              <a:t>If needed, prompt staff with examples of guiding student responses, such as:</a:t>
            </a:r>
          </a:p>
          <a:p>
            <a:pPr lvl="1"/>
            <a:r>
              <a:rPr lang="en-US"/>
              <a:t>targeted prompts</a:t>
            </a:r>
          </a:p>
          <a:p>
            <a:pPr lvl="1"/>
            <a:r>
              <a:rPr lang="en-US"/>
              <a:t>modelling</a:t>
            </a:r>
          </a:p>
          <a:p>
            <a:pPr lvl="1"/>
            <a:r>
              <a:rPr lang="en-US"/>
              <a:t>thinking aloud</a:t>
            </a:r>
          </a:p>
          <a:p>
            <a:pPr lvl="1"/>
            <a:r>
              <a:rPr lang="en-US"/>
              <a:t>guiding to success criteria</a:t>
            </a:r>
          </a:p>
          <a:p>
            <a:pPr lvl="1"/>
            <a:r>
              <a:rPr lang="en-US"/>
              <a:t>additional questioning</a:t>
            </a:r>
          </a:p>
          <a:p>
            <a:pPr lvl="1"/>
            <a:r>
              <a:rPr lang="en-US"/>
              <a:t>encouraging another attempt </a:t>
            </a:r>
          </a:p>
          <a:p>
            <a:pPr lvl="1"/>
            <a:r>
              <a:rPr lang="en-US"/>
              <a:t>circulating and returning.</a:t>
            </a:r>
            <a:endParaRPr lang="en-US" noProof="0"/>
          </a:p>
          <a:p>
            <a:pPr lvl="0"/>
            <a:endParaRPr lang="en-US"/>
          </a:p>
          <a:p>
            <a:pPr lvl="0"/>
            <a:r>
              <a:rPr lang="en-US" b="1">
                <a:latin typeface="Montserrat"/>
              </a:rPr>
              <a:t>Speaking note (following the discussion): </a:t>
            </a:r>
            <a:r>
              <a:rPr lang="en-US">
                <a:latin typeface="Montserrat"/>
              </a:rPr>
              <a:t>Now, let’s consider using evidence of learning to inform teaching decisions …</a:t>
            </a:r>
          </a:p>
        </p:txBody>
      </p:sp>
      <p:sp>
        <p:nvSpPr>
          <p:cNvPr id="6" name="Slide Number Placeholder 5">
            <a:extLst>
              <a:ext uri="{FF2B5EF4-FFF2-40B4-BE49-F238E27FC236}">
                <a16:creationId xmlns:a16="http://schemas.microsoft.com/office/drawing/2014/main" id="{789BDC47-4873-AD9C-DB5D-FA76E4BE33A8}"/>
              </a:ext>
            </a:extLst>
          </p:cNvPr>
          <p:cNvSpPr>
            <a:spLocks noGrp="1"/>
          </p:cNvSpPr>
          <p:nvPr>
            <p:ph type="sldNum" sz="quarter" idx="5"/>
          </p:nvPr>
        </p:nvSpPr>
        <p:spPr/>
        <p:txBody>
          <a:bodyPr/>
          <a:lstStyle/>
          <a:p>
            <a:pPr lvl="0"/>
            <a:fld id="{B36E7EC0-9BE3-5541-9D76-7DE32A6C9D42}" type="slidenum">
              <a:rPr lang="en-US" noProof="0" smtClean="0"/>
              <a:pPr lvl="0"/>
              <a:t>29</a:t>
            </a:fld>
            <a:endParaRPr lang="en-US" noProof="0"/>
          </a:p>
        </p:txBody>
      </p:sp>
      <p:sp>
        <p:nvSpPr>
          <p:cNvPr id="9" name="Slide Image Placeholder 8">
            <a:extLst>
              <a:ext uri="{FF2B5EF4-FFF2-40B4-BE49-F238E27FC236}">
                <a16:creationId xmlns:a16="http://schemas.microsoft.com/office/drawing/2014/main" id="{6A7C9F52-CA27-F0A0-E9E0-84DCE28C3FEA}"/>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0556009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614D3-F245-8151-5F6E-9E6BCBFE0D5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F233403-7E63-15F8-425D-03E77F867858}"/>
              </a:ext>
            </a:extLst>
          </p:cNvPr>
          <p:cNvSpPr>
            <a:spLocks noGrp="1"/>
          </p:cNvSpPr>
          <p:nvPr>
            <p:ph type="body" idx="1"/>
          </p:nvPr>
        </p:nvSpPr>
        <p:spPr/>
        <p:txBody>
          <a:bodyPr/>
          <a:lstStyle/>
          <a:p>
            <a:pPr lvl="0"/>
            <a:r>
              <a:rPr lang="en-US" b="1" i="1"/>
              <a:t>Editing note: </a:t>
            </a:r>
            <a:r>
              <a:rPr lang="en-US" i="1"/>
              <a:t>If you choose </a:t>
            </a:r>
            <a:r>
              <a:rPr lang="en-US" b="1" i="1"/>
              <a:t>not to discuss one of the techniques</a:t>
            </a:r>
            <a:r>
              <a:rPr lang="en-US" i="1"/>
              <a:t>, please edit this slide to include only the technique you wish to discuss. You may also revisit any technique that is removed at a more appropriate point in your school’s professional learning cycle.</a:t>
            </a:r>
          </a:p>
          <a:p>
            <a:pPr lvl="0"/>
            <a:endParaRPr lang="en-US"/>
          </a:p>
          <a:p>
            <a:pPr lvl="0"/>
            <a:r>
              <a:rPr lang="en-US" b="1"/>
              <a:t>Speaking note: </a:t>
            </a:r>
            <a:r>
              <a:rPr lang="en-US"/>
              <a:t>Our third objective is about using evidence of learning to inform teaching decisions.</a:t>
            </a:r>
            <a:r>
              <a:rPr lang="en-AU"/>
              <a:t> We’ll consider how to:</a:t>
            </a:r>
            <a:r>
              <a:rPr lang="en-US"/>
              <a:t> </a:t>
            </a:r>
            <a:r>
              <a:rPr lang="en-US" i="1"/>
              <a:t>[read technique(s) from the slide].</a:t>
            </a:r>
          </a:p>
        </p:txBody>
      </p:sp>
      <p:sp>
        <p:nvSpPr>
          <p:cNvPr id="6" name="Slide Number Placeholder 5">
            <a:extLst>
              <a:ext uri="{FF2B5EF4-FFF2-40B4-BE49-F238E27FC236}">
                <a16:creationId xmlns:a16="http://schemas.microsoft.com/office/drawing/2014/main" id="{C01D7A8D-7EEB-5469-226E-C0E1F07473E2}"/>
              </a:ext>
            </a:extLst>
          </p:cNvPr>
          <p:cNvSpPr>
            <a:spLocks noGrp="1"/>
          </p:cNvSpPr>
          <p:nvPr>
            <p:ph type="sldNum" sz="quarter" idx="5"/>
          </p:nvPr>
        </p:nvSpPr>
        <p:spPr/>
        <p:txBody>
          <a:bodyPr/>
          <a:lstStyle/>
          <a:p>
            <a:pPr lvl="0"/>
            <a:fld id="{B36E7EC0-9BE3-5541-9D76-7DE32A6C9D42}" type="slidenum">
              <a:rPr lang="en-US" noProof="0" smtClean="0"/>
              <a:pPr lvl="0"/>
              <a:t>30</a:t>
            </a:fld>
            <a:endParaRPr lang="en-US" noProof="0"/>
          </a:p>
        </p:txBody>
      </p:sp>
      <p:sp>
        <p:nvSpPr>
          <p:cNvPr id="7" name="Slide Image Placeholder 6">
            <a:extLst>
              <a:ext uri="{FF2B5EF4-FFF2-40B4-BE49-F238E27FC236}">
                <a16:creationId xmlns:a16="http://schemas.microsoft.com/office/drawing/2014/main" id="{1217E282-7C25-8D85-9A2C-55FE77D6B2E0}"/>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8006876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A761E-63B2-59E5-9808-C7E70FCA5217}"/>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7B70682-6D35-61AC-5386-41D45E0E036D}"/>
              </a:ext>
            </a:extLst>
          </p:cNvPr>
          <p:cNvSpPr>
            <a:spLocks noGrp="1"/>
          </p:cNvSpPr>
          <p:nvPr>
            <p:ph type="body" idx="1"/>
          </p:nvPr>
        </p:nvSpPr>
        <p:spPr/>
        <p:txBody>
          <a:bodyPr/>
          <a:lstStyle/>
          <a:p>
            <a:pPr lvl="0"/>
            <a:r>
              <a:rPr lang="en-US" b="1" i="1"/>
              <a:t>Editing notes: </a:t>
            </a:r>
          </a:p>
          <a:p>
            <a:pPr lvl="1"/>
            <a:r>
              <a:rPr lang="en-US" i="1"/>
              <a:t>Monitoring errors to decide whether to provide feedback or additional instruction and guidance is an effective way to use evidence of learning to inform teaching decisions. However, if staff in your school already have a strong understanding of this technique, you could remove this slide and focus on the other technique (i.e., ‘Move between guided and independent practice with flexible groupings’). </a:t>
            </a:r>
            <a:r>
              <a:rPr lang="en-US" i="1" noProof="0"/>
              <a:t>Alternatively, revisit this technique at a more appropriate point in your school’s professional learning cycle.</a:t>
            </a:r>
          </a:p>
          <a:p>
            <a:pPr lvl="1"/>
            <a:r>
              <a:rPr lang="en-US" i="1"/>
              <a:t>For definitions of ‘guided practice’ and ‘independent practice’, see the speaking notes for slide 15 of this module. </a:t>
            </a:r>
          </a:p>
          <a:p>
            <a:endParaRPr lang="en-AU"/>
          </a:p>
          <a:p>
            <a:pPr lvl="0"/>
            <a:r>
              <a:rPr lang="en-AU" b="1"/>
              <a:t>Speaking notes: </a:t>
            </a:r>
            <a:r>
              <a:rPr lang="en-US"/>
              <a:t>Let’s start with what we mean by ‘monitoring errors to decide whether to provide feedback or additional instruction and guidance’. </a:t>
            </a:r>
          </a:p>
          <a:p>
            <a:pPr lvl="0"/>
            <a:endParaRPr lang="en-US"/>
          </a:p>
          <a:p>
            <a:pPr lvl="0"/>
            <a:r>
              <a:rPr lang="en-US"/>
              <a:t>Using checks for understanding effectively involves making decisions based on the </a:t>
            </a:r>
            <a:r>
              <a:rPr lang="en-US" b="1"/>
              <a:t>nature of student errors</a:t>
            </a:r>
            <a:r>
              <a:rPr lang="en-US"/>
              <a:t>. </a:t>
            </a:r>
          </a:p>
          <a:p>
            <a:pPr lvl="0"/>
            <a:endParaRPr lang="en-US"/>
          </a:p>
          <a:p>
            <a:r>
              <a:rPr lang="en-AU"/>
              <a:t>If most students are struggling, provide </a:t>
            </a:r>
            <a:r>
              <a:rPr lang="en-AU" b="1"/>
              <a:t>additional whole-class explicit instruction</a:t>
            </a:r>
            <a:r>
              <a:rPr lang="en-AU"/>
              <a:t>. If only a few students make errors, give </a:t>
            </a:r>
            <a:r>
              <a:rPr lang="en-AU" b="1"/>
              <a:t>brief feedback </a:t>
            </a:r>
            <a:r>
              <a:rPr lang="en-AU"/>
              <a:t>and continue supporting those students during the lesson.</a:t>
            </a:r>
          </a:p>
          <a:p>
            <a:pPr lvl="0"/>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52A6194A-D013-D744-B77C-D0EE1004E6DE}"/>
              </a:ext>
            </a:extLst>
          </p:cNvPr>
          <p:cNvSpPr>
            <a:spLocks noGrp="1"/>
          </p:cNvSpPr>
          <p:nvPr>
            <p:ph type="sldNum" sz="quarter" idx="5"/>
          </p:nvPr>
        </p:nvSpPr>
        <p:spPr/>
        <p:txBody>
          <a:bodyPr/>
          <a:lstStyle/>
          <a:p>
            <a:pPr lvl="0"/>
            <a:fld id="{B36E7EC0-9BE3-5541-9D76-7DE32A6C9D42}" type="slidenum">
              <a:rPr lang="en-US" noProof="0" smtClean="0"/>
              <a:pPr lvl="0"/>
              <a:t>31</a:t>
            </a:fld>
            <a:endParaRPr lang="en-US" noProof="0"/>
          </a:p>
        </p:txBody>
      </p:sp>
      <p:sp>
        <p:nvSpPr>
          <p:cNvPr id="8" name="Slide Image Placeholder 7">
            <a:extLst>
              <a:ext uri="{FF2B5EF4-FFF2-40B4-BE49-F238E27FC236}">
                <a16:creationId xmlns:a16="http://schemas.microsoft.com/office/drawing/2014/main" id="{94A4B9BE-3E6F-51FC-408F-D8222DD93480}"/>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30248630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notes: </a:t>
            </a:r>
          </a:p>
          <a:p>
            <a:pPr lvl="1"/>
            <a:r>
              <a:rPr lang="en-US" i="1"/>
              <a:t>Monitoring errors to decide whether to provide feedback or additional instruction and guidance is an effective way to use evidence of learning to inform teaching decisions. However, if staff in your school already have a strong understanding of this technique, you could remove this slide and focus on the other technique (i.e., ‘Move between guided and independent practice with flexible groupings’). </a:t>
            </a:r>
            <a:r>
              <a:rPr lang="en-US" i="1" noProof="0"/>
              <a:t>Alternatively, revisit this technique at a more appropriate point in your school’s professional learning cycle.</a:t>
            </a:r>
          </a:p>
          <a:p>
            <a:pPr lvl="1"/>
            <a:r>
              <a:rPr lang="en-US" i="1"/>
              <a:t>For definitions of ‘guided practice’ and ‘independent practice’, see the speaking notes for slide 15 of this module. </a:t>
            </a:r>
          </a:p>
          <a:p>
            <a:endParaRPr lang="en-US"/>
          </a:p>
          <a:p>
            <a:pPr lvl="0"/>
            <a:r>
              <a:rPr lang="en-US" b="1"/>
              <a:t>Speaking notes: </a:t>
            </a:r>
            <a:r>
              <a:rPr lang="en-US"/>
              <a:t>Deciding whether to provide feedback or additional instruction and guidance helps to maintain learning progress. There is a range of steps for this technique: </a:t>
            </a:r>
          </a:p>
          <a:p>
            <a:pPr lvl="4"/>
            <a:r>
              <a:rPr lang="en-US"/>
              <a:t>Establish efficient whole-class routines for checking understanding.</a:t>
            </a:r>
          </a:p>
          <a:p>
            <a:pPr lvl="4"/>
            <a:r>
              <a:rPr lang="en-US"/>
              <a:t>Assess response quality by identifying errors, their frequency and any common patterns.</a:t>
            </a:r>
          </a:p>
          <a:p>
            <a:pPr lvl="4"/>
            <a:r>
              <a:rPr lang="en-US"/>
              <a:t>Determine whether reteaching or corrective feedback is required </a:t>
            </a:r>
            <a:r>
              <a:rPr lang="en-AU"/>
              <a:t>– </a:t>
            </a:r>
            <a:r>
              <a:rPr lang="en-US"/>
              <a:t>reteach when many students struggle; provide feedback when only a few do.</a:t>
            </a:r>
          </a:p>
          <a:p>
            <a:pPr lvl="4"/>
            <a:r>
              <a:rPr lang="en-US"/>
              <a:t>Select the most efficient reteaching approach (whole class, small group or individual).</a:t>
            </a:r>
          </a:p>
          <a:p>
            <a:pPr lvl="4"/>
            <a:r>
              <a:rPr lang="en-US"/>
              <a:t>Ensure errors are corrected following reteaching or feedback.</a:t>
            </a:r>
          </a:p>
          <a:p>
            <a:pPr lvl="4"/>
            <a:r>
              <a:rPr lang="en-US"/>
              <a:t>Transition students to guided or independent practice as appropriate.</a:t>
            </a:r>
            <a:endParaRPr lang="en-AU"/>
          </a:p>
        </p:txBody>
      </p:sp>
      <p:sp>
        <p:nvSpPr>
          <p:cNvPr id="4" name="Slide Number Placeholder 3"/>
          <p:cNvSpPr>
            <a:spLocks noGrp="1"/>
          </p:cNvSpPr>
          <p:nvPr>
            <p:ph type="sldNum" sz="quarter" idx="5"/>
          </p:nvPr>
        </p:nvSpPr>
        <p:spPr/>
        <p:txBody>
          <a:bodyPr/>
          <a:lstStyle/>
          <a:p>
            <a:fld id="{2BDD27CC-2F06-4733-BE85-A46C18D7C230}" type="slidenum">
              <a:rPr lang="en-AU" noProof="0" smtClean="0"/>
              <a:pPr/>
              <a:t>32</a:t>
            </a:fld>
            <a:endParaRPr lang="en-AU" noProof="0"/>
          </a:p>
        </p:txBody>
      </p:sp>
      <p:sp>
        <p:nvSpPr>
          <p:cNvPr id="8" name="Slide Image Placeholder 7">
            <a:extLst>
              <a:ext uri="{FF2B5EF4-FFF2-40B4-BE49-F238E27FC236}">
                <a16:creationId xmlns:a16="http://schemas.microsoft.com/office/drawing/2014/main" id="{C850A220-4305-ABB6-CAD5-55EB2E79CBF1}"/>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5328559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FC5A9-87A9-6119-E7EE-84C0F71D0B07}"/>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5B55A9E-489E-1F23-9FD0-91E8DB29CAAC}"/>
              </a:ext>
            </a:extLst>
          </p:cNvPr>
          <p:cNvSpPr>
            <a:spLocks noGrp="1"/>
          </p:cNvSpPr>
          <p:nvPr>
            <p:ph type="body" idx="1"/>
          </p:nvPr>
        </p:nvSpPr>
        <p:spPr/>
        <p:txBody>
          <a:bodyPr/>
          <a:lstStyle/>
          <a:p>
            <a:pPr lvl="0"/>
            <a:r>
              <a:rPr lang="en-US" b="1" i="1"/>
              <a:t>Editing note: </a:t>
            </a:r>
            <a:r>
              <a:rPr lang="en-US" i="1"/>
              <a:t>Choose whether to keep or delete either of these examples according to your context (e.g., a primary school may choose not to play the secondary school video and vice versa).</a:t>
            </a:r>
          </a:p>
          <a:p>
            <a:pPr lvl="0"/>
            <a:endParaRPr lang="en-US"/>
          </a:p>
          <a:p>
            <a:pPr lvl="0"/>
            <a:r>
              <a:rPr lang="en-US" b="1"/>
              <a:t>Speaking notes: </a:t>
            </a:r>
            <a:r>
              <a:rPr lang="en-US"/>
              <a:t>In these clips, teachers describe how to monitor errors to provide additional explanation or constructive feedback. While we watch the video(s), note the key points covered.</a:t>
            </a:r>
          </a:p>
          <a:p>
            <a:endParaRPr lang="en-US"/>
          </a:p>
          <a:p>
            <a:r>
              <a:rPr lang="en-US" i="1"/>
              <a:t>Play the video clip(s). </a:t>
            </a:r>
          </a:p>
          <a:p>
            <a:r>
              <a:rPr lang="en-US" b="1" i="1"/>
              <a:t>Optional: </a:t>
            </a:r>
            <a:r>
              <a:rPr lang="en-US" i="1"/>
              <a:t>Ask staff to share the main points covered in the video(s).</a:t>
            </a:r>
          </a:p>
          <a:p>
            <a:endParaRPr lang="en-US"/>
          </a:p>
          <a:p>
            <a:r>
              <a:rPr lang="en-US" b="1"/>
              <a:t>Optional speaking notes in response to the primary school video: </a:t>
            </a:r>
            <a:r>
              <a:rPr lang="en-US"/>
              <a:t>The teacher spoke about and demonstrated some key aspects of the technique, including: </a:t>
            </a:r>
          </a:p>
          <a:p>
            <a:pPr lvl="4"/>
            <a:r>
              <a:rPr lang="en-US"/>
              <a:t>efficiently gauging responses across the whole class with mini whiteboard routines</a:t>
            </a:r>
          </a:p>
          <a:p>
            <a:pPr lvl="4"/>
            <a:r>
              <a:rPr lang="en-US"/>
              <a:t>deciding to immediately correct an error and reteach a skill to the whole class</a:t>
            </a:r>
          </a:p>
          <a:p>
            <a:pPr lvl="4"/>
            <a:r>
              <a:rPr lang="en-US"/>
              <a:t>providing students with an opportunity to correct their responses.</a:t>
            </a:r>
          </a:p>
          <a:p>
            <a:endParaRPr lang="en-US"/>
          </a:p>
          <a:p>
            <a:pPr lvl="0"/>
            <a:r>
              <a:rPr lang="en-US" b="1"/>
              <a:t>Optional speaking notes in response to the secondary school video: </a:t>
            </a:r>
            <a:r>
              <a:rPr lang="en-US"/>
              <a:t>The teacher spoke about and demonstrated some key aspects of the technique, including: </a:t>
            </a:r>
          </a:p>
          <a:p>
            <a:pPr lvl="4"/>
            <a:r>
              <a:rPr lang="en-US"/>
              <a:t>efficiently gauging responses across the whole class with mini whiteboard routines</a:t>
            </a:r>
          </a:p>
          <a:p>
            <a:pPr lvl="4"/>
            <a:r>
              <a:rPr lang="en-US"/>
              <a:t>using student responses to decide that reteaching wasn’t required, and instead providing specific constructive feedback. </a:t>
            </a:r>
          </a:p>
        </p:txBody>
      </p:sp>
      <p:sp>
        <p:nvSpPr>
          <p:cNvPr id="4" name="Slide Number Placeholder 3">
            <a:extLst>
              <a:ext uri="{FF2B5EF4-FFF2-40B4-BE49-F238E27FC236}">
                <a16:creationId xmlns:a16="http://schemas.microsoft.com/office/drawing/2014/main" id="{957D5BB2-7A02-C72F-864E-48F56F181191}"/>
              </a:ext>
            </a:extLst>
          </p:cNvPr>
          <p:cNvSpPr>
            <a:spLocks noGrp="1"/>
          </p:cNvSpPr>
          <p:nvPr>
            <p:ph type="sldNum" sz="quarter" idx="5"/>
          </p:nvPr>
        </p:nvSpPr>
        <p:spPr/>
        <p:txBody>
          <a:bodyPr/>
          <a:lstStyle/>
          <a:p>
            <a:fld id="{2BDD27CC-2F06-4733-BE85-A46C18D7C230}" type="slidenum">
              <a:rPr lang="en-AU" noProof="0" smtClean="0"/>
              <a:pPr/>
              <a:t>33</a:t>
            </a:fld>
            <a:endParaRPr lang="en-AU" noProof="0"/>
          </a:p>
        </p:txBody>
      </p:sp>
      <p:sp>
        <p:nvSpPr>
          <p:cNvPr id="8" name="Slide Image Placeholder 7">
            <a:extLst>
              <a:ext uri="{FF2B5EF4-FFF2-40B4-BE49-F238E27FC236}">
                <a16:creationId xmlns:a16="http://schemas.microsoft.com/office/drawing/2014/main" id="{5CDD9E6D-12B8-7530-163E-7056555F78ED}"/>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5095860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30077-38B6-0FE3-7F9D-332BD0AA779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05CD194-06FF-63EB-447F-E0222DE0CDB4}"/>
              </a:ext>
            </a:extLst>
          </p:cNvPr>
          <p:cNvSpPr>
            <a:spLocks noGrp="1"/>
          </p:cNvSpPr>
          <p:nvPr>
            <p:ph type="body" idx="1"/>
          </p:nvPr>
        </p:nvSpPr>
        <p:spPr/>
        <p:txBody>
          <a:bodyPr/>
          <a:lstStyle/>
          <a:p>
            <a:pPr lvl="0"/>
            <a:r>
              <a:rPr lang="en-US" b="1" i="1"/>
              <a:t>Editing notes: </a:t>
            </a:r>
          </a:p>
          <a:p>
            <a:pPr lvl="1"/>
            <a:r>
              <a:rPr lang="en-US" i="1"/>
              <a:t>Moving between guided and independent practice with flexible groupings is an effective way to use evidence of learning to inform teaching decisions. However, if staff in your school already have a strong understanding of this technique, you could remove this slide and focus on the other technique (i.e., ‘Monitor errors to decide whether to provide feedback or additional instruction and guidance’). </a:t>
            </a:r>
            <a:r>
              <a:rPr lang="en-US" i="1" noProof="0"/>
              <a:t>Alternatively, revisit this technique at a more appropriate point in your school’s professional learning cycle.</a:t>
            </a:r>
            <a:endParaRPr lang="en-US" i="1"/>
          </a:p>
          <a:p>
            <a:pPr lvl="1"/>
            <a:r>
              <a:rPr lang="en-US" i="1"/>
              <a:t>For definitions of ‘guided practice’ and ‘independent practice’, see the speaking notes for slide 15 of this module. </a:t>
            </a:r>
          </a:p>
          <a:p>
            <a:endParaRPr lang="en-AU"/>
          </a:p>
          <a:p>
            <a:pPr lvl="0"/>
            <a:r>
              <a:rPr lang="en-AU" b="1"/>
              <a:t>Speaking notes: </a:t>
            </a:r>
            <a:r>
              <a:rPr lang="en-US"/>
              <a:t>Let’s start with what we mean by ‘moving between guided and independent practice with flexible groupings’. </a:t>
            </a:r>
          </a:p>
          <a:p>
            <a:pPr lvl="0"/>
            <a:endParaRPr lang="en-US"/>
          </a:p>
          <a:p>
            <a:pPr lvl="0"/>
            <a:r>
              <a:rPr lang="en-US"/>
              <a:t>This involves having a reliable method of determining when the </a:t>
            </a:r>
            <a:r>
              <a:rPr lang="en-US" b="1"/>
              <a:t>majority of students</a:t>
            </a:r>
            <a:r>
              <a:rPr lang="en-US"/>
              <a:t> are ready to move from guided practice to independent practice.</a:t>
            </a:r>
          </a:p>
          <a:p>
            <a:pPr lvl="0"/>
            <a:endParaRPr lang="en-US"/>
          </a:p>
          <a:p>
            <a:pPr lvl="0"/>
            <a:r>
              <a:rPr lang="en-US"/>
              <a:t>After this, you should </a:t>
            </a:r>
            <a:r>
              <a:rPr lang="en-US" b="1"/>
              <a:t>move flexibly </a:t>
            </a:r>
            <a:r>
              <a:rPr lang="en-US" noProof="0"/>
              <a:t>between supporting the students in independent practice and continuing to provide scaffolding for students in guided practice.</a:t>
            </a:r>
            <a:endParaRPr lang="en-US"/>
          </a:p>
          <a:p>
            <a:pPr lvl="0"/>
            <a:endParaRPr lang="en-US"/>
          </a:p>
          <a:p>
            <a:pPr lvl="0"/>
            <a:r>
              <a:rPr lang="en-US" b="1" i="1"/>
              <a:t>Optional: </a:t>
            </a:r>
            <a:r>
              <a:rPr lang="en-US" i="1"/>
              <a:t>Allow staff time to read the slide, without talking to it. </a:t>
            </a:r>
          </a:p>
        </p:txBody>
      </p:sp>
      <p:sp>
        <p:nvSpPr>
          <p:cNvPr id="6" name="Slide Number Placeholder 5">
            <a:extLst>
              <a:ext uri="{FF2B5EF4-FFF2-40B4-BE49-F238E27FC236}">
                <a16:creationId xmlns:a16="http://schemas.microsoft.com/office/drawing/2014/main" id="{90301967-6B5E-1001-D28E-3C7738B7BE1F}"/>
              </a:ext>
            </a:extLst>
          </p:cNvPr>
          <p:cNvSpPr>
            <a:spLocks noGrp="1"/>
          </p:cNvSpPr>
          <p:nvPr>
            <p:ph type="sldNum" sz="quarter" idx="5"/>
          </p:nvPr>
        </p:nvSpPr>
        <p:spPr/>
        <p:txBody>
          <a:bodyPr/>
          <a:lstStyle/>
          <a:p>
            <a:pPr lvl="0"/>
            <a:fld id="{B36E7EC0-9BE3-5541-9D76-7DE32A6C9D42}" type="slidenum">
              <a:rPr lang="en-US" noProof="0" smtClean="0"/>
              <a:pPr lvl="0"/>
              <a:t>34</a:t>
            </a:fld>
            <a:endParaRPr lang="en-US" noProof="0"/>
          </a:p>
        </p:txBody>
      </p:sp>
      <p:sp>
        <p:nvSpPr>
          <p:cNvPr id="8" name="Slide Image Placeholder 7">
            <a:extLst>
              <a:ext uri="{FF2B5EF4-FFF2-40B4-BE49-F238E27FC236}">
                <a16:creationId xmlns:a16="http://schemas.microsoft.com/office/drawing/2014/main" id="{3F4221F9-CEF4-62E8-F894-508F44CEA2FA}"/>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20125706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notes: </a:t>
            </a:r>
          </a:p>
          <a:p>
            <a:pPr lvl="1"/>
            <a:r>
              <a:rPr lang="en-US" i="1"/>
              <a:t>Moving between guided and independent practice with flexible groupings is an effective way to use evidence of learning to inform teaching decisions. However, if staff in your school already have a strong understanding of this technique, you could remove this slide and focus on the other technique (i.e., ‘Monitor errors to decide whether to provide feedback or additional instruction and guidance’). </a:t>
            </a:r>
            <a:r>
              <a:rPr lang="en-US" i="1" noProof="0"/>
              <a:t>Alternatively, revisit this technique at a more appropriate point in your school’s professional learning cycle.</a:t>
            </a:r>
            <a:endParaRPr lang="en-US" i="1"/>
          </a:p>
          <a:p>
            <a:pPr lvl="1"/>
            <a:r>
              <a:rPr lang="en-US" i="1"/>
              <a:t>For definitions of ‘guided practice’ and ‘independent practice’, see the speaking notes for slide 15 of this module. </a:t>
            </a:r>
          </a:p>
          <a:p>
            <a:pPr lvl="0"/>
            <a:endParaRPr lang="en-US"/>
          </a:p>
          <a:p>
            <a:r>
              <a:rPr lang="en-US" b="1"/>
              <a:t>Speaking notes: </a:t>
            </a:r>
            <a:r>
              <a:rPr lang="en-US"/>
              <a:t>If the majority (e.g., 80%) of students can demonstrate their understanding during guided practice, </a:t>
            </a:r>
            <a:r>
              <a:rPr lang="en-US" b="1"/>
              <a:t>then</a:t>
            </a:r>
            <a:r>
              <a:rPr lang="en-US"/>
              <a:t> transition the majority to independent practice. From this point: </a:t>
            </a:r>
          </a:p>
          <a:p>
            <a:pPr lvl="1"/>
            <a:r>
              <a:rPr lang="en-US" noProof="0"/>
              <a:t>circulate to </a:t>
            </a:r>
            <a:r>
              <a:rPr lang="en-US" b="1" noProof="0"/>
              <a:t>monitor practice, provide feedback and support students </a:t>
            </a:r>
            <a:r>
              <a:rPr lang="en-US" noProof="0"/>
              <a:t>as needed during independent work</a:t>
            </a:r>
          </a:p>
          <a:p>
            <a:pPr lvl="1"/>
            <a:r>
              <a:rPr lang="en-US" noProof="0" dirty="0">
                <a:latin typeface="Montserrat"/>
              </a:rPr>
              <a:t>offer </a:t>
            </a:r>
            <a:r>
              <a:rPr lang="en-US" b="1" noProof="0" dirty="0">
                <a:latin typeface="Montserrat"/>
              </a:rPr>
              <a:t>targeted support to a small cohort </a:t>
            </a:r>
            <a:r>
              <a:rPr lang="en-US" noProof="0" dirty="0">
                <a:latin typeface="Montserrat"/>
              </a:rPr>
              <a:t>requiring more </a:t>
            </a:r>
            <a:r>
              <a:rPr lang="en-US" b="1" noProof="0" dirty="0">
                <a:latin typeface="Montserrat"/>
              </a:rPr>
              <a:t>guided practice </a:t>
            </a:r>
            <a:r>
              <a:rPr lang="en-US" noProof="0" dirty="0">
                <a:latin typeface="Montserrat"/>
              </a:rPr>
              <a:t>through additional explanations, modelling, worked examples, feedback and opportunities to </a:t>
            </a:r>
            <a:r>
              <a:rPr lang="en-US" noProof="0" dirty="0" err="1">
                <a:latin typeface="Montserrat"/>
              </a:rPr>
              <a:t>practise</a:t>
            </a:r>
            <a:endParaRPr lang="en-US" noProof="0" dirty="0">
              <a:latin typeface="Montserrat"/>
            </a:endParaRPr>
          </a:p>
          <a:p>
            <a:pPr lvl="1"/>
            <a:r>
              <a:rPr lang="en-US" noProof="0"/>
              <a:t>gradually </a:t>
            </a:r>
            <a:r>
              <a:rPr lang="en-US" b="1" noProof="0"/>
              <a:t>transition students </a:t>
            </a:r>
            <a:r>
              <a:rPr lang="en-US" noProof="0"/>
              <a:t>to independent practice as they demonstrate understanding.</a:t>
            </a:r>
          </a:p>
        </p:txBody>
      </p:sp>
      <p:sp>
        <p:nvSpPr>
          <p:cNvPr id="4" name="Slide Number Placeholder 3"/>
          <p:cNvSpPr>
            <a:spLocks noGrp="1"/>
          </p:cNvSpPr>
          <p:nvPr>
            <p:ph type="sldNum" sz="quarter" idx="5"/>
          </p:nvPr>
        </p:nvSpPr>
        <p:spPr/>
        <p:txBody>
          <a:bodyPr/>
          <a:lstStyle/>
          <a:p>
            <a:fld id="{2BDD27CC-2F06-4733-BE85-A46C18D7C230}" type="slidenum">
              <a:rPr lang="en-US" smtClean="0"/>
              <a:pPr/>
              <a:t>35</a:t>
            </a:fld>
            <a:endParaRPr lang="en-US"/>
          </a:p>
        </p:txBody>
      </p:sp>
      <p:sp>
        <p:nvSpPr>
          <p:cNvPr id="8" name="Slide Image Placeholder 7">
            <a:extLst>
              <a:ext uri="{FF2B5EF4-FFF2-40B4-BE49-F238E27FC236}">
                <a16:creationId xmlns:a16="http://schemas.microsoft.com/office/drawing/2014/main" id="{B3D0654B-B535-73EA-404E-019153E48485}"/>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0057417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8B7D1-CCD2-5DB4-92AF-D258B25642D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632E6D7-840B-A992-CD5C-E6C6FEC351D4}"/>
              </a:ext>
            </a:extLst>
          </p:cNvPr>
          <p:cNvSpPr>
            <a:spLocks noGrp="1"/>
          </p:cNvSpPr>
          <p:nvPr>
            <p:ph type="body" idx="1"/>
          </p:nvPr>
        </p:nvSpPr>
        <p:spPr/>
        <p:txBody>
          <a:bodyPr/>
          <a:lstStyle/>
          <a:p>
            <a:pPr lvl="0"/>
            <a:r>
              <a:rPr lang="en-US" b="1" i="1"/>
              <a:t>Editing notes: </a:t>
            </a:r>
          </a:p>
          <a:p>
            <a:pPr lvl="1"/>
            <a:r>
              <a:rPr lang="en-US" i="1"/>
              <a:t>Moving between guided and independent practice with flexible groupings is an effective way to use evidence of learning to inform teaching decisions. However, if staff in your school already have a strong understanding of this technique, you could remove this slide and focus on the other technique (i.e., ‘Monitor errors to decide whether to provide feedback or additional instruction and guidance’). </a:t>
            </a:r>
            <a:r>
              <a:rPr lang="en-US" i="1" noProof="0"/>
              <a:t>Alternatively, revisit this technique at a more appropriate point in your school’s professional learning cycle.</a:t>
            </a:r>
            <a:endParaRPr lang="en-US" i="1"/>
          </a:p>
          <a:p>
            <a:pPr lvl="1"/>
            <a:r>
              <a:rPr lang="en-US" i="1"/>
              <a:t>For definitions of ‘guided practice’ and ‘independent practice’, see the speaking notes for slide 15 of this module. </a:t>
            </a:r>
          </a:p>
          <a:p>
            <a:pPr lvl="0"/>
            <a:endParaRPr lang="en-US"/>
          </a:p>
          <a:p>
            <a:pPr lvl="0"/>
            <a:r>
              <a:rPr lang="en-US" b="1" dirty="0">
                <a:latin typeface="Montserrat"/>
              </a:rPr>
              <a:t>Speaking notes: </a:t>
            </a:r>
            <a:r>
              <a:rPr lang="en-US" dirty="0">
                <a:latin typeface="Montserrat"/>
              </a:rPr>
              <a:t>In this example, the teacher would begin by explaining the new learning and modelling several worked examples. The teacher would then work through additional examples with students using active participation routines to frequently check for understanding. The teacher could then use a mini whiteboard activity with a hinge question (e.g., a multiple-choice question) to check for mastery. If the majority of students identified the correct response, the teacher could probe further to gain insights into their thinking and then efficiently break the students into 2 temporary flexible groups. </a:t>
            </a:r>
          </a:p>
          <a:p>
            <a:pPr lvl="0"/>
            <a:endParaRPr lang="en-US"/>
          </a:p>
          <a:p>
            <a:pPr lvl="0"/>
            <a:r>
              <a:rPr lang="en-US" i="1"/>
              <a:t>[Read through the scenario for each temporary flexible group.]</a:t>
            </a:r>
          </a:p>
          <a:p>
            <a:endParaRPr lang="en-US"/>
          </a:p>
          <a:p>
            <a:r>
              <a:rPr lang="en-US">
                <a:latin typeface="Montserrat"/>
              </a:rPr>
              <a:t>Now, let’s recap what we've covered in this session …</a:t>
            </a:r>
          </a:p>
        </p:txBody>
      </p:sp>
      <p:sp>
        <p:nvSpPr>
          <p:cNvPr id="6" name="Slide Number Placeholder 5">
            <a:extLst>
              <a:ext uri="{FF2B5EF4-FFF2-40B4-BE49-F238E27FC236}">
                <a16:creationId xmlns:a16="http://schemas.microsoft.com/office/drawing/2014/main" id="{F5520D70-8234-378F-19C9-1149923EE174}"/>
              </a:ext>
            </a:extLst>
          </p:cNvPr>
          <p:cNvSpPr>
            <a:spLocks noGrp="1"/>
          </p:cNvSpPr>
          <p:nvPr>
            <p:ph type="sldNum" sz="quarter" idx="5"/>
          </p:nvPr>
        </p:nvSpPr>
        <p:spPr/>
        <p:txBody>
          <a:bodyPr/>
          <a:lstStyle/>
          <a:p>
            <a:pPr lvl="0"/>
            <a:fld id="{B36E7EC0-9BE3-5541-9D76-7DE32A6C9D42}" type="slidenum">
              <a:rPr lang="en-US" noProof="0" smtClean="0"/>
              <a:pPr lvl="0"/>
              <a:t>36</a:t>
            </a:fld>
            <a:endParaRPr lang="en-US" noProof="0"/>
          </a:p>
        </p:txBody>
      </p:sp>
      <p:sp>
        <p:nvSpPr>
          <p:cNvPr id="10" name="Slide Image Placeholder 9">
            <a:extLst>
              <a:ext uri="{FF2B5EF4-FFF2-40B4-BE49-F238E27FC236}">
                <a16:creationId xmlns:a16="http://schemas.microsoft.com/office/drawing/2014/main" id="{538EF344-9420-6D78-414D-800F27C1330C}"/>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8937300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6F4E5-8330-F79D-89B1-0958853C696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1C698A3E-9995-6E61-FF3D-7D837C929677}"/>
              </a:ext>
            </a:extLst>
          </p:cNvPr>
          <p:cNvSpPr>
            <a:spLocks noGrp="1"/>
          </p:cNvSpPr>
          <p:nvPr>
            <p:ph type="body" idx="1"/>
          </p:nvPr>
        </p:nvSpPr>
        <p:spPr/>
        <p:txBody>
          <a:bodyPr/>
          <a:lstStyle/>
          <a:p>
            <a:r>
              <a:rPr lang="en-AU" i="1"/>
              <a:t>Remind everyone what has been covered in the session.</a:t>
            </a:r>
          </a:p>
        </p:txBody>
      </p:sp>
      <p:sp>
        <p:nvSpPr>
          <p:cNvPr id="6" name="Slide Number Placeholder 5">
            <a:extLst>
              <a:ext uri="{FF2B5EF4-FFF2-40B4-BE49-F238E27FC236}">
                <a16:creationId xmlns:a16="http://schemas.microsoft.com/office/drawing/2014/main" id="{4B6B899F-37EF-9BB4-5A01-7936FFC94F90}"/>
              </a:ext>
            </a:extLst>
          </p:cNvPr>
          <p:cNvSpPr>
            <a:spLocks noGrp="1"/>
          </p:cNvSpPr>
          <p:nvPr>
            <p:ph type="sldNum" sz="quarter" idx="5"/>
          </p:nvPr>
        </p:nvSpPr>
        <p:spPr/>
        <p:txBody>
          <a:bodyPr/>
          <a:lstStyle/>
          <a:p>
            <a:pPr lvl="0"/>
            <a:fld id="{B36E7EC0-9BE3-5541-9D76-7DE32A6C9D42}" type="slidenum">
              <a:rPr lang="en-US" noProof="0"/>
              <a:pPr lvl="0"/>
              <a:t>37</a:t>
            </a:fld>
            <a:endParaRPr lang="en-US" noProof="0"/>
          </a:p>
        </p:txBody>
      </p:sp>
      <p:sp>
        <p:nvSpPr>
          <p:cNvPr id="9" name="Slide Image Placeholder 8">
            <a:extLst>
              <a:ext uri="{FF2B5EF4-FFF2-40B4-BE49-F238E27FC236}">
                <a16:creationId xmlns:a16="http://schemas.microsoft.com/office/drawing/2014/main" id="{ED0F67B0-4CD0-E8A1-74AF-9D2C2A664D82}"/>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7194893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a:t>Speaking notes: </a:t>
            </a:r>
            <a:r>
              <a:rPr lang="en-AU"/>
              <a:t>This knowledge-building session is not the end of your professional learning about monitoring progress. Our next steps are: </a:t>
            </a:r>
            <a:r>
              <a:rPr lang="en-AU" i="1"/>
              <a:t>[read through planning, modelling and coaching descriptions]</a:t>
            </a:r>
            <a:r>
              <a:rPr lang="en-AU"/>
              <a:t>.</a:t>
            </a:r>
          </a:p>
          <a:p>
            <a:endParaRPr lang="en-AU"/>
          </a:p>
          <a:p>
            <a:r>
              <a:rPr lang="en-AU" b="1" i="1"/>
              <a:t>Have a targeted discussion about next steps: </a:t>
            </a:r>
          </a:p>
          <a:p>
            <a:pPr lvl="1"/>
            <a:r>
              <a:rPr lang="en-AU"/>
              <a:t>Are there aspects of the techniques that still aren’t clear?</a:t>
            </a:r>
          </a:p>
          <a:p>
            <a:pPr lvl="1"/>
            <a:r>
              <a:rPr lang="en-AU"/>
              <a:t>Are there specific techniques you’d like to observe in a classroom?</a:t>
            </a:r>
          </a:p>
          <a:p>
            <a:endParaRPr lang="en-AU"/>
          </a:p>
          <a:p>
            <a:r>
              <a:rPr lang="en-AU" i="1"/>
              <a:t>As recommended in the background slides, you could provide staff with print-outs of the relevant modelling and coaching checklist for this module. </a:t>
            </a:r>
            <a:br>
              <a:rPr lang="en-AU" i="1"/>
            </a:br>
            <a:r>
              <a:rPr lang="en-AU" i="1"/>
              <a:t>Refer to the modelling and coaching checklist here to remind teachers of next steps. </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38</a:t>
            </a:fld>
            <a:endParaRPr lang="en-AU" noProof="0"/>
          </a:p>
        </p:txBody>
      </p:sp>
      <p:sp>
        <p:nvSpPr>
          <p:cNvPr id="7" name="Slide Image Placeholder 6">
            <a:extLst>
              <a:ext uri="{FF2B5EF4-FFF2-40B4-BE49-F238E27FC236}">
                <a16:creationId xmlns:a16="http://schemas.microsoft.com/office/drawing/2014/main" id="{94D483E2-7F9C-D93D-3EB8-661B13AF8027}"/>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7104667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6" name="Google Shape;1026;p35:notes"/>
          <p:cNvSpPr txBox="1">
            <a:spLocks noGrp="1"/>
          </p:cNvSpPr>
          <p:nvPr>
            <p:ph type="body" idx="1"/>
          </p:nvPr>
        </p:nvSpPr>
        <p:spPr/>
        <p:txBody>
          <a:bodyPr/>
          <a:lstStyle/>
          <a:p>
            <a:r>
              <a:rPr lang="en-AU" b="1"/>
              <a:t>Speaking notes: </a:t>
            </a:r>
            <a:r>
              <a:rPr lang="en-AU">
                <a:sym typeface="Montserrat"/>
              </a:rPr>
              <a:t>If you’re interested in reading more about the practices and techniques covered in this session, this Monitor Progress practice guide provides further reading.</a:t>
            </a:r>
            <a:endParaRPr lang="en-US" noProof="0">
              <a:sym typeface="Montserrat"/>
            </a:endParaRPr>
          </a:p>
          <a:p>
            <a:pPr lvl="0"/>
            <a:endParaRPr lang="en-US" noProof="0">
              <a:sym typeface="Montserrat"/>
            </a:endParaRPr>
          </a:p>
          <a:p>
            <a:pPr lvl="0"/>
            <a:r>
              <a:rPr lang="en-AU"/>
              <a:t>As mentioned on the previous slide, we’ll be following up this knowledge-building session with planning support, modelling and coaching. We’ve adopted/tailored modelling and coaching checklists, which are tools that allow coaches and teachers to document observations and feedback during modelling and coaching sessions. We can spend some time now looking at this checklist </a:t>
            </a:r>
            <a:r>
              <a:rPr lang="en-AU" b="1" i="1"/>
              <a:t>(Editing note: Time permitting)</a:t>
            </a:r>
            <a:r>
              <a:rPr lang="en-AU"/>
              <a:t>. </a:t>
            </a:r>
            <a:r>
              <a:rPr lang="en-US">
                <a:sym typeface="Montserrat"/>
              </a:rPr>
              <a:t>It contains core techniques for implementing the practices in this professional learning cycle </a:t>
            </a:r>
            <a:r>
              <a:rPr lang="en-AU" b="1" i="1"/>
              <a:t>(Editing note: Your school may adopt the checklist in its original form and focus on all techniques or edit the checklist to prioritise the techniques most relevant and important for your context)</a:t>
            </a:r>
            <a:r>
              <a:rPr lang="en-AU"/>
              <a:t>.</a:t>
            </a:r>
            <a:endParaRPr lang="en-US" noProof="0"/>
          </a:p>
        </p:txBody>
      </p:sp>
      <p:sp>
        <p:nvSpPr>
          <p:cNvPr id="1029" name="Google Shape;1029;p35:notes"/>
          <p:cNvSpPr txBox="1">
            <a:spLocks noGrp="1"/>
          </p:cNvSpPr>
          <p:nvPr>
            <p:ph type="sldNum" idx="12"/>
          </p:nvPr>
        </p:nvSpPr>
        <p:spPr/>
        <p:txBody>
          <a:bodyPr/>
          <a:lstStyle/>
          <a:p>
            <a:pPr lvl="0"/>
            <a:fld id="{00000000-1234-1234-1234-123412341234}" type="slidenum">
              <a:rPr lang="en-AU" noProof="0"/>
              <a:pPr lvl="0"/>
              <a:t>39</a:t>
            </a:fld>
            <a:endParaRPr lang="en-AU" noProof="0"/>
          </a:p>
        </p:txBody>
      </p:sp>
      <p:sp>
        <p:nvSpPr>
          <p:cNvPr id="4" name="Slide Image Placeholder 3">
            <a:extLst>
              <a:ext uri="{FF2B5EF4-FFF2-40B4-BE49-F238E27FC236}">
                <a16:creationId xmlns:a16="http://schemas.microsoft.com/office/drawing/2014/main" id="{5C3DE2A2-A046-B593-5E49-0A0D12F88EA5}"/>
              </a:ext>
            </a:extLst>
          </p:cNvPr>
          <p:cNvSpPr>
            <a:spLocks noGrp="1" noRot="1" noChangeAspect="1"/>
          </p:cNvSpPr>
          <p:nvPr>
            <p:ph type="sldImg"/>
          </p:nvPr>
        </p:nvSpPr>
        <p:spPr>
          <a:xfrm>
            <a:off x="679450" y="674688"/>
            <a:ext cx="5434013" cy="3055937"/>
          </a:xfrm>
        </p:spPr>
      </p:sp>
    </p:spTree>
    <p:extLst>
      <p:ext uri="{BB962C8B-B14F-4D97-AF65-F5344CB8AC3E}">
        <p14:creationId xmlns:p14="http://schemas.microsoft.com/office/powerpoint/2010/main" val="13832752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40</a:t>
            </a:fld>
            <a:endParaRPr lang="en-US" noProof="0"/>
          </a:p>
        </p:txBody>
      </p:sp>
      <p:sp>
        <p:nvSpPr>
          <p:cNvPr id="8" name="Slide Image Placeholder 7">
            <a:extLst>
              <a:ext uri="{FF2B5EF4-FFF2-40B4-BE49-F238E27FC236}">
                <a16:creationId xmlns:a16="http://schemas.microsoft.com/office/drawing/2014/main" id="{32286E35-5759-755E-E32E-CD56CBB0A0D8}"/>
              </a:ext>
            </a:extLst>
          </p:cNvPr>
          <p:cNvSpPr>
            <a:spLocks noGrp="1" noRot="1" noChangeAspect="1"/>
          </p:cNvSpPr>
          <p:nvPr>
            <p:ph type="sldImg"/>
          </p:nvPr>
        </p:nvSpPr>
        <p:spPr>
          <a:xfrm>
            <a:off x="679450" y="674688"/>
            <a:ext cx="5434013" cy="3055937"/>
          </a:xfrm>
        </p:spPr>
      </p:sp>
      <p:sp>
        <p:nvSpPr>
          <p:cNvPr id="9" name="Notes Placeholder 8">
            <a:extLst>
              <a:ext uri="{FF2B5EF4-FFF2-40B4-BE49-F238E27FC236}">
                <a16:creationId xmlns:a16="http://schemas.microsoft.com/office/drawing/2014/main" id="{9A594511-168F-7D45-CE3E-C9A7D33F6091}"/>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608985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ackground info">
    <p:bg>
      <p:bgPr>
        <a:solidFill>
          <a:schemeClr val="accent6"/>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B14EDE5-6FDD-3DBE-9A52-2391B5587500}"/>
              </a:ext>
            </a:extLst>
          </p:cNvPr>
          <p:cNvSpPr>
            <a:spLocks noGrp="1"/>
          </p:cNvSpPr>
          <p:nvPr>
            <p:ph type="title" hasCustomPrompt="1"/>
          </p:nvPr>
        </p:nvSpPr>
        <p:spPr>
          <a:xfrm>
            <a:off x="696000" y="589456"/>
            <a:ext cx="10800000" cy="599501"/>
          </a:xfrm>
          <a:prstGeom prst="roundRect">
            <a:avLst>
              <a:gd name="adj" fmla="val 29930"/>
            </a:avLst>
          </a:prstGeom>
          <a:solidFill>
            <a:schemeClr val="tx2"/>
          </a:solidFill>
        </p:spPr>
        <p:txBody>
          <a:bodyPr lIns="144000" tIns="72000" rIns="144000" bIns="108000">
            <a:noAutofit/>
          </a:bodyPr>
          <a:lstStyle>
            <a:lvl1pPr>
              <a:defRPr sz="2600">
                <a:solidFill>
                  <a:schemeClr val="bg1"/>
                </a:solidFill>
              </a:defRPr>
            </a:lvl1pPr>
          </a:lstStyle>
          <a:p>
            <a:r>
              <a:rPr lang="en-AU" noProof="0" dirty="0"/>
              <a:t>Background information</a:t>
            </a:r>
          </a:p>
        </p:txBody>
      </p:sp>
      <p:sp>
        <p:nvSpPr>
          <p:cNvPr id="5" name="Text Placeholder 6">
            <a:extLst>
              <a:ext uri="{FF2B5EF4-FFF2-40B4-BE49-F238E27FC236}">
                <a16:creationId xmlns:a16="http://schemas.microsoft.com/office/drawing/2014/main" id="{7A84CC5B-EE9B-CB42-1C73-B244791E58F5}"/>
              </a:ext>
            </a:extLst>
          </p:cNvPr>
          <p:cNvSpPr>
            <a:spLocks noGrp="1"/>
          </p:cNvSpPr>
          <p:nvPr>
            <p:ph type="body" sz="quarter" idx="13"/>
          </p:nvPr>
        </p:nvSpPr>
        <p:spPr>
          <a:xfrm>
            <a:off x="609601" y="1456567"/>
            <a:ext cx="10972800" cy="2106602"/>
          </a:xfrm>
        </p:spPr>
        <p:txBody>
          <a:bodyPr>
            <a:spAutoFit/>
          </a:bodyPr>
          <a:lstStyle>
            <a:lvl1pPr>
              <a:defRPr sz="1400"/>
            </a:lvl1pPr>
            <a:lvl2pPr>
              <a:spcBef>
                <a:spcPts val="1200"/>
              </a:spcBef>
              <a:spcAft>
                <a:spcPts val="0"/>
              </a:spcAft>
              <a:defRPr/>
            </a:lvl2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203525704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in title slide">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656578-4672-E612-6421-B57DF9878313}"/>
              </a:ext>
            </a:extLst>
          </p:cNvPr>
          <p:cNvSpPr>
            <a:spLocks noGrp="1"/>
          </p:cNvSpPr>
          <p:nvPr>
            <p:ph type="title"/>
          </p:nvPr>
        </p:nvSpPr>
        <p:spPr>
          <a:xfrm>
            <a:off x="609600" y="2355087"/>
            <a:ext cx="10972800" cy="840230"/>
          </a:xfrm>
          <a:prstGeom prst="rect">
            <a:avLst/>
          </a:prstGeom>
        </p:spPr>
        <p:txBody>
          <a:bodyPr vert="horz" lIns="91440" tIns="45720" rIns="91440" bIns="45720" rtlCol="0" anchor="t" anchorCtr="0">
            <a:spAutoFit/>
          </a:bodyPr>
          <a:lstStyle>
            <a:lvl1pPr>
              <a:defRPr sz="5400">
                <a:solidFill>
                  <a:schemeClr val="bg1"/>
                </a:solidFill>
              </a:defRPr>
            </a:lvl1pPr>
          </a:lstStyle>
          <a:p>
            <a:r>
              <a:rPr lang="en-AU" noProof="0" dirty="0"/>
              <a:t>Click to edit Master title style</a:t>
            </a:r>
          </a:p>
        </p:txBody>
      </p:sp>
      <p:sp>
        <p:nvSpPr>
          <p:cNvPr id="3" name="Text Placeholder 6">
            <a:extLst>
              <a:ext uri="{FF2B5EF4-FFF2-40B4-BE49-F238E27FC236}">
                <a16:creationId xmlns:a16="http://schemas.microsoft.com/office/drawing/2014/main" id="{9F92FE6A-DBF6-4BE1-1D6C-E18E7B7DEBF7}"/>
              </a:ext>
            </a:extLst>
          </p:cNvPr>
          <p:cNvSpPr>
            <a:spLocks noGrp="1"/>
          </p:cNvSpPr>
          <p:nvPr>
            <p:ph type="body" sz="quarter" idx="13"/>
          </p:nvPr>
        </p:nvSpPr>
        <p:spPr>
          <a:xfrm>
            <a:off x="609600" y="3662684"/>
            <a:ext cx="8458199" cy="673839"/>
          </a:xfrm>
        </p:spPr>
        <p:txBody>
          <a:bodyPr wrap="square">
            <a:spAutoFit/>
          </a:bodyPr>
          <a:lstStyle>
            <a:lvl1pPr>
              <a:defRPr sz="32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Click to edit Master text styles</a:t>
            </a:r>
          </a:p>
        </p:txBody>
      </p:sp>
    </p:spTree>
    <p:extLst>
      <p:ext uri="{BB962C8B-B14F-4D97-AF65-F5344CB8AC3E}">
        <p14:creationId xmlns:p14="http://schemas.microsoft.com/office/powerpoint/2010/main" val="388460211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slide">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9A57C4-0F92-DE15-134E-EC699DF8F802}"/>
              </a:ext>
            </a:extLst>
          </p:cNvPr>
          <p:cNvSpPr>
            <a:spLocks noGrp="1"/>
          </p:cNvSpPr>
          <p:nvPr>
            <p:ph type="title"/>
          </p:nvPr>
        </p:nvSpPr>
        <p:spPr>
          <a:xfrm>
            <a:off x="609600" y="2520187"/>
            <a:ext cx="5981700" cy="1200329"/>
          </a:xfrm>
          <a:prstGeom prst="rect">
            <a:avLst/>
          </a:prstGeom>
        </p:spPr>
        <p:txBody>
          <a:bodyPr vert="horz" wrap="square" lIns="91440" tIns="45720" rIns="91440" bIns="45720" rtlCol="0" anchor="t" anchorCtr="0">
            <a:spAutoFit/>
          </a:bodyPr>
          <a:lstStyle>
            <a:lvl1pPr>
              <a:lnSpc>
                <a:spcPct val="100000"/>
              </a:lnSpc>
              <a:defRPr sz="3600">
                <a:solidFill>
                  <a:schemeClr val="bg1"/>
                </a:solidFill>
              </a:defRPr>
            </a:lvl1pPr>
          </a:lstStyle>
          <a:p>
            <a:r>
              <a:rPr lang="en-AU" noProof="0" dirty="0"/>
              <a:t>Click to edit Master title style</a:t>
            </a:r>
          </a:p>
        </p:txBody>
      </p:sp>
      <p:sp>
        <p:nvSpPr>
          <p:cNvPr id="3" name="Text Placeholder 6">
            <a:extLst>
              <a:ext uri="{FF2B5EF4-FFF2-40B4-BE49-F238E27FC236}">
                <a16:creationId xmlns:a16="http://schemas.microsoft.com/office/drawing/2014/main" id="{5C7B826E-7CA6-F137-6821-57C641595A4F}"/>
              </a:ext>
            </a:extLst>
          </p:cNvPr>
          <p:cNvSpPr>
            <a:spLocks noGrp="1"/>
          </p:cNvSpPr>
          <p:nvPr>
            <p:ph type="body" sz="quarter" idx="13"/>
          </p:nvPr>
        </p:nvSpPr>
        <p:spPr>
          <a:xfrm>
            <a:off x="609601" y="4013200"/>
            <a:ext cx="5981700" cy="500778"/>
          </a:xfrm>
        </p:spPr>
        <p:txBody>
          <a:bodyPr wrap="square">
            <a:spAutoFit/>
          </a:bodyPr>
          <a:lstStyle>
            <a:lvl1pPr>
              <a:lnSpc>
                <a:spcPct val="120000"/>
              </a:lnSpc>
              <a:spcAft>
                <a:spcPts val="1200"/>
              </a:spcAft>
              <a:defRPr sz="24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sz="2400">
                <a:solidFill>
                  <a:schemeClr val="bg1"/>
                </a:solidFill>
              </a:defRPr>
            </a:lvl4pPr>
            <a:lvl5pPr>
              <a:defRPr>
                <a:solidFill>
                  <a:schemeClr val="bg1"/>
                </a:solidFill>
              </a:defRPr>
            </a:lvl5pPr>
          </a:lstStyle>
          <a:p>
            <a:pPr lvl="3"/>
            <a:r>
              <a:rPr lang="en-AU" noProof="0" dirty="0"/>
              <a:t>Click to edit Master text styles</a:t>
            </a:r>
          </a:p>
        </p:txBody>
      </p:sp>
      <p:sp>
        <p:nvSpPr>
          <p:cNvPr id="4" name="Picture Placeholder 4">
            <a:extLst>
              <a:ext uri="{FF2B5EF4-FFF2-40B4-BE49-F238E27FC236}">
                <a16:creationId xmlns:a16="http://schemas.microsoft.com/office/drawing/2014/main" id="{D09320AF-7568-754E-A448-2F1ADAF5DBEE}"/>
              </a:ext>
            </a:extLst>
          </p:cNvPr>
          <p:cNvSpPr>
            <a:spLocks noGrp="1"/>
          </p:cNvSpPr>
          <p:nvPr>
            <p:ph type="pic" sz="quarter" idx="14"/>
          </p:nvPr>
        </p:nvSpPr>
        <p:spPr>
          <a:xfrm>
            <a:off x="7315200" y="0"/>
            <a:ext cx="4876800" cy="6858000"/>
          </a:xfrm>
        </p:spPr>
        <p:txBody>
          <a:bodyPr/>
          <a:lstStyle/>
          <a:p>
            <a:endParaRPr lang="en-AU" noProof="0" dirty="0"/>
          </a:p>
        </p:txBody>
      </p:sp>
      <p:sp>
        <p:nvSpPr>
          <p:cNvPr id="5" name="Text Placeholder 6">
            <a:extLst>
              <a:ext uri="{FF2B5EF4-FFF2-40B4-BE49-F238E27FC236}">
                <a16:creationId xmlns:a16="http://schemas.microsoft.com/office/drawing/2014/main" id="{0553326A-68D5-F818-385C-C22FC430D92F}"/>
              </a:ext>
            </a:extLst>
          </p:cNvPr>
          <p:cNvSpPr>
            <a:spLocks noGrp="1"/>
          </p:cNvSpPr>
          <p:nvPr>
            <p:ph type="body" sz="quarter" idx="15" hasCustomPrompt="1"/>
          </p:nvPr>
        </p:nvSpPr>
        <p:spPr>
          <a:xfrm>
            <a:off x="609600" y="1258242"/>
            <a:ext cx="1080000" cy="1080000"/>
          </a:xfrm>
          <a:prstGeom prst="ellipse">
            <a:avLst/>
          </a:prstGeom>
          <a:noFill/>
          <a:ln w="25400">
            <a:solidFill>
              <a:schemeClr val="bg1"/>
            </a:solidFill>
          </a:ln>
        </p:spPr>
        <p:txBody>
          <a:bodyPr wrap="square" tIns="0" bIns="108000" anchor="ctr" anchorCtr="0">
            <a:noAutofit/>
          </a:bodyPr>
          <a:lstStyle>
            <a:lvl1pPr algn="ctr">
              <a:defRPr sz="5400" b="1">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1</a:t>
            </a:r>
          </a:p>
        </p:txBody>
      </p:sp>
      <p:sp>
        <p:nvSpPr>
          <p:cNvPr id="6" name="Text Placeholder 6">
            <a:extLst>
              <a:ext uri="{FF2B5EF4-FFF2-40B4-BE49-F238E27FC236}">
                <a16:creationId xmlns:a16="http://schemas.microsoft.com/office/drawing/2014/main" id="{34C7C868-47A8-E4B2-CE75-1EA30FD77BAB}"/>
              </a:ext>
            </a:extLst>
          </p:cNvPr>
          <p:cNvSpPr>
            <a:spLocks noGrp="1"/>
          </p:cNvSpPr>
          <p:nvPr>
            <p:ph type="body" sz="quarter" idx="16" hasCustomPrompt="1"/>
          </p:nvPr>
        </p:nvSpPr>
        <p:spPr>
          <a:xfrm>
            <a:off x="7552267" y="6182713"/>
            <a:ext cx="4254500" cy="228524"/>
          </a:xfrm>
        </p:spPr>
        <p:txBody>
          <a:bodyPr wrap="square">
            <a:spAutoFit/>
          </a:bodyPr>
          <a:lstStyle>
            <a:lvl1pPr algn="r">
              <a:lnSpc>
                <a:spcPct val="120000"/>
              </a:lnSpc>
              <a:spcAft>
                <a:spcPts val="1200"/>
              </a:spcAft>
              <a:defRPr sz="8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Image: </a:t>
            </a:r>
          </a:p>
        </p:txBody>
      </p:sp>
    </p:spTree>
    <p:extLst>
      <p:ext uri="{BB962C8B-B14F-4D97-AF65-F5344CB8AC3E}">
        <p14:creationId xmlns:p14="http://schemas.microsoft.com/office/powerpoint/2010/main" val="214789778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ement slide">
    <p:bg>
      <p:bgPr>
        <a:solidFill>
          <a:schemeClr val="accent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E7DCA9-5562-E76D-29AF-3F155AFB7664}"/>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3" name="Text Placeholder 4">
            <a:extLst>
              <a:ext uri="{FF2B5EF4-FFF2-40B4-BE49-F238E27FC236}">
                <a16:creationId xmlns:a16="http://schemas.microsoft.com/office/drawing/2014/main" id="{9589880F-FA54-E052-DE62-C0BFDD1C2051}"/>
              </a:ext>
            </a:extLst>
          </p:cNvPr>
          <p:cNvSpPr>
            <a:spLocks noGrp="1"/>
          </p:cNvSpPr>
          <p:nvPr>
            <p:ph type="body" sz="quarter" idx="10"/>
          </p:nvPr>
        </p:nvSpPr>
        <p:spPr>
          <a:xfrm>
            <a:off x="1326356" y="1886552"/>
            <a:ext cx="9539288" cy="3859831"/>
          </a:xfrm>
        </p:spPr>
        <p:txBody>
          <a:bodyPr lIns="144000" tIns="144000" rIns="144000" bIns="252000" anchor="ctr" anchorCtr="0"/>
          <a:lstStyle>
            <a:lvl1pPr algn="ctr">
              <a:defRPr sz="2400"/>
            </a:lvl1pPr>
            <a:lvl2pPr algn="ctr">
              <a:defRPr/>
            </a:lvl2pPr>
            <a:lvl3pPr algn="ctr">
              <a:defRPr/>
            </a:lvl3pPr>
            <a:lvl4pPr algn="ctr">
              <a:defRPr/>
            </a:lvl4pPr>
            <a:lvl5pPr algn="ctr">
              <a:defRPr/>
            </a:lvl5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266597216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0D7E0825-6846-15E8-1005-CB172BCEA7C2}"/>
              </a:ext>
            </a:extLst>
          </p:cNvPr>
          <p:cNvSpPr>
            <a:spLocks noGrp="1"/>
          </p:cNvSpPr>
          <p:nvPr>
            <p:ph type="body" sz="quarter" idx="25" hasCustomPrompt="1"/>
          </p:nvPr>
        </p:nvSpPr>
        <p:spPr>
          <a:xfrm>
            <a:off x="769938" y="3533018"/>
            <a:ext cx="4965700" cy="2257280"/>
          </a:xfrm>
          <a:prstGeom prst="roundRect">
            <a:avLst>
              <a:gd name="adj" fmla="val 14914"/>
            </a:avLst>
          </a:prstGeom>
          <a:noFill/>
          <a:ln w="12700">
            <a:solidFill>
              <a:schemeClr val="accent2"/>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3" name="Text Placeholder 14">
            <a:extLst>
              <a:ext uri="{FF2B5EF4-FFF2-40B4-BE49-F238E27FC236}">
                <a16:creationId xmlns:a16="http://schemas.microsoft.com/office/drawing/2014/main" id="{771C17F2-E0CD-30BF-5D20-DFB032C1473F}"/>
              </a:ext>
            </a:extLst>
          </p:cNvPr>
          <p:cNvSpPr>
            <a:spLocks noGrp="1"/>
          </p:cNvSpPr>
          <p:nvPr>
            <p:ph type="body" sz="quarter" idx="27" hasCustomPrompt="1"/>
          </p:nvPr>
        </p:nvSpPr>
        <p:spPr>
          <a:xfrm>
            <a:off x="6456364" y="3533018"/>
            <a:ext cx="4965700" cy="2257280"/>
          </a:xfrm>
          <a:prstGeom prst="roundRect">
            <a:avLst>
              <a:gd name="adj" fmla="val 14914"/>
            </a:avLst>
          </a:prstGeom>
          <a:noFill/>
          <a:ln w="12700">
            <a:solidFill>
              <a:schemeClr val="accent3"/>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4" name="Title 1">
            <a:extLst>
              <a:ext uri="{FF2B5EF4-FFF2-40B4-BE49-F238E27FC236}">
                <a16:creationId xmlns:a16="http://schemas.microsoft.com/office/drawing/2014/main" id="{F72893D8-C2A8-CC0E-CEF4-CECE71EB898A}"/>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5" name="Text Placeholder 14">
            <a:extLst>
              <a:ext uri="{FF2B5EF4-FFF2-40B4-BE49-F238E27FC236}">
                <a16:creationId xmlns:a16="http://schemas.microsoft.com/office/drawing/2014/main" id="{CEF7D487-6C9D-F79F-7E72-14360411D07D}"/>
              </a:ext>
            </a:extLst>
          </p:cNvPr>
          <p:cNvSpPr>
            <a:spLocks noGrp="1"/>
          </p:cNvSpPr>
          <p:nvPr>
            <p:ph type="body" sz="quarter" idx="23" hasCustomPrompt="1"/>
          </p:nvPr>
        </p:nvSpPr>
        <p:spPr>
          <a:xfrm>
            <a:off x="609600" y="1582838"/>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Body text</a:t>
            </a:r>
          </a:p>
        </p:txBody>
      </p:sp>
      <p:sp>
        <p:nvSpPr>
          <p:cNvPr id="6" name="Text Placeholder 14">
            <a:extLst>
              <a:ext uri="{FF2B5EF4-FFF2-40B4-BE49-F238E27FC236}">
                <a16:creationId xmlns:a16="http://schemas.microsoft.com/office/drawing/2014/main" id="{3927E0C1-BE7B-40DA-6982-89E05DF1F891}"/>
              </a:ext>
            </a:extLst>
          </p:cNvPr>
          <p:cNvSpPr>
            <a:spLocks noGrp="1"/>
          </p:cNvSpPr>
          <p:nvPr>
            <p:ph type="body" sz="quarter" idx="24" hasCustomPrompt="1"/>
          </p:nvPr>
        </p:nvSpPr>
        <p:spPr>
          <a:xfrm>
            <a:off x="1236346" y="2615952"/>
            <a:ext cx="1236559" cy="1233458"/>
          </a:xfrm>
          <a:prstGeom prst="ellipse">
            <a:avLst/>
          </a:prstGeom>
          <a:solidFill>
            <a:schemeClr val="accent2"/>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1</a:t>
            </a:r>
          </a:p>
        </p:txBody>
      </p:sp>
      <p:sp>
        <p:nvSpPr>
          <p:cNvPr id="7" name="Text Placeholder 14">
            <a:extLst>
              <a:ext uri="{FF2B5EF4-FFF2-40B4-BE49-F238E27FC236}">
                <a16:creationId xmlns:a16="http://schemas.microsoft.com/office/drawing/2014/main" id="{4D2CF580-92D5-86FB-8C25-76092F08E43F}"/>
              </a:ext>
            </a:extLst>
          </p:cNvPr>
          <p:cNvSpPr>
            <a:spLocks noGrp="1"/>
          </p:cNvSpPr>
          <p:nvPr>
            <p:ph type="body" sz="quarter" idx="26" hasCustomPrompt="1"/>
          </p:nvPr>
        </p:nvSpPr>
        <p:spPr>
          <a:xfrm>
            <a:off x="6922772" y="2615952"/>
            <a:ext cx="1236559" cy="1233458"/>
          </a:xfrm>
          <a:prstGeom prst="ellipse">
            <a:avLst/>
          </a:prstGeom>
          <a:solidFill>
            <a:schemeClr val="accent3"/>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2</a:t>
            </a:r>
          </a:p>
        </p:txBody>
      </p:sp>
    </p:spTree>
    <p:extLst>
      <p:ext uri="{BB962C8B-B14F-4D97-AF65-F5344CB8AC3E}">
        <p14:creationId xmlns:p14="http://schemas.microsoft.com/office/powerpoint/2010/main" val="209102296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90BB84-AAEA-112C-08EA-0E5613B8ACCA}"/>
              </a:ext>
            </a:extLst>
          </p:cNvPr>
          <p:cNvSpPr txBox="1"/>
          <p:nvPr userDrawn="1"/>
        </p:nvSpPr>
        <p:spPr>
          <a:xfrm>
            <a:off x="5221705" y="4668253"/>
            <a:ext cx="0" cy="0"/>
          </a:xfrm>
          <a:prstGeom prst="rect">
            <a:avLst/>
          </a:prstGeom>
          <a:noFill/>
        </p:spPr>
        <p:txBody>
          <a:bodyPr wrap="none" rtlCol="0">
            <a:noAutofit/>
          </a:bodyPr>
          <a:lstStyle/>
          <a:p>
            <a:pPr algn="l">
              <a:lnSpc>
                <a:spcPct val="120000"/>
              </a:lnSpc>
              <a:spcBef>
                <a:spcPts val="600"/>
              </a:spcBef>
            </a:pPr>
            <a:endParaRPr lang="en-AU" sz="1600" noProof="0" dirty="0"/>
          </a:p>
        </p:txBody>
      </p:sp>
      <p:sp>
        <p:nvSpPr>
          <p:cNvPr id="3" name="Title 1">
            <a:extLst>
              <a:ext uri="{FF2B5EF4-FFF2-40B4-BE49-F238E27FC236}">
                <a16:creationId xmlns:a16="http://schemas.microsoft.com/office/drawing/2014/main" id="{141F39E7-1A74-9C99-A2AF-5AF8F105D958}"/>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4" name="Text Placeholder 14">
            <a:extLst>
              <a:ext uri="{FF2B5EF4-FFF2-40B4-BE49-F238E27FC236}">
                <a16:creationId xmlns:a16="http://schemas.microsoft.com/office/drawing/2014/main" id="{C819DCBA-391B-E6DD-9F46-A5B5093F977D}"/>
              </a:ext>
            </a:extLst>
          </p:cNvPr>
          <p:cNvSpPr>
            <a:spLocks noGrp="1"/>
          </p:cNvSpPr>
          <p:nvPr>
            <p:ph type="body" sz="quarter" idx="23" hasCustomPrompt="1"/>
          </p:nvPr>
        </p:nvSpPr>
        <p:spPr>
          <a:xfrm>
            <a:off x="609600" y="1849830"/>
            <a:ext cx="10972800" cy="4405312"/>
          </a:xfrm>
          <a:prstGeom prst="rect">
            <a:avLst/>
          </a:prstGeom>
        </p:spPr>
        <p:txBody>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Tree>
    <p:extLst>
      <p:ext uri="{BB962C8B-B14F-4D97-AF65-F5344CB8AC3E}">
        <p14:creationId xmlns:p14="http://schemas.microsoft.com/office/powerpoint/2010/main" val="18486830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content + lab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D3B3D-56D1-EEF8-2779-A32F05D04AA5}"/>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7" name="Text Placeholder 14">
            <a:extLst>
              <a:ext uri="{FF2B5EF4-FFF2-40B4-BE49-F238E27FC236}">
                <a16:creationId xmlns:a16="http://schemas.microsoft.com/office/drawing/2014/main" id="{F0224DFC-0F5A-69FD-CE71-71887EAEB1BE}"/>
              </a:ext>
            </a:extLst>
          </p:cNvPr>
          <p:cNvSpPr>
            <a:spLocks noGrp="1"/>
          </p:cNvSpPr>
          <p:nvPr>
            <p:ph type="body" sz="quarter" idx="23" hasCustomPrompt="1"/>
          </p:nvPr>
        </p:nvSpPr>
        <p:spPr>
          <a:xfrm>
            <a:off x="609600" y="1854200"/>
            <a:ext cx="10972800" cy="4187172"/>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8" name="Text Placeholder 4">
            <a:extLst>
              <a:ext uri="{FF2B5EF4-FFF2-40B4-BE49-F238E27FC236}">
                <a16:creationId xmlns:a16="http://schemas.microsoft.com/office/drawing/2014/main" id="{AE49461C-58A4-94F4-797C-5449A3D1C0FC}"/>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769662869"/>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 content + label">
    <p:spTree>
      <p:nvGrpSpPr>
        <p:cNvPr id="1" name=""/>
        <p:cNvGrpSpPr/>
        <p:nvPr/>
      </p:nvGrpSpPr>
      <p:grpSpPr>
        <a:xfrm>
          <a:off x="0" y="0"/>
          <a:ext cx="0" cy="0"/>
          <a:chOff x="0" y="0"/>
          <a:chExt cx="0" cy="0"/>
        </a:xfrm>
      </p:grpSpPr>
      <p:sp>
        <p:nvSpPr>
          <p:cNvPr id="8" name="Text Placeholder 4">
            <a:extLst>
              <a:ext uri="{FF2B5EF4-FFF2-40B4-BE49-F238E27FC236}">
                <a16:creationId xmlns:a16="http://schemas.microsoft.com/office/drawing/2014/main" id="{AE49461C-58A4-94F4-797C-5449A3D1C0FC}"/>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3" name="Title 1">
            <a:extLst>
              <a:ext uri="{FF2B5EF4-FFF2-40B4-BE49-F238E27FC236}">
                <a16:creationId xmlns:a16="http://schemas.microsoft.com/office/drawing/2014/main" id="{4F76494B-9BCC-BB33-689A-669EC718254A}"/>
              </a:ext>
            </a:extLst>
          </p:cNvPr>
          <p:cNvSpPr>
            <a:spLocks noGrp="1"/>
          </p:cNvSpPr>
          <p:nvPr>
            <p:ph type="title" hasCustomPrompt="1"/>
          </p:nvPr>
        </p:nvSpPr>
        <p:spPr>
          <a:xfrm>
            <a:off x="1199736" y="1135652"/>
            <a:ext cx="1962563" cy="523220"/>
          </a:xfrm>
          <a:prstGeom prst="rect">
            <a:avLst/>
          </a:prstGeom>
        </p:spPr>
        <p:txBody>
          <a:bodyPr wrap="square">
            <a:spAutoFit/>
          </a:bodyPr>
          <a:lstStyle>
            <a:lvl1pPr>
              <a:lnSpc>
                <a:spcPct val="100000"/>
              </a:lnSpc>
              <a:defRPr sz="2800">
                <a:solidFill>
                  <a:schemeClr val="accent1"/>
                </a:solidFill>
              </a:defRPr>
            </a:lvl1pPr>
          </a:lstStyle>
          <a:p>
            <a:r>
              <a:rPr lang="en-AU" noProof="0" dirty="0"/>
              <a:t>What it is</a:t>
            </a:r>
          </a:p>
        </p:txBody>
      </p:sp>
      <p:sp>
        <p:nvSpPr>
          <p:cNvPr id="4" name="Text Placeholder 14">
            <a:extLst>
              <a:ext uri="{FF2B5EF4-FFF2-40B4-BE49-F238E27FC236}">
                <a16:creationId xmlns:a16="http://schemas.microsoft.com/office/drawing/2014/main" id="{241FD0CE-60A9-8A37-53C0-E93134FA6289}"/>
              </a:ext>
            </a:extLst>
          </p:cNvPr>
          <p:cNvSpPr>
            <a:spLocks noGrp="1"/>
          </p:cNvSpPr>
          <p:nvPr>
            <p:ph type="body" sz="quarter" idx="23" hasCustomPrompt="1"/>
          </p:nvPr>
        </p:nvSpPr>
        <p:spPr>
          <a:xfrm>
            <a:off x="1199735" y="1885398"/>
            <a:ext cx="4794661"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5" name="Text Placeholder 14">
            <a:extLst>
              <a:ext uri="{FF2B5EF4-FFF2-40B4-BE49-F238E27FC236}">
                <a16:creationId xmlns:a16="http://schemas.microsoft.com/office/drawing/2014/main" id="{8DB4468C-206D-3436-4515-9B31A5C4FABC}"/>
              </a:ext>
            </a:extLst>
          </p:cNvPr>
          <p:cNvSpPr>
            <a:spLocks noGrp="1"/>
          </p:cNvSpPr>
          <p:nvPr>
            <p:ph type="body" sz="quarter" idx="25" hasCustomPrompt="1"/>
          </p:nvPr>
        </p:nvSpPr>
        <p:spPr>
          <a:xfrm>
            <a:off x="6956015" y="1885398"/>
            <a:ext cx="4549128"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6" name="Text Placeholder 14">
            <a:extLst>
              <a:ext uri="{FF2B5EF4-FFF2-40B4-BE49-F238E27FC236}">
                <a16:creationId xmlns:a16="http://schemas.microsoft.com/office/drawing/2014/main" id="{3D3CE9BA-4474-3D5A-E7A5-F2DD8A17CF34}"/>
              </a:ext>
            </a:extLst>
          </p:cNvPr>
          <p:cNvSpPr>
            <a:spLocks noGrp="1"/>
          </p:cNvSpPr>
          <p:nvPr>
            <p:ph type="body" sz="quarter" idx="26" hasCustomPrompt="1"/>
          </p:nvPr>
        </p:nvSpPr>
        <p:spPr>
          <a:xfrm>
            <a:off x="6962322" y="1127700"/>
            <a:ext cx="2903512" cy="503985"/>
          </a:xfrm>
          <a:prstGeom prst="rect">
            <a:avLst/>
          </a:prstGeom>
        </p:spPr>
        <p:txBody>
          <a:bodyPr wrap="square">
            <a:noAutofit/>
          </a:bodyPr>
          <a:lstStyle>
            <a:lvl1pPr>
              <a:lnSpc>
                <a:spcPct val="100000"/>
              </a:lnSpc>
              <a:spcAft>
                <a:spcPts val="0"/>
              </a:spcAft>
              <a:defRPr sz="2800">
                <a:solidFill>
                  <a:schemeClr val="accent4"/>
                </a:solidFill>
                <a:latin typeface="Montserrat SemiBold" panose="00000700000000000000" pitchFamily="2" charset="0"/>
              </a:defRPr>
            </a:lvl1pPr>
            <a:lvl2pPr>
              <a:defRPr/>
            </a:lvl2pPr>
            <a:lvl3pPr>
              <a:defRPr/>
            </a:lvl3pPr>
            <a:lvl4pPr>
              <a:defRPr/>
            </a:lvl4pPr>
            <a:lvl8pPr>
              <a:buAutoNum type="alphaLcParenR"/>
              <a:defRPr/>
            </a:lvl8pPr>
          </a:lstStyle>
          <a:p>
            <a:pPr lvl="0"/>
            <a:r>
              <a:rPr lang="en-AU" noProof="0" dirty="0"/>
              <a:t>What it isn’t</a:t>
            </a:r>
          </a:p>
        </p:txBody>
      </p:sp>
    </p:spTree>
    <p:extLst>
      <p:ext uri="{BB962C8B-B14F-4D97-AF65-F5344CB8AC3E}">
        <p14:creationId xmlns:p14="http://schemas.microsoft.com/office/powerpoint/2010/main" val="173274252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ussi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5EAAE-D929-691A-8642-4879AAB52569}"/>
              </a:ext>
            </a:extLst>
          </p:cNvPr>
          <p:cNvSpPr>
            <a:spLocks noGrp="1"/>
          </p:cNvSpPr>
          <p:nvPr>
            <p:ph type="title" hasCustomPrompt="1"/>
          </p:nvPr>
        </p:nvSpPr>
        <p:spPr>
          <a:xfrm>
            <a:off x="681568" y="1963454"/>
            <a:ext cx="2366432" cy="584775"/>
          </a:xfrm>
          <a:prstGeom prst="rect">
            <a:avLst/>
          </a:prstGeom>
        </p:spPr>
        <p:txBody>
          <a:bodyPr wrap="square">
            <a:spAutoFit/>
          </a:bodyPr>
          <a:lstStyle>
            <a:lvl1pPr>
              <a:lnSpc>
                <a:spcPct val="100000"/>
              </a:lnSpc>
              <a:defRPr/>
            </a:lvl1pPr>
          </a:lstStyle>
          <a:p>
            <a:r>
              <a:rPr lang="en-AU" noProof="0" dirty="0"/>
              <a:t>Discuss</a:t>
            </a:r>
          </a:p>
        </p:txBody>
      </p:sp>
      <p:sp>
        <p:nvSpPr>
          <p:cNvPr id="7" name="Text Placeholder 14">
            <a:extLst>
              <a:ext uri="{FF2B5EF4-FFF2-40B4-BE49-F238E27FC236}">
                <a16:creationId xmlns:a16="http://schemas.microsoft.com/office/drawing/2014/main" id="{F6FB7537-3823-38BE-928C-8B20F67204C2}"/>
              </a:ext>
            </a:extLst>
          </p:cNvPr>
          <p:cNvSpPr>
            <a:spLocks noGrp="1"/>
          </p:cNvSpPr>
          <p:nvPr>
            <p:ph type="body" sz="quarter" idx="23" hasCustomPrompt="1"/>
          </p:nvPr>
        </p:nvSpPr>
        <p:spPr>
          <a:xfrm>
            <a:off x="3149601" y="1963455"/>
            <a:ext cx="8112124" cy="1127969"/>
          </a:xfrm>
          <a:prstGeom prst="roundRect">
            <a:avLst>
              <a:gd name="adj" fmla="val 18981"/>
            </a:avLst>
          </a:prstGeom>
          <a:solidFill>
            <a:schemeClr val="accent5"/>
          </a:solidFill>
        </p:spPr>
        <p:txBody>
          <a:bodyPr lIns="252000" tIns="216000" rIns="252000" bIns="180000" anchor="t" anchorCtr="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pic>
        <p:nvPicPr>
          <p:cNvPr id="9" name="Graphic 8" descr="Team discussion icon">
            <a:extLst>
              <a:ext uri="{FF2B5EF4-FFF2-40B4-BE49-F238E27FC236}">
                <a16:creationId xmlns:a16="http://schemas.microsoft.com/office/drawing/2014/main" id="{FE993A00-2B02-25E7-A5CF-56174C04CBC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06510" y="959412"/>
            <a:ext cx="730310" cy="811456"/>
          </a:xfrm>
          <a:prstGeom prst="rect">
            <a:avLst/>
          </a:prstGeom>
        </p:spPr>
      </p:pic>
      <p:sp>
        <p:nvSpPr>
          <p:cNvPr id="10" name="Text Placeholder 4">
            <a:extLst>
              <a:ext uri="{FF2B5EF4-FFF2-40B4-BE49-F238E27FC236}">
                <a16:creationId xmlns:a16="http://schemas.microsoft.com/office/drawing/2014/main" id="{D2257E08-CF9B-202E-FD95-7D7EFD6E4ACD}"/>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222860640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fini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9B781-496D-790E-B5CB-E2D936EB6185}"/>
              </a:ext>
            </a:extLst>
          </p:cNvPr>
          <p:cNvSpPr>
            <a:spLocks noGrp="1"/>
          </p:cNvSpPr>
          <p:nvPr>
            <p:ph type="title" hasCustomPrompt="1"/>
          </p:nvPr>
        </p:nvSpPr>
        <p:spPr>
          <a:xfrm>
            <a:off x="749300" y="1963454"/>
            <a:ext cx="3476625" cy="1077218"/>
          </a:xfrm>
          <a:prstGeom prst="rect">
            <a:avLst/>
          </a:prstGeom>
        </p:spPr>
        <p:txBody>
          <a:bodyPr wrap="square">
            <a:spAutoFit/>
          </a:bodyPr>
          <a:lstStyle>
            <a:lvl1pPr>
              <a:lnSpc>
                <a:spcPct val="100000"/>
              </a:lnSpc>
              <a:defRPr/>
            </a:lvl1pPr>
          </a:lstStyle>
          <a:p>
            <a:r>
              <a:rPr lang="en-AU" noProof="0" dirty="0"/>
              <a:t>Definition slides</a:t>
            </a:r>
          </a:p>
        </p:txBody>
      </p:sp>
      <p:sp>
        <p:nvSpPr>
          <p:cNvPr id="3" name="Text Placeholder 14">
            <a:extLst>
              <a:ext uri="{FF2B5EF4-FFF2-40B4-BE49-F238E27FC236}">
                <a16:creationId xmlns:a16="http://schemas.microsoft.com/office/drawing/2014/main" id="{A0645B09-BFD7-02A6-6775-F84B66DEBC70}"/>
              </a:ext>
            </a:extLst>
          </p:cNvPr>
          <p:cNvSpPr>
            <a:spLocks noGrp="1"/>
          </p:cNvSpPr>
          <p:nvPr>
            <p:ph type="body" sz="quarter" idx="23" hasCustomPrompt="1"/>
          </p:nvPr>
        </p:nvSpPr>
        <p:spPr>
          <a:xfrm>
            <a:off x="4992785" y="1963454"/>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sp>
        <p:nvSpPr>
          <p:cNvPr id="4" name="Text Placeholder 14">
            <a:extLst>
              <a:ext uri="{FF2B5EF4-FFF2-40B4-BE49-F238E27FC236}">
                <a16:creationId xmlns:a16="http://schemas.microsoft.com/office/drawing/2014/main" id="{A3868005-CF9F-A121-3BFE-EB8B0EA13C06}"/>
              </a:ext>
            </a:extLst>
          </p:cNvPr>
          <p:cNvSpPr>
            <a:spLocks noGrp="1"/>
          </p:cNvSpPr>
          <p:nvPr>
            <p:ph type="body" sz="quarter" idx="25" hasCustomPrompt="1"/>
          </p:nvPr>
        </p:nvSpPr>
        <p:spPr>
          <a:xfrm>
            <a:off x="4992785" y="3861411"/>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pic>
        <p:nvPicPr>
          <p:cNvPr id="5" name="Graphic 4">
            <a:extLst>
              <a:ext uri="{FF2B5EF4-FFF2-40B4-BE49-F238E27FC236}">
                <a16:creationId xmlns:a16="http://schemas.microsoft.com/office/drawing/2014/main" id="{789C1BE0-6519-BEEE-E1EC-7C60358F14D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49300" y="1077201"/>
            <a:ext cx="883898" cy="676734"/>
          </a:xfrm>
          <a:prstGeom prst="rect">
            <a:avLst/>
          </a:prstGeom>
        </p:spPr>
      </p:pic>
      <p:sp>
        <p:nvSpPr>
          <p:cNvPr id="6" name="Text Placeholder 4">
            <a:extLst>
              <a:ext uri="{FF2B5EF4-FFF2-40B4-BE49-F238E27FC236}">
                <a16:creationId xmlns:a16="http://schemas.microsoft.com/office/drawing/2014/main" id="{4482E186-D95D-54CC-E1EF-5A7964FEC53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3277596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_2" userDrawn="1">
  <p:cSld name="Example slide">
    <p:spTree>
      <p:nvGrpSpPr>
        <p:cNvPr id="1" name="Shape 82"/>
        <p:cNvGrpSpPr/>
        <p:nvPr/>
      </p:nvGrpSpPr>
      <p:grpSpPr>
        <a:xfrm>
          <a:off x="0" y="0"/>
          <a:ext cx="0" cy="0"/>
          <a:chOff x="0" y="0"/>
          <a:chExt cx="0" cy="0"/>
        </a:xfrm>
      </p:grpSpPr>
      <p:sp>
        <p:nvSpPr>
          <p:cNvPr id="2" name="Title 1">
            <a:extLst>
              <a:ext uri="{FF2B5EF4-FFF2-40B4-BE49-F238E27FC236}">
                <a16:creationId xmlns:a16="http://schemas.microsoft.com/office/drawing/2014/main" id="{3CC0B676-8D66-A93C-690C-E2C45498241B}"/>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Example slide</a:t>
            </a:r>
          </a:p>
        </p:txBody>
      </p:sp>
      <p:sp>
        <p:nvSpPr>
          <p:cNvPr id="3" name="Text Placeholder 14">
            <a:extLst>
              <a:ext uri="{FF2B5EF4-FFF2-40B4-BE49-F238E27FC236}">
                <a16:creationId xmlns:a16="http://schemas.microsoft.com/office/drawing/2014/main" id="{5C5254C1-67F6-F0FA-E09F-62F9401A3F29}"/>
              </a:ext>
            </a:extLst>
          </p:cNvPr>
          <p:cNvSpPr>
            <a:spLocks noGrp="1"/>
          </p:cNvSpPr>
          <p:nvPr>
            <p:ph type="body" sz="quarter" idx="23" hasCustomPrompt="1"/>
          </p:nvPr>
        </p:nvSpPr>
        <p:spPr>
          <a:xfrm>
            <a:off x="609600" y="1431343"/>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4" name="Text Placeholder 4">
            <a:extLst>
              <a:ext uri="{FF2B5EF4-FFF2-40B4-BE49-F238E27FC236}">
                <a16:creationId xmlns:a16="http://schemas.microsoft.com/office/drawing/2014/main" id="{74270F15-4CCC-94AD-651D-8BF0A3D95DAF}"/>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5" name="Text Placeholder 14">
            <a:extLst>
              <a:ext uri="{FF2B5EF4-FFF2-40B4-BE49-F238E27FC236}">
                <a16:creationId xmlns:a16="http://schemas.microsoft.com/office/drawing/2014/main" id="{1CEF9A03-DCA1-9D00-D755-3BFDB8DD7569}"/>
              </a:ext>
            </a:extLst>
          </p:cNvPr>
          <p:cNvSpPr>
            <a:spLocks noGrp="1"/>
          </p:cNvSpPr>
          <p:nvPr>
            <p:ph type="body" sz="quarter" idx="25" hasCustomPrompt="1"/>
          </p:nvPr>
        </p:nvSpPr>
        <p:spPr>
          <a:xfrm>
            <a:off x="609600"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6" name="Text Placeholder 14">
            <a:extLst>
              <a:ext uri="{FF2B5EF4-FFF2-40B4-BE49-F238E27FC236}">
                <a16:creationId xmlns:a16="http://schemas.microsoft.com/office/drawing/2014/main" id="{3D58C38D-9CA5-1C60-24E6-40B045230E43}"/>
              </a:ext>
            </a:extLst>
          </p:cNvPr>
          <p:cNvSpPr>
            <a:spLocks noGrp="1"/>
          </p:cNvSpPr>
          <p:nvPr>
            <p:ph type="body" sz="quarter" idx="26" hasCustomPrompt="1"/>
          </p:nvPr>
        </p:nvSpPr>
        <p:spPr>
          <a:xfrm>
            <a:off x="6210302"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Tree>
    <p:extLst>
      <p:ext uri="{BB962C8B-B14F-4D97-AF65-F5344CB8AC3E}">
        <p14:creationId xmlns:p14="http://schemas.microsoft.com/office/powerpoint/2010/main" val="3348570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Video example slide">
    <p:bg>
      <p:bgPr>
        <a:solidFill>
          <a:schemeClr val="bg1"/>
        </a:solidFill>
        <a:effectLst/>
      </p:bgPr>
    </p:bg>
    <p:spTree>
      <p:nvGrpSpPr>
        <p:cNvPr id="1" name=""/>
        <p:cNvGrpSpPr/>
        <p:nvPr/>
      </p:nvGrpSpPr>
      <p:grpSpPr>
        <a:xfrm>
          <a:off x="0" y="0"/>
          <a:ext cx="0" cy="0"/>
          <a:chOff x="0" y="0"/>
          <a:chExt cx="0" cy="0"/>
        </a:xfrm>
      </p:grpSpPr>
      <p:sp>
        <p:nvSpPr>
          <p:cNvPr id="6" name="Text Placeholder 14">
            <a:extLst>
              <a:ext uri="{FF2B5EF4-FFF2-40B4-BE49-F238E27FC236}">
                <a16:creationId xmlns:a16="http://schemas.microsoft.com/office/drawing/2014/main" id="{3EDB22A6-91AE-90C9-6580-E8373A4246DA}"/>
              </a:ext>
            </a:extLst>
          </p:cNvPr>
          <p:cNvSpPr>
            <a:spLocks noGrp="1"/>
          </p:cNvSpPr>
          <p:nvPr>
            <p:ph type="body" sz="quarter" idx="23" hasCustomPrompt="1"/>
          </p:nvPr>
        </p:nvSpPr>
        <p:spPr>
          <a:xfrm>
            <a:off x="714374"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8" name="Text Placeholder 14">
            <a:extLst>
              <a:ext uri="{FF2B5EF4-FFF2-40B4-BE49-F238E27FC236}">
                <a16:creationId xmlns:a16="http://schemas.microsoft.com/office/drawing/2014/main" id="{EE15AB6D-19F0-6BA8-10FF-1D51784DFE1C}"/>
              </a:ext>
            </a:extLst>
          </p:cNvPr>
          <p:cNvSpPr>
            <a:spLocks noGrp="1"/>
          </p:cNvSpPr>
          <p:nvPr>
            <p:ph type="body" sz="quarter" idx="25" hasCustomPrompt="1"/>
          </p:nvPr>
        </p:nvSpPr>
        <p:spPr>
          <a:xfrm>
            <a:off x="6140452"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9" name="Title 1">
            <a:extLst>
              <a:ext uri="{FF2B5EF4-FFF2-40B4-BE49-F238E27FC236}">
                <a16:creationId xmlns:a16="http://schemas.microsoft.com/office/drawing/2014/main" id="{0AC68A45-D717-D584-CE74-6532CFA8561A}"/>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Video example</a:t>
            </a:r>
          </a:p>
        </p:txBody>
      </p:sp>
      <p:sp>
        <p:nvSpPr>
          <p:cNvPr id="10" name="Text Placeholder 4">
            <a:extLst>
              <a:ext uri="{FF2B5EF4-FFF2-40B4-BE49-F238E27FC236}">
                <a16:creationId xmlns:a16="http://schemas.microsoft.com/office/drawing/2014/main" id="{01121657-6819-E527-674D-77E11E69CEE7}"/>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11" name="Text Placeholder 14">
            <a:extLst>
              <a:ext uri="{FF2B5EF4-FFF2-40B4-BE49-F238E27FC236}">
                <a16:creationId xmlns:a16="http://schemas.microsoft.com/office/drawing/2014/main" id="{CC8C7FB7-BB8E-6CE3-43F9-85375036571C}"/>
              </a:ext>
            </a:extLst>
          </p:cNvPr>
          <p:cNvSpPr>
            <a:spLocks noGrp="1"/>
          </p:cNvSpPr>
          <p:nvPr>
            <p:ph type="body" sz="quarter" idx="26" hasCustomPrompt="1"/>
          </p:nvPr>
        </p:nvSpPr>
        <p:spPr>
          <a:xfrm>
            <a:off x="995291" y="5966857"/>
            <a:ext cx="1557337" cy="357769"/>
          </a:xfrm>
          <a:prstGeom prst="roundRect">
            <a:avLst>
              <a:gd name="adj" fmla="val 50000"/>
            </a:avLst>
          </a:prstGeom>
          <a:solidFill>
            <a:srgbClr val="087A4D"/>
          </a:solidFill>
        </p:spPr>
        <p:txBody>
          <a:bodyPr wrap="square" lIns="144000" tIns="0" rIns="144000" bIns="36000" anchor="ctr" anchorCtr="0">
            <a:noAutofit/>
          </a:bodyPr>
          <a:lstStyle>
            <a:lvl1pPr>
              <a:defRPr sz="1200">
                <a:solidFill>
                  <a:schemeClr val="bg1"/>
                </a:solidFill>
              </a:defRPr>
            </a:lvl1pPr>
          </a:lstStyle>
          <a:p>
            <a:pPr lvl="0"/>
            <a:r>
              <a:rPr lang="en-AU" noProof="0" dirty="0"/>
              <a:t>Primary school</a:t>
            </a:r>
          </a:p>
        </p:txBody>
      </p:sp>
      <p:sp>
        <p:nvSpPr>
          <p:cNvPr id="12" name="Text Placeholder 14">
            <a:extLst>
              <a:ext uri="{FF2B5EF4-FFF2-40B4-BE49-F238E27FC236}">
                <a16:creationId xmlns:a16="http://schemas.microsoft.com/office/drawing/2014/main" id="{968C526F-328E-7B48-74F5-9027131DF584}"/>
              </a:ext>
            </a:extLst>
          </p:cNvPr>
          <p:cNvSpPr>
            <a:spLocks noGrp="1"/>
          </p:cNvSpPr>
          <p:nvPr>
            <p:ph type="body" sz="quarter" idx="27" hasCustomPrompt="1"/>
          </p:nvPr>
        </p:nvSpPr>
        <p:spPr>
          <a:xfrm>
            <a:off x="6421365" y="5967161"/>
            <a:ext cx="1749570" cy="357769"/>
          </a:xfrm>
          <a:prstGeom prst="roundRect">
            <a:avLst>
              <a:gd name="adj" fmla="val 50000"/>
            </a:avLst>
          </a:prstGeom>
          <a:solidFill>
            <a:srgbClr val="ACBE37"/>
          </a:solidFill>
        </p:spPr>
        <p:txBody>
          <a:bodyPr wrap="square" lIns="144000" tIns="0" rIns="144000" bIns="36000" anchor="ctr" anchorCtr="0">
            <a:noAutofit/>
          </a:bodyPr>
          <a:lstStyle>
            <a:lvl1pPr>
              <a:defRPr sz="1200">
                <a:solidFill>
                  <a:schemeClr val="tx1"/>
                </a:solidFill>
              </a:defRPr>
            </a:lvl1pPr>
          </a:lstStyle>
          <a:p>
            <a:pPr lvl="0"/>
            <a:r>
              <a:rPr lang="en-AU" noProof="0" dirty="0"/>
              <a:t>Secondary school</a:t>
            </a:r>
          </a:p>
        </p:txBody>
      </p:sp>
    </p:spTree>
    <p:extLst>
      <p:ext uri="{BB962C8B-B14F-4D97-AF65-F5344CB8AC3E}">
        <p14:creationId xmlns:p14="http://schemas.microsoft.com/office/powerpoint/2010/main" val="20800791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F72533-5A71-5D89-8078-B2A8D7B4BC9E}"/>
              </a:ext>
            </a:extLst>
          </p:cNvPr>
          <p:cNvPicPr/>
          <p:nvPr userDrawn="1"/>
        </p:nvPicPr>
        <p:blipFill>
          <a:blip r:embed="rId2"/>
          <a:srcRect/>
          <a:stretch/>
        </p:blipFill>
        <p:spPr>
          <a:xfrm>
            <a:off x="4998" y="0"/>
            <a:ext cx="12182003" cy="6861431"/>
          </a:xfrm>
          <a:prstGeom prst="rect">
            <a:avLst/>
          </a:prstGeom>
        </p:spPr>
      </p:pic>
    </p:spTree>
    <p:extLst>
      <p:ext uri="{BB962C8B-B14F-4D97-AF65-F5344CB8AC3E}">
        <p14:creationId xmlns:p14="http://schemas.microsoft.com/office/powerpoint/2010/main" val="14510102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F4DDE9-9F96-4AFC-F440-FAC960FAED6C}"/>
              </a:ext>
            </a:extLst>
          </p:cNvPr>
          <p:cNvSpPr>
            <a:spLocks noGrp="1"/>
          </p:cNvSpPr>
          <p:nvPr>
            <p:ph type="title"/>
          </p:nvPr>
        </p:nvSpPr>
        <p:spPr>
          <a:xfrm>
            <a:off x="609600" y="780287"/>
            <a:ext cx="10972800" cy="1015427"/>
          </a:xfrm>
          <a:prstGeom prst="rect">
            <a:avLst/>
          </a:prstGeom>
        </p:spPr>
        <p:txBody>
          <a:bodyPr vert="horz" lIns="91440" tIns="45720" rIns="91440" bIns="45720" rtlCol="0" anchor="t" anchorCtr="0">
            <a:noAutofit/>
          </a:bodyPr>
          <a:lstStyle/>
          <a:p>
            <a:r>
              <a:rPr lang="en-AU" noProof="0" dirty="0"/>
              <a:t>Click to edit Master title style</a:t>
            </a:r>
          </a:p>
        </p:txBody>
      </p:sp>
      <p:sp>
        <p:nvSpPr>
          <p:cNvPr id="9" name="Text Placeholder 8">
            <a:extLst>
              <a:ext uri="{FF2B5EF4-FFF2-40B4-BE49-F238E27FC236}">
                <a16:creationId xmlns:a16="http://schemas.microsoft.com/office/drawing/2014/main" id="{919295E7-E8E1-342E-36F9-3CCAAD552D1E}"/>
              </a:ext>
            </a:extLst>
          </p:cNvPr>
          <p:cNvSpPr>
            <a:spLocks noGrp="1"/>
          </p:cNvSpPr>
          <p:nvPr>
            <p:ph type="body" idx="1"/>
          </p:nvPr>
        </p:nvSpPr>
        <p:spPr>
          <a:xfrm>
            <a:off x="609600" y="1947911"/>
            <a:ext cx="10972800" cy="4351338"/>
          </a:xfrm>
          <a:prstGeom prst="rect">
            <a:avLst/>
          </a:prstGeom>
        </p:spPr>
        <p:txBody>
          <a:bodyPr vert="horz" lIns="91440" tIns="45720" rIns="91440" bIns="45720" rtlCol="0">
            <a:noAutofit/>
          </a:bodyPr>
          <a:lstStyle/>
          <a:p>
            <a:pPr lvl="0"/>
            <a:r>
              <a:rPr lang="en-AU" noProof="0" dirty="0"/>
              <a:t>Normal body text</a:t>
            </a:r>
          </a:p>
          <a:p>
            <a:pPr lvl="1"/>
            <a:r>
              <a:rPr lang="en-AU" noProof="0" dirty="0"/>
              <a:t>Heading level 2</a:t>
            </a:r>
          </a:p>
          <a:p>
            <a:pPr lvl="2"/>
            <a:r>
              <a:rPr lang="en-AU" noProof="0" dirty="0"/>
              <a:t>Heading level 3</a:t>
            </a:r>
          </a:p>
          <a:p>
            <a:pPr lvl="3"/>
            <a:r>
              <a:rPr lang="en-AU" noProof="0" dirty="0"/>
              <a:t>Bullet L1</a:t>
            </a:r>
          </a:p>
          <a:p>
            <a:pPr lvl="4"/>
            <a:r>
              <a:rPr lang="en-AU" noProof="0" dirty="0"/>
              <a:t>Bullet L2</a:t>
            </a:r>
          </a:p>
          <a:p>
            <a:pPr lvl="5"/>
            <a:r>
              <a:rPr lang="en-AU" noProof="0" dirty="0"/>
              <a:t>Bullet L3</a:t>
            </a:r>
          </a:p>
          <a:p>
            <a:pPr lvl="6"/>
            <a:r>
              <a:rPr lang="en-AU" noProof="0" dirty="0"/>
              <a:t>List L1</a:t>
            </a:r>
          </a:p>
          <a:p>
            <a:pPr lvl="7"/>
            <a:r>
              <a:rPr lang="en-AU" noProof="0" dirty="0"/>
              <a:t>List L2</a:t>
            </a:r>
          </a:p>
          <a:p>
            <a:pPr lvl="8"/>
            <a:r>
              <a:rPr lang="en-AU" noProof="0" dirty="0"/>
              <a:t>List L3</a:t>
            </a:r>
          </a:p>
        </p:txBody>
      </p:sp>
    </p:spTree>
    <p:extLst>
      <p:ext uri="{BB962C8B-B14F-4D97-AF65-F5344CB8AC3E}">
        <p14:creationId xmlns:p14="http://schemas.microsoft.com/office/powerpoint/2010/main" val="2203987591"/>
      </p:ext>
    </p:extLst>
  </p:cSld>
  <p:clrMap bg1="lt1" tx1="dk1" bg2="lt2" tx2="dk2" accent1="accent1" accent2="accent2" accent3="accent3" accent4="accent4" accent5="accent5" accent6="accent6" hlink="hlink" folHlink="folHlink"/>
  <p:sldLayoutIdLst>
    <p:sldLayoutId id="2147484149" r:id="rId1"/>
    <p:sldLayoutId id="2147484222" r:id="rId2"/>
    <p:sldLayoutId id="2147484223" r:id="rId3"/>
    <p:sldLayoutId id="2147484224" r:id="rId4"/>
    <p:sldLayoutId id="2147484225" r:id="rId5"/>
    <p:sldLayoutId id="2147484226" r:id="rId6"/>
    <p:sldLayoutId id="2147484172" r:id="rId7"/>
    <p:sldLayoutId id="2147484228" r:id="rId8"/>
    <p:sldLayoutId id="2147484174" r:id="rId9"/>
    <p:sldLayoutId id="2147484182" r:id="rId10"/>
    <p:sldLayoutId id="2147484193" r:id="rId11"/>
    <p:sldLayoutId id="2147484221" r:id="rId12"/>
    <p:sldLayoutId id="2147484227" r:id="rId13"/>
  </p:sldLayoutIdLst>
  <p:hf hdr="0" ftr="0" dt="0"/>
  <p:txStyles>
    <p:title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p:titleStyle>
    <p:body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edresearch.edu.au/research/research-reports/how-students-learn-best-overview-evidence" TargetMode="External"/><Relationship Id="rId5" Type="http://schemas.openxmlformats.org/officeDocument/2006/relationships/hyperlink" Target="https://www.edresearch.edu.au/sites/default/files/2025-11/implementation-diagram-poster.pdf" TargetMode="External"/><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edresearch.edu.au/guides-resources/practice-resources/teaching-how-students-learn-model-learning-and-teaching" TargetMode="External"/><Relationship Id="rId5" Type="http://schemas.openxmlformats.org/officeDocument/2006/relationships/hyperlink" Target="https://www.edresearch.edu.au/research/projects/implementation-schools-learning-partner-project" TargetMode="Externa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edresearch.edu.au/guides-resources/practice-guides/monitor-progres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edresearch.edu.au/guides-resources/practice-guides/using-professional-learning-cycles-strengthen-implementation" TargetMode="External"/><Relationship Id="rId4" Type="http://schemas.openxmlformats.org/officeDocument/2006/relationships/hyperlink" Target="https://www.edresearch.edu.au/research/research-reports/how-students-learn-best-overview-evid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s://www.edresearch.edu.au/guides-resources/practice-guides/intro-multi-tiered-system-supports" TargetMode="External"/><Relationship Id="rId4" Type="http://schemas.openxmlformats.org/officeDocument/2006/relationships/hyperlink" Target="https://www.aft.org/ae/spring2012/rosenshin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slide" Target="slide18.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12.svg"/><Relationship Id="rId5" Type="http://schemas.openxmlformats.org/officeDocument/2006/relationships/image" Target="../media/image11.sv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video" Target="https://www.youtube.com/embed/zYWXH89Ohis?feature=oembed" TargetMode="Externa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15.sv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ideo" Target="https://www.youtube.com/embed/6QZzfnpCQrE?feature=oembed" TargetMode="Externa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17.jpeg"/><Relationship Id="rId4" Type="http://schemas.openxmlformats.org/officeDocument/2006/relationships/slide" Target="slide2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video" Target="https://www.youtube.com/embed/OKjrTFkm7dY?feature=oembed" TargetMode="Externa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3.sv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3cAR-asLV40?feature=oembed" TargetMode="External"/><Relationship Id="rId1" Type="http://schemas.openxmlformats.org/officeDocument/2006/relationships/video" Target="https://www.youtube.com/embed/y1P2PujBkPg?feature=oembed" TargetMode="Externa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26.jpeg"/><Relationship Id="rId4" Type="http://schemas.openxmlformats.org/officeDocument/2006/relationships/slide" Target="slide3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ws5FhE6bp2Q?feature=oembed" TargetMode="External"/><Relationship Id="rId1" Type="http://schemas.openxmlformats.org/officeDocument/2006/relationships/video" Target="https://www.youtube.com/embed/4OMAwnvU0Zg?feature=oembed" TargetMode="Externa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31.svg"/><Relationship Id="rId4" Type="http://schemas.openxmlformats.org/officeDocument/2006/relationships/image" Target="../media/image30.svg"/></Relationships>
</file>

<file path=ppt/slides/_rels/slide39.xml.rels><?xml version="1.0" encoding="UTF-8" standalone="yes"?>
<Relationships xmlns="http://schemas.openxmlformats.org/package/2006/relationships"><Relationship Id="rId8"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3" Type="http://schemas.openxmlformats.org/officeDocument/2006/relationships/image" Target="../media/image32.jpeg"/><Relationship Id="rId7"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hyperlink" Target="https://www.edresearch.edu.au/guides-resources/practice-guides/monitor-progress" TargetMode="External"/><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FDB6B66-52F8-C919-E3D9-973844AFF2EC}"/>
            </a:ext>
          </a:extLst>
        </p:cNvPr>
        <p:cNvGrpSpPr/>
        <p:nvPr/>
      </p:nvGrpSpPr>
      <p:grpSpPr>
        <a:xfrm>
          <a:off x="0" y="0"/>
          <a:ext cx="0" cy="0"/>
          <a:chOff x="0" y="0"/>
          <a:chExt cx="0" cy="0"/>
        </a:xfrm>
      </p:grpSpPr>
      <p:sp>
        <p:nvSpPr>
          <p:cNvPr id="4" name="Title 12">
            <a:extLst>
              <a:ext uri="{FF2B5EF4-FFF2-40B4-BE49-F238E27FC236}">
                <a16:creationId xmlns:a16="http://schemas.microsoft.com/office/drawing/2014/main" id="{BEAFEB37-C823-BC95-7A56-A85F622FCC08}"/>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16">
            <a:extLst>
              <a:ext uri="{FF2B5EF4-FFF2-40B4-BE49-F238E27FC236}">
                <a16:creationId xmlns:a16="http://schemas.microsoft.com/office/drawing/2014/main" id="{A4269935-EE5D-CB3E-CB10-879160E0EC32}"/>
              </a:ext>
            </a:extLst>
          </p:cNvPr>
          <p:cNvSpPr>
            <a:spLocks noGrp="1"/>
          </p:cNvSpPr>
          <p:nvPr>
            <p:ph type="body" sz="quarter" idx="13"/>
          </p:nvPr>
        </p:nvSpPr>
        <p:spPr>
          <a:xfrm>
            <a:off x="609600" y="1457325"/>
            <a:ext cx="10972800" cy="1353191"/>
          </a:xfrm>
        </p:spPr>
        <p:txBody>
          <a:bodyPr>
            <a:spAutoFit/>
          </a:bodyPr>
          <a:lstStyle/>
          <a:p>
            <a:pPr lvl="1"/>
            <a:r>
              <a:rPr lang="en-AU" noProof="0" dirty="0"/>
              <a:t>Intended use:</a:t>
            </a:r>
          </a:p>
          <a:p>
            <a:r>
              <a:rPr lang="en-AU" noProof="0" dirty="0"/>
              <a:t>This is a </a:t>
            </a:r>
            <a:r>
              <a:rPr lang="en-AU" b="1" noProof="0" dirty="0"/>
              <a:t>knowledge-building module</a:t>
            </a:r>
            <a:r>
              <a:rPr lang="en-AU" noProof="0" dirty="0"/>
              <a:t> for schools working to implement explicit instruction.</a:t>
            </a:r>
            <a:r>
              <a:rPr lang="en-AU" dirty="0">
                <a:solidFill>
                  <a:srgbClr val="000000"/>
                </a:solidFill>
              </a:rPr>
              <a:t> It shows how the key principles of monitoring progress can be introduced and describes techniques for applying this practice</a:t>
            </a:r>
            <a:r>
              <a:rPr lang="en-AU" noProof="0" dirty="0"/>
              <a:t>. </a:t>
            </a:r>
          </a:p>
          <a:p>
            <a:r>
              <a:rPr lang="en-AU" noProof="0" dirty="0"/>
              <a:t>This module is one of a suite of 6 modules that can be used as part of a </a:t>
            </a:r>
            <a:r>
              <a:rPr lang="en-AU" b="1" noProof="0" dirty="0"/>
              <a:t>broader implementation effort</a:t>
            </a:r>
            <a:r>
              <a:rPr lang="en-AU" noProof="0" dirty="0"/>
              <a:t>.</a:t>
            </a:r>
          </a:p>
        </p:txBody>
      </p:sp>
      <p:grpSp>
        <p:nvGrpSpPr>
          <p:cNvPr id="2" name="Group 1">
            <a:extLst>
              <a:ext uri="{FF2B5EF4-FFF2-40B4-BE49-F238E27FC236}">
                <a16:creationId xmlns:a16="http://schemas.microsoft.com/office/drawing/2014/main" id="{C2389F3B-4F30-E05B-431B-1DC0F1D293A3}"/>
              </a:ext>
              <a:ext uri="{C183D7F6-B498-43B3-948B-1728B52AA6E4}">
                <adec:decorative xmlns:adec="http://schemas.microsoft.com/office/drawing/2017/decorative" val="1"/>
              </a:ext>
            </a:extLst>
          </p:cNvPr>
          <p:cNvGrpSpPr/>
          <p:nvPr/>
        </p:nvGrpSpPr>
        <p:grpSpPr>
          <a:xfrm>
            <a:off x="695325" y="3026703"/>
            <a:ext cx="496034" cy="496034"/>
            <a:chOff x="695325" y="3551451"/>
            <a:chExt cx="579120" cy="579120"/>
          </a:xfrm>
        </p:grpSpPr>
        <p:sp>
          <p:nvSpPr>
            <p:cNvPr id="3" name="Oval 2">
              <a:extLst>
                <a:ext uri="{FF2B5EF4-FFF2-40B4-BE49-F238E27FC236}">
                  <a16:creationId xmlns:a16="http://schemas.microsoft.com/office/drawing/2014/main" id="{43074A97-C0CD-D00C-41F3-1EE3A058650B}"/>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5" name="Graphic 4">
              <a:extLst>
                <a:ext uri="{FF2B5EF4-FFF2-40B4-BE49-F238E27FC236}">
                  <a16:creationId xmlns:a16="http://schemas.microsoft.com/office/drawing/2014/main" id="{19238FDF-A406-67FE-E680-A437CA110D1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6" name="Group 5">
            <a:extLst>
              <a:ext uri="{FF2B5EF4-FFF2-40B4-BE49-F238E27FC236}">
                <a16:creationId xmlns:a16="http://schemas.microsoft.com/office/drawing/2014/main" id="{0D35F1AB-C9A9-0758-6C71-6378D587AC79}"/>
              </a:ext>
              <a:ext uri="{C183D7F6-B498-43B3-948B-1728B52AA6E4}">
                <adec:decorative xmlns:adec="http://schemas.microsoft.com/office/drawing/2017/decorative" val="1"/>
              </a:ext>
            </a:extLst>
          </p:cNvPr>
          <p:cNvGrpSpPr/>
          <p:nvPr/>
        </p:nvGrpSpPr>
        <p:grpSpPr>
          <a:xfrm>
            <a:off x="6259374" y="3026703"/>
            <a:ext cx="496034" cy="496034"/>
            <a:chOff x="6259374" y="3551451"/>
            <a:chExt cx="579120" cy="579120"/>
          </a:xfrm>
        </p:grpSpPr>
        <p:sp>
          <p:nvSpPr>
            <p:cNvPr id="7" name="Oval 6">
              <a:extLst>
                <a:ext uri="{FF2B5EF4-FFF2-40B4-BE49-F238E27FC236}">
                  <a16:creationId xmlns:a16="http://schemas.microsoft.com/office/drawing/2014/main" id="{B7A691BA-806A-0292-B4BA-854F1089A20E}"/>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7" name="Graphic 16">
              <a:extLst>
                <a:ext uri="{FF2B5EF4-FFF2-40B4-BE49-F238E27FC236}">
                  <a16:creationId xmlns:a16="http://schemas.microsoft.com/office/drawing/2014/main" id="{8042BBD2-8C7E-1B48-49DB-336BB322E22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18" name="Text Placeholder 16">
            <a:extLst>
              <a:ext uri="{FF2B5EF4-FFF2-40B4-BE49-F238E27FC236}">
                <a16:creationId xmlns:a16="http://schemas.microsoft.com/office/drawing/2014/main" id="{5C6848F3-94DA-04E4-2061-504A0ECA83CA}"/>
              </a:ext>
            </a:extLst>
          </p:cNvPr>
          <p:cNvSpPr txBox="1">
            <a:spLocks/>
          </p:cNvSpPr>
          <p:nvPr/>
        </p:nvSpPr>
        <p:spPr>
          <a:xfrm>
            <a:off x="1206463"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t>Use this module</a:t>
            </a:r>
          </a:p>
        </p:txBody>
      </p:sp>
      <p:sp>
        <p:nvSpPr>
          <p:cNvPr id="19" name="Text Placeholder 16">
            <a:extLst>
              <a:ext uri="{FF2B5EF4-FFF2-40B4-BE49-F238E27FC236}">
                <a16:creationId xmlns:a16="http://schemas.microsoft.com/office/drawing/2014/main" id="{6FA6BB0F-D66D-56C3-E341-3ECFC5C8811D}"/>
              </a:ext>
            </a:extLst>
          </p:cNvPr>
          <p:cNvSpPr txBox="1">
            <a:spLocks/>
          </p:cNvSpPr>
          <p:nvPr/>
        </p:nvSpPr>
        <p:spPr>
          <a:xfrm>
            <a:off x="1191360" y="3697669"/>
            <a:ext cx="4904640" cy="260199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800"/>
              </a:spcAft>
              <a:buSzPct val="400000"/>
            </a:pPr>
            <a:r>
              <a:rPr lang="en-AU" noProof="0" dirty="0"/>
              <a:t>During the Deliver stage of a </a:t>
            </a:r>
            <a:r>
              <a:rPr lang="en-AU" b="1" noProof="0" dirty="0">
                <a:solidFill>
                  <a:schemeClr val="accent1"/>
                </a:solidFill>
                <a:hlinkClick r:id="rId5">
                  <a:extLst>
                    <a:ext uri="{A12FA001-AC4F-418D-AE19-62706E023703}">
                      <ahyp:hlinkClr xmlns:ahyp="http://schemas.microsoft.com/office/drawing/2018/hyperlinkcolor" val="tx"/>
                    </a:ext>
                  </a:extLst>
                </a:hlinkClick>
              </a:rPr>
              <a:t>deliberate and structured</a:t>
            </a:r>
            <a:r>
              <a:rPr lang="en-AU" b="1" noProof="0" dirty="0"/>
              <a:t> implementation effort</a:t>
            </a:r>
            <a:r>
              <a:rPr lang="en-AU" noProof="0" dirty="0"/>
              <a:t>.</a:t>
            </a:r>
          </a:p>
          <a:p>
            <a:pPr>
              <a:lnSpc>
                <a:spcPct val="120000"/>
              </a:lnSpc>
              <a:spcAft>
                <a:spcPts val="1800"/>
              </a:spcAft>
              <a:buSzPct val="400000"/>
            </a:pPr>
            <a:r>
              <a:rPr lang="en-AU" noProof="0" dirty="0"/>
              <a:t>Within a </a:t>
            </a:r>
            <a:r>
              <a:rPr lang="en-AU" b="1" noProof="0" dirty="0"/>
              <a:t>professional learning cycle </a:t>
            </a:r>
            <a:r>
              <a:rPr lang="en-AU" noProof="0" dirty="0"/>
              <a:t>(followed up with planning support, modelling and coaching).</a:t>
            </a:r>
          </a:p>
          <a:p>
            <a:pPr>
              <a:lnSpc>
                <a:spcPct val="120000"/>
              </a:lnSpc>
              <a:spcAft>
                <a:spcPts val="1800"/>
              </a:spcAft>
              <a:buSzPct val="400000"/>
            </a:pPr>
            <a:r>
              <a:rPr lang="en-AU" noProof="0" dirty="0"/>
              <a:t>Ideally after teachers have gained a foundational understanding of how students learn best </a:t>
            </a:r>
            <a:br>
              <a:rPr lang="en-AU" noProof="0" dirty="0"/>
            </a:br>
            <a:r>
              <a:rPr lang="en-AU" noProof="0" dirty="0"/>
              <a:t>(see the Australian Education Research Organisation [AERO’s] </a:t>
            </a:r>
            <a:r>
              <a:rPr lang="en-AU" b="1" noProof="0" dirty="0">
                <a:solidFill>
                  <a:schemeClr val="accent1"/>
                </a:solidFill>
                <a:hlinkClick r:id="rId6"/>
              </a:rPr>
              <a:t>how students learn best</a:t>
            </a:r>
            <a:r>
              <a:rPr lang="en-AU" b="1" noProof="0" dirty="0"/>
              <a:t> </a:t>
            </a:r>
            <a:r>
              <a:rPr lang="en-AU" noProof="0" dirty="0"/>
              <a:t>research report).</a:t>
            </a:r>
          </a:p>
        </p:txBody>
      </p:sp>
      <p:sp>
        <p:nvSpPr>
          <p:cNvPr id="20" name="Oval 19">
            <a:extLst>
              <a:ext uri="{FF2B5EF4-FFF2-40B4-BE49-F238E27FC236}">
                <a16:creationId xmlns:a16="http://schemas.microsoft.com/office/drawing/2014/main" id="{D285D959-6D63-CE12-2072-276115FA94D0}"/>
              </a:ext>
              <a:ext uri="{C183D7F6-B498-43B3-948B-1728B52AA6E4}">
                <adec:decorative xmlns:adec="http://schemas.microsoft.com/office/drawing/2017/decorative" val="1"/>
              </a:ext>
            </a:extLst>
          </p:cNvPr>
          <p:cNvSpPr/>
          <p:nvPr/>
        </p:nvSpPr>
        <p:spPr>
          <a:xfrm>
            <a:off x="853342" y="37844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1" name="Oval 20">
            <a:extLst>
              <a:ext uri="{FF2B5EF4-FFF2-40B4-BE49-F238E27FC236}">
                <a16:creationId xmlns:a16="http://schemas.microsoft.com/office/drawing/2014/main" id="{33D30683-2E14-C4B0-92E6-4533E241DD32}"/>
              </a:ext>
              <a:ext uri="{C183D7F6-B498-43B3-948B-1728B52AA6E4}">
                <adec:decorative xmlns:adec="http://schemas.microsoft.com/office/drawing/2017/decorative" val="1"/>
              </a:ext>
            </a:extLst>
          </p:cNvPr>
          <p:cNvSpPr/>
          <p:nvPr/>
        </p:nvSpPr>
        <p:spPr>
          <a:xfrm>
            <a:off x="853342" y="452451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2" name="Oval 21">
            <a:extLst>
              <a:ext uri="{FF2B5EF4-FFF2-40B4-BE49-F238E27FC236}">
                <a16:creationId xmlns:a16="http://schemas.microsoft.com/office/drawing/2014/main" id="{B1332C26-D4C1-74BC-F978-502D8D2FE497}"/>
              </a:ext>
              <a:ext uri="{C183D7F6-B498-43B3-948B-1728B52AA6E4}">
                <adec:decorative xmlns:adec="http://schemas.microsoft.com/office/drawing/2017/decorative" val="1"/>
              </a:ext>
            </a:extLst>
          </p:cNvPr>
          <p:cNvSpPr/>
          <p:nvPr/>
        </p:nvSpPr>
        <p:spPr>
          <a:xfrm>
            <a:off x="853342" y="526463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3" name="Straight Connector 22">
            <a:extLst>
              <a:ext uri="{FF2B5EF4-FFF2-40B4-BE49-F238E27FC236}">
                <a16:creationId xmlns:a16="http://schemas.microsoft.com/office/drawing/2014/main" id="{3949C5BA-9311-B0F6-0620-553FD6CC8CE3}"/>
              </a:ext>
              <a:ext uri="{C183D7F6-B498-43B3-948B-1728B52AA6E4}">
                <adec:decorative xmlns:adec="http://schemas.microsoft.com/office/drawing/2017/decorative" val="1"/>
              </a:ext>
            </a:extLst>
          </p:cNvPr>
          <p:cNvCxnSpPr>
            <a:cxnSpLocks/>
            <a:stCxn id="3" idx="4"/>
            <a:endCxn id="20" idx="0"/>
          </p:cNvCxnSpPr>
          <p:nvPr/>
        </p:nvCxnSpPr>
        <p:spPr>
          <a:xfrm>
            <a:off x="943342" y="3522737"/>
            <a:ext cx="0" cy="261663"/>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E5CB3E81-B553-CE11-9EB8-2759BF6B91CB}"/>
              </a:ext>
              <a:ext uri="{C183D7F6-B498-43B3-948B-1728B52AA6E4}">
                <adec:decorative xmlns:adec="http://schemas.microsoft.com/office/drawing/2017/decorative" val="1"/>
              </a:ext>
            </a:extLst>
          </p:cNvPr>
          <p:cNvCxnSpPr>
            <a:stCxn id="20" idx="4"/>
            <a:endCxn id="21" idx="0"/>
          </p:cNvCxnSpPr>
          <p:nvPr/>
        </p:nvCxnSpPr>
        <p:spPr>
          <a:xfrm>
            <a:off x="943342" y="3964400"/>
            <a:ext cx="0" cy="560117"/>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DCF23E5E-11FB-B3B0-B217-5173FDD2D927}"/>
              </a:ext>
              <a:ext uri="{C183D7F6-B498-43B3-948B-1728B52AA6E4}">
                <adec:decorative xmlns:adec="http://schemas.microsoft.com/office/drawing/2017/decorative" val="1"/>
              </a:ext>
            </a:extLst>
          </p:cNvPr>
          <p:cNvCxnSpPr>
            <a:stCxn id="21" idx="4"/>
            <a:endCxn id="22" idx="0"/>
          </p:cNvCxnSpPr>
          <p:nvPr/>
        </p:nvCxnSpPr>
        <p:spPr>
          <a:xfrm>
            <a:off x="943342" y="4704517"/>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26" name="Text Placeholder 16">
            <a:extLst>
              <a:ext uri="{FF2B5EF4-FFF2-40B4-BE49-F238E27FC236}">
                <a16:creationId xmlns:a16="http://schemas.microsoft.com/office/drawing/2014/main" id="{97ED06A3-8B87-0B5C-5522-34CD45990286}"/>
              </a:ext>
            </a:extLst>
          </p:cNvPr>
          <p:cNvSpPr txBox="1">
            <a:spLocks/>
          </p:cNvSpPr>
          <p:nvPr/>
        </p:nvSpPr>
        <p:spPr>
          <a:xfrm>
            <a:off x="6755408"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solidFill>
                  <a:schemeClr val="accent4"/>
                </a:solidFill>
              </a:rPr>
              <a:t>Avoid using this module</a:t>
            </a:r>
          </a:p>
        </p:txBody>
      </p:sp>
      <p:sp>
        <p:nvSpPr>
          <p:cNvPr id="27" name="Text Placeholder 16">
            <a:extLst>
              <a:ext uri="{FF2B5EF4-FFF2-40B4-BE49-F238E27FC236}">
                <a16:creationId xmlns:a16="http://schemas.microsoft.com/office/drawing/2014/main" id="{0B5BE1B9-7893-3938-E579-04E51965CDC3}"/>
              </a:ext>
            </a:extLst>
          </p:cNvPr>
          <p:cNvSpPr txBox="1">
            <a:spLocks/>
          </p:cNvSpPr>
          <p:nvPr/>
        </p:nvSpPr>
        <p:spPr>
          <a:xfrm>
            <a:off x="6755408" y="3697669"/>
            <a:ext cx="4904640" cy="2343462"/>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1800"/>
              </a:spcAft>
              <a:buClrTx/>
              <a:defRPr/>
            </a:pPr>
            <a:r>
              <a:rPr lang="en-AU" noProof="0" dirty="0"/>
              <a:t>Only in an isolated or </a:t>
            </a:r>
            <a:r>
              <a:rPr lang="en-AU" b="1" noProof="0" dirty="0"/>
              <a:t>one-off</a:t>
            </a:r>
            <a:r>
              <a:rPr lang="en-AU" noProof="0" dirty="0"/>
              <a:t> professional </a:t>
            </a:r>
            <a:br>
              <a:rPr lang="en-AU" noProof="0" dirty="0"/>
            </a:br>
            <a:r>
              <a:rPr lang="en-AU" noProof="0" dirty="0"/>
              <a:t>learning session.</a:t>
            </a:r>
          </a:p>
          <a:p>
            <a:pPr>
              <a:lnSpc>
                <a:spcPct val="120000"/>
              </a:lnSpc>
              <a:spcAft>
                <a:spcPts val="1800"/>
              </a:spcAft>
              <a:buClrTx/>
              <a:defRPr/>
            </a:pPr>
            <a:r>
              <a:rPr lang="en-AU" noProof="0" dirty="0"/>
              <a:t>Without tailoring the </a:t>
            </a:r>
            <a:r>
              <a:rPr lang="en-AU" b="1" noProof="0" dirty="0"/>
              <a:t>slides </a:t>
            </a:r>
            <a:r>
              <a:rPr lang="en-AU" noProof="0" dirty="0"/>
              <a:t>to reflect your </a:t>
            </a:r>
            <a:br>
              <a:rPr lang="en-AU" noProof="0" dirty="0"/>
            </a:br>
            <a:r>
              <a:rPr lang="en-AU" noProof="0" dirty="0"/>
              <a:t>context (see suggested editing notes).</a:t>
            </a:r>
          </a:p>
          <a:p>
            <a:pPr>
              <a:lnSpc>
                <a:spcPct val="120000"/>
              </a:lnSpc>
              <a:spcAft>
                <a:spcPts val="1800"/>
              </a:spcAft>
              <a:buClrTx/>
              <a:defRPr/>
            </a:pPr>
            <a:r>
              <a:rPr lang="en-AU" noProof="0" dirty="0"/>
              <a:t>Without tailoring the related </a:t>
            </a:r>
            <a:r>
              <a:rPr lang="en-AU" b="1" u="sng" noProof="0" dirty="0">
                <a:solidFill>
                  <a:schemeClr val="accent1"/>
                </a:solidFill>
                <a:hlinkClick r:id="rId7"/>
              </a:rPr>
              <a:t>modelling and coaching checklist</a:t>
            </a:r>
            <a:r>
              <a:rPr lang="en-AU" b="1" noProof="0" dirty="0"/>
              <a:t> </a:t>
            </a:r>
            <a:r>
              <a:rPr lang="en-AU" noProof="0" dirty="0"/>
              <a:t>to the techniques your </a:t>
            </a:r>
            <a:br>
              <a:rPr lang="en-AU" noProof="0" dirty="0"/>
            </a:br>
            <a:r>
              <a:rPr lang="en-AU" noProof="0" dirty="0"/>
              <a:t>school is focusing on.</a:t>
            </a:r>
          </a:p>
        </p:txBody>
      </p:sp>
      <p:sp>
        <p:nvSpPr>
          <p:cNvPr id="28" name="Oval 27">
            <a:extLst>
              <a:ext uri="{FF2B5EF4-FFF2-40B4-BE49-F238E27FC236}">
                <a16:creationId xmlns:a16="http://schemas.microsoft.com/office/drawing/2014/main" id="{45AAC13D-D6AA-E0B6-05E7-D18646E378D4}"/>
              </a:ext>
              <a:ext uri="{C183D7F6-B498-43B3-948B-1728B52AA6E4}">
                <adec:decorative xmlns:adec="http://schemas.microsoft.com/office/drawing/2017/decorative" val="1"/>
              </a:ext>
            </a:extLst>
          </p:cNvPr>
          <p:cNvSpPr/>
          <p:nvPr/>
        </p:nvSpPr>
        <p:spPr>
          <a:xfrm>
            <a:off x="6417390" y="37844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9" name="Oval 28">
            <a:extLst>
              <a:ext uri="{FF2B5EF4-FFF2-40B4-BE49-F238E27FC236}">
                <a16:creationId xmlns:a16="http://schemas.microsoft.com/office/drawing/2014/main" id="{A8722085-E408-85D8-079F-9A5E260A29A3}"/>
              </a:ext>
              <a:ext uri="{C183D7F6-B498-43B3-948B-1728B52AA6E4}">
                <adec:decorative xmlns:adec="http://schemas.microsoft.com/office/drawing/2017/decorative" val="1"/>
              </a:ext>
            </a:extLst>
          </p:cNvPr>
          <p:cNvSpPr/>
          <p:nvPr/>
        </p:nvSpPr>
        <p:spPr>
          <a:xfrm>
            <a:off x="6417390" y="4524517"/>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0" name="Oval 29">
            <a:extLst>
              <a:ext uri="{FF2B5EF4-FFF2-40B4-BE49-F238E27FC236}">
                <a16:creationId xmlns:a16="http://schemas.microsoft.com/office/drawing/2014/main" id="{5A592C4E-6384-661C-9447-6FBBD4AFFBB9}"/>
              </a:ext>
              <a:ext uri="{C183D7F6-B498-43B3-948B-1728B52AA6E4}">
                <adec:decorative xmlns:adec="http://schemas.microsoft.com/office/drawing/2017/decorative" val="1"/>
              </a:ext>
            </a:extLst>
          </p:cNvPr>
          <p:cNvSpPr/>
          <p:nvPr/>
        </p:nvSpPr>
        <p:spPr>
          <a:xfrm>
            <a:off x="6417390" y="526463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1" name="Straight Connector 30">
            <a:extLst>
              <a:ext uri="{FF2B5EF4-FFF2-40B4-BE49-F238E27FC236}">
                <a16:creationId xmlns:a16="http://schemas.microsoft.com/office/drawing/2014/main" id="{779755FE-988D-0F70-0674-E4A9EBC30CE6}"/>
              </a:ext>
              <a:ext uri="{C183D7F6-B498-43B3-948B-1728B52AA6E4}">
                <adec:decorative xmlns:adec="http://schemas.microsoft.com/office/drawing/2017/decorative" val="1"/>
              </a:ext>
            </a:extLst>
          </p:cNvPr>
          <p:cNvCxnSpPr>
            <a:cxnSpLocks/>
            <a:endCxn id="28" idx="0"/>
          </p:cNvCxnSpPr>
          <p:nvPr/>
        </p:nvCxnSpPr>
        <p:spPr>
          <a:xfrm>
            <a:off x="6507390" y="3522737"/>
            <a:ext cx="0" cy="261663"/>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555AC2C9-3EC6-49C3-39F7-C4F1F4CF3A45}"/>
              </a:ext>
              <a:ext uri="{C183D7F6-B498-43B3-948B-1728B52AA6E4}">
                <adec:decorative xmlns:adec="http://schemas.microsoft.com/office/drawing/2017/decorative" val="1"/>
              </a:ext>
            </a:extLst>
          </p:cNvPr>
          <p:cNvCxnSpPr>
            <a:stCxn id="28" idx="4"/>
            <a:endCxn id="29" idx="0"/>
          </p:cNvCxnSpPr>
          <p:nvPr/>
        </p:nvCxnSpPr>
        <p:spPr>
          <a:xfrm>
            <a:off x="6507390" y="3964400"/>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1C154D77-6810-72AE-2680-1A237A16FAB4}"/>
              </a:ext>
              <a:ext uri="{C183D7F6-B498-43B3-948B-1728B52AA6E4}">
                <adec:decorative xmlns:adec="http://schemas.microsoft.com/office/drawing/2017/decorative" val="1"/>
              </a:ext>
            </a:extLst>
          </p:cNvPr>
          <p:cNvCxnSpPr>
            <a:stCxn id="29" idx="4"/>
            <a:endCxn id="30" idx="0"/>
          </p:cNvCxnSpPr>
          <p:nvPr/>
        </p:nvCxnSpPr>
        <p:spPr>
          <a:xfrm>
            <a:off x="6507390" y="4704517"/>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9782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itle 11">
            <a:extLst>
              <a:ext uri="{FF2B5EF4-FFF2-40B4-BE49-F238E27FC236}">
                <a16:creationId xmlns:a16="http://schemas.microsoft.com/office/drawing/2014/main" id="{520222DB-D3AE-D57F-78A5-B459BE83A159}"/>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9">
            <a:extLst>
              <a:ext uri="{FF2B5EF4-FFF2-40B4-BE49-F238E27FC236}">
                <a16:creationId xmlns:a16="http://schemas.microsoft.com/office/drawing/2014/main" id="{2FC52EED-6F20-0A2C-D28B-0B0BD593BF29}"/>
              </a:ext>
            </a:extLst>
          </p:cNvPr>
          <p:cNvSpPr>
            <a:spLocks noGrp="1"/>
          </p:cNvSpPr>
          <p:nvPr>
            <p:ph type="body" sz="quarter" idx="13"/>
          </p:nvPr>
        </p:nvSpPr>
        <p:spPr>
          <a:xfrm>
            <a:off x="609600" y="1457325"/>
            <a:ext cx="5962650" cy="4717189"/>
          </a:xfrm>
        </p:spPr>
        <p:txBody>
          <a:bodyPr wrap="square">
            <a:spAutoFit/>
          </a:bodyPr>
          <a:lstStyle/>
          <a:p>
            <a:pPr lvl="1"/>
            <a:r>
              <a:rPr lang="en-AU" noProof="0" dirty="0"/>
              <a:t>Intended presenter(s):</a:t>
            </a:r>
          </a:p>
          <a:p>
            <a:r>
              <a:rPr lang="en-AU" noProof="0" dirty="0"/>
              <a:t>This module is designed to be facilitated by members of</a:t>
            </a:r>
            <a:br>
              <a:rPr lang="en-AU" noProof="0" dirty="0"/>
            </a:br>
            <a:r>
              <a:rPr lang="en-AU" noProof="0" dirty="0"/>
              <a:t>your </a:t>
            </a:r>
            <a:r>
              <a:rPr lang="en-AU" b="1" noProof="0" dirty="0"/>
              <a:t>school implementation team and/or coaching team</a:t>
            </a:r>
            <a:r>
              <a:rPr lang="en-AU" noProof="0" dirty="0"/>
              <a:t>.</a:t>
            </a:r>
            <a:br>
              <a:rPr lang="en-AU" noProof="0" dirty="0"/>
            </a:br>
            <a:r>
              <a:rPr lang="en-AU" noProof="0" dirty="0"/>
              <a:t>Consider which member(s) would be best placed to present</a:t>
            </a:r>
            <a:br>
              <a:rPr lang="en-AU" noProof="0" dirty="0"/>
            </a:br>
            <a:r>
              <a:rPr lang="en-AU" noProof="0" dirty="0"/>
              <a:t>this content.</a:t>
            </a:r>
          </a:p>
          <a:p>
            <a:pPr lvl="1"/>
            <a:r>
              <a:rPr lang="en-AU" noProof="0" dirty="0"/>
              <a:t>Intended participants:</a:t>
            </a:r>
          </a:p>
          <a:p>
            <a:r>
              <a:rPr lang="en-AU" noProof="0" dirty="0"/>
              <a:t>This module is intended for </a:t>
            </a:r>
            <a:r>
              <a:rPr lang="en-AU" b="1" noProof="0" dirty="0"/>
              <a:t>all staff participating</a:t>
            </a:r>
            <a:br>
              <a:rPr lang="en-AU" b="1" noProof="0" dirty="0"/>
            </a:br>
            <a:r>
              <a:rPr lang="en-AU" b="1" noProof="0" dirty="0"/>
              <a:t>in your implementation effort</a:t>
            </a:r>
            <a:r>
              <a:rPr lang="en-AU" noProof="0" dirty="0"/>
              <a:t>.</a:t>
            </a:r>
          </a:p>
          <a:p>
            <a:pPr lvl="1"/>
            <a:r>
              <a:rPr lang="en-AU" noProof="0" dirty="0"/>
              <a:t>Set-up and timing:</a:t>
            </a:r>
          </a:p>
          <a:p>
            <a:pPr>
              <a:spcAft>
                <a:spcPts val="0"/>
              </a:spcAft>
            </a:pPr>
            <a:r>
              <a:rPr lang="en-AU" noProof="0" dirty="0"/>
              <a:t>Decide how to group staff to support </a:t>
            </a:r>
            <a:r>
              <a:rPr lang="en-AU" b="1" noProof="0" dirty="0"/>
              <a:t>small group conversations</a:t>
            </a:r>
            <a:r>
              <a:rPr lang="en-AU" noProof="0" dirty="0"/>
              <a:t> (e.g., by year groups or learning areas). </a:t>
            </a:r>
          </a:p>
          <a:p>
            <a:r>
              <a:rPr lang="en-AU" noProof="0" dirty="0"/>
              <a:t>Before the session, we recommend printing the related </a:t>
            </a:r>
            <a:r>
              <a:rPr lang="en-AU" b="1" u="sng" noProof="0" dirty="0">
                <a:solidFill>
                  <a:schemeClr val="accent1"/>
                </a:solidFill>
                <a:hlinkClick r:id="rId3"/>
              </a:rPr>
              <a:t>modelling and coaching checklist</a:t>
            </a:r>
            <a:r>
              <a:rPr lang="en-AU" noProof="0" dirty="0"/>
              <a:t> to show the links between this module and upcoming modelling and coaching.</a:t>
            </a:r>
          </a:p>
        </p:txBody>
      </p:sp>
      <p:pic>
        <p:nvPicPr>
          <p:cNvPr id="10" name="Graphic 9">
            <a:extLst>
              <a:ext uri="{FF2B5EF4-FFF2-40B4-BE49-F238E27FC236}">
                <a16:creationId xmlns:a16="http://schemas.microsoft.com/office/drawing/2014/main" id="{05249523-F79A-91A3-F388-21553939EAA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2531" y="2562744"/>
            <a:ext cx="476250" cy="533400"/>
          </a:xfrm>
          <a:prstGeom prst="rect">
            <a:avLst/>
          </a:prstGeom>
        </p:spPr>
      </p:pic>
      <p:sp>
        <p:nvSpPr>
          <p:cNvPr id="11" name="TextBox 10">
            <a:extLst>
              <a:ext uri="{FF2B5EF4-FFF2-40B4-BE49-F238E27FC236}">
                <a16:creationId xmlns:a16="http://schemas.microsoft.com/office/drawing/2014/main" id="{07C0E2A2-D396-05CE-27B5-5289BC71145C}"/>
              </a:ext>
            </a:extLst>
          </p:cNvPr>
          <p:cNvSpPr txBox="1"/>
          <p:nvPr/>
        </p:nvSpPr>
        <p:spPr>
          <a:xfrm>
            <a:off x="6921594" y="2251875"/>
            <a:ext cx="4574406" cy="1532862"/>
          </a:xfrm>
          <a:prstGeom prst="roundRect">
            <a:avLst/>
          </a:prstGeom>
          <a:noFill/>
          <a:ln w="25400">
            <a:solidFill>
              <a:schemeClr val="accent1"/>
            </a:solidFill>
          </a:ln>
        </p:spPr>
        <p:txBody>
          <a:bodyPr wrap="square" lIns="864000" tIns="144000" rIns="360000" bIns="144000">
            <a:spAutoFit/>
          </a:bodyPr>
          <a:lstStyle/>
          <a:p>
            <a:pPr marL="0" marR="0" lvl="0" indent="0" algn="l" defTabSz="914400" rtl="0" eaLnBrk="1" fontAlgn="auto" latinLnBrk="0" hangingPunct="1">
              <a:lnSpc>
                <a:spcPct val="130000"/>
              </a:lnSpc>
              <a:spcAft>
                <a:spcPts val="1200"/>
              </a:spcAft>
              <a:buClr>
                <a:srgbClr val="01838F"/>
              </a:buClr>
              <a:buSzTx/>
              <a:buFontTx/>
              <a:buNone/>
              <a:tabLst/>
              <a:defRPr/>
            </a:pPr>
            <a:r>
              <a:rPr kumimoji="0" lang="en-AU" sz="1400" b="0" i="0" u="none" strike="noStrike" kern="1200" cap="none" spc="0" normalizeH="0" baseline="0" noProof="0" dirty="0">
                <a:ln>
                  <a:noFill/>
                </a:ln>
                <a:effectLst/>
                <a:uLnTx/>
                <a:uFillTx/>
                <a:latin typeface="Montserrat"/>
                <a:ea typeface="+mn-ea"/>
                <a:cs typeface="+mn-cs"/>
              </a:rPr>
              <a:t>The module will take approximately </a:t>
            </a:r>
            <a:r>
              <a:rPr kumimoji="0" lang="en-AU" sz="1400" b="1" i="0" u="none" strike="noStrike" kern="1200" cap="none" spc="0" normalizeH="0" baseline="0" noProof="0" dirty="0">
                <a:ln>
                  <a:noFill/>
                </a:ln>
                <a:effectLst/>
                <a:uLnTx/>
                <a:uFillTx/>
                <a:latin typeface="Montserrat"/>
                <a:ea typeface="+mn-ea"/>
                <a:cs typeface="+mn-cs"/>
              </a:rPr>
              <a:t>45 minutes to 1 hour </a:t>
            </a:r>
            <a:r>
              <a:rPr kumimoji="0" lang="en-AU" sz="1400" b="0" i="0" u="none" strike="noStrike" kern="1200" cap="none" spc="0" normalizeH="0" baseline="0" noProof="0" dirty="0">
                <a:ln>
                  <a:noFill/>
                </a:ln>
                <a:effectLst/>
                <a:uLnTx/>
                <a:uFillTx/>
                <a:latin typeface="Montserrat"/>
                <a:ea typeface="+mn-ea"/>
                <a:cs typeface="+mn-cs"/>
              </a:rPr>
              <a:t>to complete.</a:t>
            </a:r>
            <a:r>
              <a:rPr kumimoji="0" lang="en-AU" sz="1400" b="0" i="0" u="none" strike="noStrike" kern="1200" cap="none" spc="0" normalizeH="0" noProof="0" dirty="0">
                <a:ln>
                  <a:noFill/>
                </a:ln>
                <a:effectLst/>
                <a:uLnTx/>
                <a:uFillTx/>
                <a:latin typeface="Montserrat"/>
                <a:ea typeface="+mn-ea"/>
                <a:cs typeface="+mn-cs"/>
              </a:rPr>
              <a:t> </a:t>
            </a:r>
            <a:r>
              <a:rPr kumimoji="0" lang="en-AU" sz="1400" b="0" i="0" u="none" strike="noStrike" kern="1200" cap="none" spc="0" normalizeH="0" baseline="0" noProof="0" dirty="0">
                <a:ln>
                  <a:noFill/>
                </a:ln>
                <a:effectLst/>
                <a:uLnTx/>
                <a:uFillTx/>
                <a:latin typeface="Montserrat"/>
                <a:ea typeface="+mn-ea"/>
                <a:cs typeface="+mn-cs"/>
              </a:rPr>
              <a:t>Reflection activities may extend this time.</a:t>
            </a:r>
          </a:p>
        </p:txBody>
      </p:sp>
      <p:sp>
        <p:nvSpPr>
          <p:cNvPr id="13" name="Text Placeholder 12">
            <a:extLst>
              <a:ext uri="{FF2B5EF4-FFF2-40B4-BE49-F238E27FC236}">
                <a16:creationId xmlns:a16="http://schemas.microsoft.com/office/drawing/2014/main" id="{6FC8105B-2518-28EE-440A-F99613968B35}"/>
              </a:ext>
            </a:extLst>
          </p:cNvPr>
          <p:cNvSpPr>
            <a:spLocks noGrp="1"/>
          </p:cNvSpPr>
          <p:nvPr/>
        </p:nvSpPr>
        <p:spPr>
          <a:xfrm>
            <a:off x="6921593" y="4036836"/>
            <a:ext cx="4582263" cy="2164021"/>
          </a:xfrm>
          <a:prstGeom prst="roundRect">
            <a:avLst>
              <a:gd name="adj" fmla="val 11962"/>
            </a:avLst>
          </a:prstGeom>
          <a:solidFill>
            <a:schemeClr val="accent1"/>
          </a:solidFill>
        </p:spPr>
        <p:txBody>
          <a:bodyPr vert="horz" wrap="square" lIns="144000" tIns="108000" rIns="144000" bIns="108000" rtlCol="0">
            <a:spAutoFit/>
          </a:bodyPr>
          <a:lstStyle>
            <a:lvl1pPr marL="0" indent="0" algn="l" defTabSz="914400" rtl="0" eaLnBrk="1" latinLnBrk="0" hangingPunct="1">
              <a:lnSpc>
                <a:spcPct val="120000"/>
              </a:lnSpc>
              <a:spcBef>
                <a:spcPts val="0"/>
              </a:spcBef>
              <a:spcAft>
                <a:spcPts val="600"/>
              </a:spcAft>
              <a:buClr>
                <a:schemeClr val="bg2"/>
              </a:buClr>
              <a:buFont typeface="Arial" panose="020B0604020202020204" pitchFamily="34" charset="0"/>
              <a:buNone/>
              <a:defRPr sz="1600" b="0" kern="1200">
                <a:solidFill>
                  <a:schemeClr val="bg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bg2"/>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bg2"/>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This resource has been developed through AERO’s work with schools in the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5">
                  <a:extLst>
                    <a:ext uri="{A12FA001-AC4F-418D-AE19-62706E023703}">
                      <ahyp:hlinkClr xmlns:ahyp="http://schemas.microsoft.com/office/drawing/2018/hyperlinkcolor" val="tx"/>
                    </a:ext>
                  </a:extLst>
                </a:hlinkClick>
              </a:rPr>
              <a:t>Learning Partner project</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t>
            </a:r>
          </a:p>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It’s also informed by AERO’s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6">
                  <a:extLst>
                    <a:ext uri="{A12FA001-AC4F-418D-AE19-62706E023703}">
                      <ahyp:hlinkClr xmlns:ahyp="http://schemas.microsoft.com/office/drawing/2018/hyperlinkcolor" val="tx"/>
                    </a:ext>
                  </a:extLst>
                </a:hlinkClick>
              </a:rPr>
              <a:t>model of learning and teaching</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and by research on effective</a:t>
            </a:r>
            <a:r>
              <a:rPr kumimoji="0" lang="en-AU" sz="1400" b="0" i="0" u="none" strike="noStrike" kern="1200" cap="none" spc="0" normalizeH="0" noProof="0" dirty="0">
                <a:ln>
                  <a:noFill/>
                </a:ln>
                <a:solidFill>
                  <a:srgbClr val="FFFFFF"/>
                </a:solidFill>
                <a:effectLst/>
                <a:uLnTx/>
                <a:uFillTx/>
                <a:latin typeface="Montserrat"/>
                <a:ea typeface="+mn-ea"/>
                <a:cs typeface="+mn-cs"/>
              </a:rPr>
              <a:t> </a:t>
            </a:r>
            <a:r>
              <a:rPr kumimoji="0" lang="en-AU" sz="1400" b="0" i="0" u="none" strike="noStrike" kern="1200" cap="none" spc="0" normalizeH="0" baseline="0" noProof="0" dirty="0">
                <a:ln>
                  <a:noFill/>
                </a:ln>
                <a:solidFill>
                  <a:srgbClr val="FFFFFF"/>
                </a:solidFill>
                <a:effectLst/>
                <a:uLnTx/>
                <a:uFillTx/>
                <a:latin typeface="Montserrat"/>
                <a:ea typeface="+mn-ea"/>
                <a:cs typeface="+mn-cs"/>
              </a:rPr>
              <a:t>implementation and professional learning.</a:t>
            </a:r>
          </a:p>
        </p:txBody>
      </p:sp>
    </p:spTree>
    <p:extLst>
      <p:ext uri="{BB962C8B-B14F-4D97-AF65-F5344CB8AC3E}">
        <p14:creationId xmlns:p14="http://schemas.microsoft.com/office/powerpoint/2010/main" val="1026948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5C8A322-859B-2CC0-A8B8-1B6EB6204E57}"/>
            </a:ext>
          </a:extLst>
        </p:cNvPr>
        <p:cNvGrpSpPr/>
        <p:nvPr/>
      </p:nvGrpSpPr>
      <p:grpSpPr>
        <a:xfrm>
          <a:off x="0" y="0"/>
          <a:ext cx="0" cy="0"/>
          <a:chOff x="0" y="0"/>
          <a:chExt cx="0" cy="0"/>
        </a:xfrm>
      </p:grpSpPr>
      <p:sp>
        <p:nvSpPr>
          <p:cNvPr id="7" name="Title 11">
            <a:extLst>
              <a:ext uri="{FF2B5EF4-FFF2-40B4-BE49-F238E27FC236}">
                <a16:creationId xmlns:a16="http://schemas.microsoft.com/office/drawing/2014/main" id="{831D8E06-44C6-968A-422E-8AE271A66C16}"/>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25" name="Text Placeholder 9">
            <a:extLst>
              <a:ext uri="{FF2B5EF4-FFF2-40B4-BE49-F238E27FC236}">
                <a16:creationId xmlns:a16="http://schemas.microsoft.com/office/drawing/2014/main" id="{1243C933-D024-ABA4-2FF3-41CF820810D5}"/>
              </a:ext>
            </a:extLst>
          </p:cNvPr>
          <p:cNvSpPr>
            <a:spLocks noGrp="1"/>
          </p:cNvSpPr>
          <p:nvPr>
            <p:ph type="body" sz="quarter" idx="13"/>
          </p:nvPr>
        </p:nvSpPr>
        <p:spPr>
          <a:xfrm>
            <a:off x="609601" y="1608380"/>
            <a:ext cx="5029199" cy="3134448"/>
          </a:xfrm>
        </p:spPr>
        <p:txBody>
          <a:bodyPr>
            <a:spAutoFit/>
          </a:bodyPr>
          <a:lstStyle/>
          <a:p>
            <a:pPr lvl="1"/>
            <a:r>
              <a:rPr lang="en-AU" noProof="0" dirty="0"/>
              <a:t>Module structure:</a:t>
            </a:r>
          </a:p>
          <a:p>
            <a:pPr>
              <a:spcBef>
                <a:spcPts val="600"/>
              </a:spcBef>
            </a:pPr>
            <a:r>
              <a:rPr lang="en-AU" noProof="0" dirty="0"/>
              <a:t>This module begins with its objectives, </a:t>
            </a:r>
            <a:r>
              <a:rPr lang="en-AU" dirty="0">
                <a:solidFill>
                  <a:srgbClr val="000000"/>
                </a:solidFill>
                <a:latin typeface="Montserrat" panose="00000500000000000000" pitchFamily="2" charset="0"/>
              </a:rPr>
              <a:t>an overview of what monitoring progress is and a summary of the supporting evidence. The module then discusses techniques that can be applied. </a:t>
            </a:r>
            <a:r>
              <a:rPr lang="en-AU" noProof="0" dirty="0"/>
              <a:t>It includes:</a:t>
            </a:r>
          </a:p>
          <a:p>
            <a:pPr lvl="3">
              <a:spcBef>
                <a:spcPts val="600"/>
              </a:spcBef>
            </a:pPr>
            <a:r>
              <a:rPr lang="en-AU" sz="1400" b="1" noProof="0" dirty="0"/>
              <a:t>a brief definition </a:t>
            </a:r>
            <a:r>
              <a:rPr lang="en-AU" sz="1400" noProof="0" dirty="0"/>
              <a:t>of each technique and</a:t>
            </a:r>
            <a:br>
              <a:rPr lang="en-AU" sz="1400" noProof="0" dirty="0"/>
            </a:br>
            <a:r>
              <a:rPr lang="en-AU" sz="1400" noProof="0" dirty="0"/>
              <a:t>a </a:t>
            </a:r>
            <a:r>
              <a:rPr lang="en-AU" sz="1400" b="1" noProof="0" dirty="0"/>
              <a:t>summary</a:t>
            </a:r>
            <a:r>
              <a:rPr lang="en-AU" sz="1400" noProof="0" dirty="0"/>
              <a:t> unpacking how each may be used</a:t>
            </a:r>
          </a:p>
          <a:p>
            <a:pPr lvl="3">
              <a:spcBef>
                <a:spcPts val="600"/>
              </a:spcBef>
            </a:pPr>
            <a:r>
              <a:rPr lang="en-AU" sz="1400" b="1" noProof="0" dirty="0"/>
              <a:t>examples</a:t>
            </a:r>
            <a:r>
              <a:rPr lang="en-AU" sz="1400" noProof="0" dirty="0"/>
              <a:t> of each technique (including videos)</a:t>
            </a:r>
          </a:p>
          <a:p>
            <a:pPr lvl="3">
              <a:spcBef>
                <a:spcPts val="600"/>
              </a:spcBef>
            </a:pPr>
            <a:r>
              <a:rPr lang="en-AU" sz="1400" b="1" noProof="0" dirty="0"/>
              <a:t>suggested discussion and/or rehearsal </a:t>
            </a:r>
            <a:r>
              <a:rPr lang="en-AU" sz="1400" noProof="0" dirty="0"/>
              <a:t>activities.</a:t>
            </a:r>
          </a:p>
        </p:txBody>
      </p:sp>
      <p:sp>
        <p:nvSpPr>
          <p:cNvPr id="26" name="Text Placeholder 9">
            <a:extLst>
              <a:ext uri="{FF2B5EF4-FFF2-40B4-BE49-F238E27FC236}">
                <a16:creationId xmlns:a16="http://schemas.microsoft.com/office/drawing/2014/main" id="{C4D65FC9-CCB9-CE53-59FD-9490C3DAE341}"/>
              </a:ext>
            </a:extLst>
          </p:cNvPr>
          <p:cNvSpPr txBox="1">
            <a:spLocks/>
          </p:cNvSpPr>
          <p:nvPr/>
        </p:nvSpPr>
        <p:spPr>
          <a:xfrm>
            <a:off x="6466802" y="1608380"/>
            <a:ext cx="4797312" cy="318753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2000" noProof="0" dirty="0"/>
              <a:t>Further information:</a:t>
            </a:r>
          </a:p>
          <a:p>
            <a:r>
              <a:rPr lang="en-AU" dirty="0">
                <a:solidFill>
                  <a:srgbClr val="000000"/>
                </a:solidFill>
              </a:rPr>
              <a:t>We recommend that presenters read AERO’s </a:t>
            </a:r>
            <a:r>
              <a:rPr lang="en-AU" dirty="0">
                <a:solidFill>
                  <a:srgbClr val="000000"/>
                </a:solidFill>
                <a:hlinkClick r:id="rId3"/>
              </a:rPr>
              <a:t>Monitor Progress practice guide</a:t>
            </a:r>
            <a:r>
              <a:rPr lang="en-AU" dirty="0">
                <a:solidFill>
                  <a:srgbClr val="000000"/>
                </a:solidFill>
              </a:rPr>
              <a:t> and </a:t>
            </a:r>
            <a:r>
              <a:rPr lang="en-AU" dirty="0">
                <a:solidFill>
                  <a:srgbClr val="000000"/>
                </a:solidFill>
                <a:hlinkClick r:id="rId4"/>
              </a:rPr>
              <a:t>how students learn best</a:t>
            </a:r>
            <a:r>
              <a:rPr lang="en-AU" dirty="0">
                <a:solidFill>
                  <a:srgbClr val="000000"/>
                </a:solidFill>
              </a:rPr>
              <a:t> research report to deepen their knowledge of the practice and the research underpinning it. </a:t>
            </a:r>
          </a:p>
          <a:p>
            <a:r>
              <a:rPr lang="en-AU" noProof="0" dirty="0"/>
              <a:t>For more information on using knowledge-building modules within a professional learning cycle, see AERO’s </a:t>
            </a:r>
            <a:r>
              <a:rPr lang="en-AU" u="sng" noProof="0" dirty="0">
                <a:solidFill>
                  <a:schemeClr val="accent1"/>
                </a:solidFill>
                <a:hlinkClick r:id="rId5"/>
              </a:rPr>
              <a:t>Using Professional Learning Cycles to Strengthen Implementation</a:t>
            </a:r>
            <a:r>
              <a:rPr lang="en-AU" noProof="0" dirty="0"/>
              <a:t> practice guide.</a:t>
            </a:r>
          </a:p>
        </p:txBody>
      </p:sp>
      <p:sp>
        <p:nvSpPr>
          <p:cNvPr id="27" name="TextBox 26">
            <a:extLst>
              <a:ext uri="{FF2B5EF4-FFF2-40B4-BE49-F238E27FC236}">
                <a16:creationId xmlns:a16="http://schemas.microsoft.com/office/drawing/2014/main" id="{E7D4336A-C201-FC23-49FF-29DC53752DD7}"/>
              </a:ext>
            </a:extLst>
          </p:cNvPr>
          <p:cNvSpPr txBox="1"/>
          <p:nvPr/>
        </p:nvSpPr>
        <p:spPr>
          <a:xfrm>
            <a:off x="707345" y="5125319"/>
            <a:ext cx="10788655" cy="896744"/>
          </a:xfrm>
          <a:prstGeom prst="roundRect">
            <a:avLst>
              <a:gd name="adj" fmla="val 20898"/>
            </a:avLst>
          </a:prstGeom>
          <a:solidFill>
            <a:srgbClr val="01838F"/>
          </a:solidFill>
        </p:spPr>
        <p:txBody>
          <a:bodyPr wrap="square" lIns="720000" tIns="144000" rIns="144000" bIns="144000" anchor="ctr" anchorCtr="0">
            <a:noAutofit/>
          </a:bodyPr>
          <a:lstStyle/>
          <a:p>
            <a:pPr marL="0" lvl="3">
              <a:lnSpc>
                <a:spcPct val="130000"/>
              </a:lnSpc>
              <a:spcAft>
                <a:spcPts val="900"/>
              </a:spcAft>
              <a:buClr>
                <a:srgbClr val="01838F"/>
              </a:buClr>
              <a:defRPr/>
            </a:pPr>
            <a:r>
              <a:rPr kumimoji="0" lang="en-AU" sz="1400" b="0" i="0" u="none" strike="noStrike" kern="1200" cap="none" spc="0" normalizeH="0" baseline="0" noProof="0" dirty="0">
                <a:ln>
                  <a:noFill/>
                </a:ln>
                <a:solidFill>
                  <a:schemeClr val="bg1"/>
                </a:solidFill>
                <a:effectLst/>
                <a:uLnTx/>
                <a:uFillTx/>
                <a:latin typeface="Montserrat"/>
              </a:rPr>
              <a:t>Pay attention to </a:t>
            </a:r>
            <a:r>
              <a:rPr kumimoji="0" lang="en-AU" sz="1400" b="1" i="0" u="none" strike="noStrike" kern="1200" cap="none" spc="0" normalizeH="0" baseline="0" noProof="0" dirty="0">
                <a:ln>
                  <a:noFill/>
                </a:ln>
                <a:solidFill>
                  <a:schemeClr val="bg1"/>
                </a:solidFill>
                <a:effectLst/>
                <a:uLnTx/>
                <a:uFillTx/>
                <a:latin typeface="Montserrat"/>
              </a:rPr>
              <a:t>editing notes </a:t>
            </a:r>
            <a:r>
              <a:rPr kumimoji="0" lang="en-AU" sz="1400" b="0" i="0" u="none" strike="noStrike" kern="1200" cap="none" spc="0" normalizeH="0" baseline="0" noProof="0" dirty="0">
                <a:ln>
                  <a:noFill/>
                </a:ln>
                <a:solidFill>
                  <a:schemeClr val="bg1"/>
                </a:solidFill>
                <a:effectLst/>
                <a:uLnTx/>
                <a:uFillTx/>
                <a:latin typeface="Montserrat"/>
              </a:rPr>
              <a:t>to action before use. </a:t>
            </a:r>
            <a:r>
              <a:rPr kumimoji="0" lang="en-AU" sz="1400" b="1" i="0" u="none" strike="noStrike" kern="1200" cap="none" spc="0" normalizeH="0" baseline="0" noProof="0" dirty="0">
                <a:ln>
                  <a:noFill/>
                </a:ln>
                <a:solidFill>
                  <a:schemeClr val="bg1"/>
                </a:solidFill>
                <a:effectLst/>
                <a:uLnTx/>
                <a:uFillTx/>
                <a:latin typeface="Montserrat"/>
              </a:rPr>
              <a:t>Speaking notes </a:t>
            </a:r>
            <a:r>
              <a:rPr lang="en-AU" sz="1400" noProof="0" dirty="0">
                <a:solidFill>
                  <a:schemeClr val="bg1"/>
                </a:solidFill>
              </a:rPr>
              <a:t>will also help with facilitation</a:t>
            </a:r>
            <a:r>
              <a:rPr kumimoji="0" lang="en-AU" sz="1400" b="0" i="0" u="none" strike="noStrike" kern="1200" cap="none" spc="0" normalizeH="0" baseline="0" noProof="0" dirty="0">
                <a:ln>
                  <a:noFill/>
                </a:ln>
                <a:solidFill>
                  <a:schemeClr val="bg1"/>
                </a:solidFill>
                <a:effectLst/>
                <a:uLnTx/>
                <a:uFillTx/>
                <a:latin typeface="Montserrat"/>
              </a:rPr>
              <a:t>. </a:t>
            </a:r>
          </a:p>
        </p:txBody>
      </p:sp>
      <p:grpSp>
        <p:nvGrpSpPr>
          <p:cNvPr id="28" name="Graphic 63">
            <a:extLst>
              <a:ext uri="{FF2B5EF4-FFF2-40B4-BE49-F238E27FC236}">
                <a16:creationId xmlns:a16="http://schemas.microsoft.com/office/drawing/2014/main" id="{C1857FBE-CB32-2051-AA82-AE1DD7F215CC}"/>
              </a:ext>
              <a:ext uri="{C183D7F6-B498-43B3-948B-1728B52AA6E4}">
                <adec:decorative xmlns:adec="http://schemas.microsoft.com/office/drawing/2017/decorative" val="1"/>
              </a:ext>
            </a:extLst>
          </p:cNvPr>
          <p:cNvGrpSpPr/>
          <p:nvPr/>
        </p:nvGrpSpPr>
        <p:grpSpPr>
          <a:xfrm>
            <a:off x="932607" y="5321986"/>
            <a:ext cx="386001" cy="503409"/>
            <a:chOff x="4460453" y="1822598"/>
            <a:chExt cx="357045" cy="452716"/>
          </a:xfrm>
          <a:noFill/>
        </p:grpSpPr>
        <p:grpSp>
          <p:nvGrpSpPr>
            <p:cNvPr id="29" name="Graphic 63">
              <a:extLst>
                <a:ext uri="{FF2B5EF4-FFF2-40B4-BE49-F238E27FC236}">
                  <a16:creationId xmlns:a16="http://schemas.microsoft.com/office/drawing/2014/main" id="{823681BA-90C5-B085-2988-047C9A2F359C}"/>
                </a:ext>
              </a:extLst>
            </p:cNvPr>
            <p:cNvGrpSpPr/>
            <p:nvPr/>
          </p:nvGrpSpPr>
          <p:grpSpPr>
            <a:xfrm>
              <a:off x="4460453" y="1822598"/>
              <a:ext cx="357045" cy="452716"/>
              <a:chOff x="4460453" y="1822598"/>
              <a:chExt cx="357045" cy="452716"/>
            </a:xfrm>
            <a:noFill/>
          </p:grpSpPr>
          <p:sp>
            <p:nvSpPr>
              <p:cNvPr id="31" name="Freeform: Shape 16">
                <a:extLst>
                  <a:ext uri="{FF2B5EF4-FFF2-40B4-BE49-F238E27FC236}">
                    <a16:creationId xmlns:a16="http://schemas.microsoft.com/office/drawing/2014/main" id="{B85363E3-9A6F-3FB2-BFFD-5262F3FCC783}"/>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2" name="Freeform: Shape 17">
                <a:extLst>
                  <a:ext uri="{FF2B5EF4-FFF2-40B4-BE49-F238E27FC236}">
                    <a16:creationId xmlns:a16="http://schemas.microsoft.com/office/drawing/2014/main" id="{676FCFC0-EB29-53DF-2A2E-99D6BECAC90A}"/>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3" name="Freeform: Shape 18">
                <a:extLst>
                  <a:ext uri="{FF2B5EF4-FFF2-40B4-BE49-F238E27FC236}">
                    <a16:creationId xmlns:a16="http://schemas.microsoft.com/office/drawing/2014/main" id="{033EDD21-19CC-4810-C15A-4DF3F39539A4}"/>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4" name="Freeform: Shape 19">
                <a:extLst>
                  <a:ext uri="{FF2B5EF4-FFF2-40B4-BE49-F238E27FC236}">
                    <a16:creationId xmlns:a16="http://schemas.microsoft.com/office/drawing/2014/main" id="{75E8AB6E-CCBD-4705-CAE0-88635E55BBC5}"/>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5" name="Freeform: Shape 20">
                <a:extLst>
                  <a:ext uri="{FF2B5EF4-FFF2-40B4-BE49-F238E27FC236}">
                    <a16:creationId xmlns:a16="http://schemas.microsoft.com/office/drawing/2014/main" id="{08E87A70-EBEB-2C8A-376B-B1F439322DB9}"/>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6" name="Freeform: Shape 21">
                <a:extLst>
                  <a:ext uri="{FF2B5EF4-FFF2-40B4-BE49-F238E27FC236}">
                    <a16:creationId xmlns:a16="http://schemas.microsoft.com/office/drawing/2014/main" id="{F87EE05C-AACC-40D0-E6E6-241C67AC82EC}"/>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22">
                <a:extLst>
                  <a:ext uri="{FF2B5EF4-FFF2-40B4-BE49-F238E27FC236}">
                    <a16:creationId xmlns:a16="http://schemas.microsoft.com/office/drawing/2014/main" id="{4DA54755-D7E3-B7B0-4DFF-66E3A719492C}"/>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23">
                <a:extLst>
                  <a:ext uri="{FF2B5EF4-FFF2-40B4-BE49-F238E27FC236}">
                    <a16:creationId xmlns:a16="http://schemas.microsoft.com/office/drawing/2014/main" id="{80E92B53-2216-DD9A-6F8A-59BB2998C9DD}"/>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24">
                <a:extLst>
                  <a:ext uri="{FF2B5EF4-FFF2-40B4-BE49-F238E27FC236}">
                    <a16:creationId xmlns:a16="http://schemas.microsoft.com/office/drawing/2014/main" id="{BB595977-270A-07CD-7E28-F268BCDC29E3}"/>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5">
                <a:extLst>
                  <a:ext uri="{FF2B5EF4-FFF2-40B4-BE49-F238E27FC236}">
                    <a16:creationId xmlns:a16="http://schemas.microsoft.com/office/drawing/2014/main" id="{C26F9939-4207-F181-E552-30ECD9DEFD30}"/>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6">
                <a:extLst>
                  <a:ext uri="{FF2B5EF4-FFF2-40B4-BE49-F238E27FC236}">
                    <a16:creationId xmlns:a16="http://schemas.microsoft.com/office/drawing/2014/main" id="{43B5EA7E-918E-D43F-A530-A059C545FBCA}"/>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7">
                <a:extLst>
                  <a:ext uri="{FF2B5EF4-FFF2-40B4-BE49-F238E27FC236}">
                    <a16:creationId xmlns:a16="http://schemas.microsoft.com/office/drawing/2014/main" id="{E8C61764-EEE6-BE99-A84C-45252D39A36D}"/>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3" name="Freeform: Shape 28">
                <a:extLst>
                  <a:ext uri="{FF2B5EF4-FFF2-40B4-BE49-F238E27FC236}">
                    <a16:creationId xmlns:a16="http://schemas.microsoft.com/office/drawing/2014/main" id="{0596377E-F90F-5312-AD43-093CFA9BC909}"/>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30" name="Freeform: Shape 15">
              <a:extLst>
                <a:ext uri="{FF2B5EF4-FFF2-40B4-BE49-F238E27FC236}">
                  <a16:creationId xmlns:a16="http://schemas.microsoft.com/office/drawing/2014/main" id="{DD78DC4F-40CD-01E4-C62C-3397AC3705BC}"/>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3266344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a:extLst>
            <a:ext uri="{FF2B5EF4-FFF2-40B4-BE49-F238E27FC236}">
              <a16:creationId xmlns:a16="http://schemas.microsoft.com/office/drawing/2014/main" id="{BB2C8250-1A96-9D59-708D-57B7D266B0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D98A8E-5B04-62FA-46B4-0A082F63ACB5}"/>
              </a:ext>
            </a:extLst>
          </p:cNvPr>
          <p:cNvSpPr>
            <a:spLocks noGrp="1"/>
          </p:cNvSpPr>
          <p:nvPr>
            <p:ph type="title"/>
          </p:nvPr>
        </p:nvSpPr>
        <p:spPr>
          <a:xfrm>
            <a:off x="609600" y="2355087"/>
            <a:ext cx="10972800" cy="840230"/>
          </a:xfrm>
        </p:spPr>
        <p:txBody>
          <a:bodyPr/>
          <a:lstStyle/>
          <a:p>
            <a:r>
              <a:rPr lang="en-AU" kern="1800" noProof="0" dirty="0">
                <a:solidFill>
                  <a:srgbClr val="FFFFFF"/>
                </a:solidFill>
              </a:rPr>
              <a:t>Monitor progress</a:t>
            </a:r>
            <a:endParaRPr lang="en-AU" noProof="0" dirty="0"/>
          </a:p>
        </p:txBody>
      </p:sp>
      <p:sp>
        <p:nvSpPr>
          <p:cNvPr id="3" name="Text Placeholder 2">
            <a:extLst>
              <a:ext uri="{FF2B5EF4-FFF2-40B4-BE49-F238E27FC236}">
                <a16:creationId xmlns:a16="http://schemas.microsoft.com/office/drawing/2014/main" id="{CD22EA62-43A5-ABC0-09EC-A620410800B9}"/>
              </a:ext>
            </a:extLst>
          </p:cNvPr>
          <p:cNvSpPr>
            <a:spLocks noGrp="1"/>
          </p:cNvSpPr>
          <p:nvPr>
            <p:ph type="body" sz="quarter" idx="13"/>
          </p:nvPr>
        </p:nvSpPr>
        <p:spPr>
          <a:xfrm>
            <a:off x="609600" y="3662684"/>
            <a:ext cx="8458199" cy="1390958"/>
          </a:xfrm>
        </p:spPr>
        <p:txBody>
          <a:bodyPr/>
          <a:lstStyle/>
          <a:p>
            <a:r>
              <a:rPr lang="en-AU" noProof="0" dirty="0">
                <a:solidFill>
                  <a:srgbClr val="FFFFFF"/>
                </a:solidFill>
              </a:rPr>
              <a:t>Explicit instruction knowledge building</a:t>
            </a:r>
          </a:p>
          <a:p>
            <a:r>
              <a:rPr lang="en-AU" noProof="0" dirty="0">
                <a:solidFill>
                  <a:srgbClr val="FFFFFF"/>
                </a:solidFill>
              </a:rPr>
              <a:t>Module 5</a:t>
            </a:r>
            <a:endParaRPr lang="en-AU" noProof="0" dirty="0">
              <a:solidFill>
                <a:srgbClr val="FFFFFF"/>
              </a:solidFill>
              <a:latin typeface="Montserrat" panose="00000500000000000000" pitchFamily="2" charset="0"/>
            </a:endParaRPr>
          </a:p>
        </p:txBody>
      </p:sp>
    </p:spTree>
    <p:extLst>
      <p:ext uri="{BB962C8B-B14F-4D97-AF65-F5344CB8AC3E}">
        <p14:creationId xmlns:p14="http://schemas.microsoft.com/office/powerpoint/2010/main" val="1099504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DC9A4-C402-7C3B-F58D-4F5EE8DA57BE}"/>
              </a:ext>
            </a:extLst>
          </p:cNvPr>
          <p:cNvSpPr>
            <a:spLocks noGrp="1"/>
          </p:cNvSpPr>
          <p:nvPr>
            <p:ph type="title"/>
          </p:nvPr>
        </p:nvSpPr>
        <p:spPr/>
        <p:txBody>
          <a:bodyPr/>
          <a:lstStyle/>
          <a:p>
            <a:r>
              <a:rPr lang="en-AU" noProof="0" dirty="0"/>
              <a:t>Acknowledgement of Country</a:t>
            </a:r>
          </a:p>
        </p:txBody>
      </p:sp>
      <p:sp>
        <p:nvSpPr>
          <p:cNvPr id="4" name="Text Placeholder 3">
            <a:extLst>
              <a:ext uri="{FF2B5EF4-FFF2-40B4-BE49-F238E27FC236}">
                <a16:creationId xmlns:a16="http://schemas.microsoft.com/office/drawing/2014/main" id="{F1F9ADCE-A5AF-9BDB-C9FB-0EABA3292D63}"/>
              </a:ext>
            </a:extLst>
          </p:cNvPr>
          <p:cNvSpPr>
            <a:spLocks noGrp="1"/>
          </p:cNvSpPr>
          <p:nvPr>
            <p:ph type="body" sz="quarter" idx="10"/>
          </p:nvPr>
        </p:nvSpPr>
        <p:spPr/>
        <p:txBody>
          <a:bodyPr bIns="108000" anchor="ctr" anchorCtr="0"/>
          <a:lstStyle/>
          <a:p>
            <a:pPr algn="ctr"/>
            <a:r>
              <a:rPr lang="en-AU" sz="2400" noProof="0" dirty="0">
                <a:highlight>
                  <a:srgbClr val="FFFF00"/>
                </a:highlight>
              </a:rPr>
              <a:t>Add your Acknowledgement of Country</a:t>
            </a:r>
          </a:p>
        </p:txBody>
      </p:sp>
    </p:spTree>
    <p:extLst>
      <p:ext uri="{BB962C8B-B14F-4D97-AF65-F5344CB8AC3E}">
        <p14:creationId xmlns:p14="http://schemas.microsoft.com/office/powerpoint/2010/main" val="377372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D1AAD-D5AC-0FD3-FE10-CD6628F9AF2F}"/>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CDAD6EB5-DF12-3741-A73D-F4A0C31D60F3}"/>
              </a:ext>
            </a:extLst>
          </p:cNvPr>
          <p:cNvSpPr>
            <a:spLocks noGrp="1"/>
          </p:cNvSpPr>
          <p:nvPr>
            <p:ph type="title"/>
          </p:nvPr>
        </p:nvSpPr>
        <p:spPr/>
        <p:txBody>
          <a:bodyPr/>
          <a:lstStyle/>
          <a:p>
            <a:r>
              <a:rPr lang="en-AU" noProof="0" dirty="0"/>
              <a:t>Session objectives</a:t>
            </a:r>
          </a:p>
        </p:txBody>
      </p:sp>
      <p:sp>
        <p:nvSpPr>
          <p:cNvPr id="2" name="Text Placeholder 1">
            <a:extLst>
              <a:ext uri="{FF2B5EF4-FFF2-40B4-BE49-F238E27FC236}">
                <a16:creationId xmlns:a16="http://schemas.microsoft.com/office/drawing/2014/main" id="{2EB6A61D-58B2-4782-F2DD-37E6B1FCB3D7}"/>
              </a:ext>
            </a:extLst>
          </p:cNvPr>
          <p:cNvSpPr>
            <a:spLocks noGrp="1"/>
          </p:cNvSpPr>
          <p:nvPr>
            <p:ph type="body" sz="quarter" idx="23"/>
          </p:nvPr>
        </p:nvSpPr>
        <p:spPr>
          <a:xfrm>
            <a:off x="609600" y="1582838"/>
            <a:ext cx="10972800" cy="432683"/>
          </a:xfrm>
        </p:spPr>
        <p:txBody>
          <a:bodyPr/>
          <a:lstStyle/>
          <a:p>
            <a:pPr lvl="1"/>
            <a:r>
              <a:rPr lang="en-AU" noProof="0" dirty="0"/>
              <a:t>In this session, we’ll focus on ways to:</a:t>
            </a:r>
          </a:p>
        </p:txBody>
      </p:sp>
      <p:sp>
        <p:nvSpPr>
          <p:cNvPr id="7" name="Text Placeholder 6">
            <a:extLst>
              <a:ext uri="{FF2B5EF4-FFF2-40B4-BE49-F238E27FC236}">
                <a16:creationId xmlns:a16="http://schemas.microsoft.com/office/drawing/2014/main" id="{18A5E70D-71F7-390F-EEE2-8A7FAE4D2316}"/>
              </a:ext>
            </a:extLst>
          </p:cNvPr>
          <p:cNvSpPr>
            <a:spLocks noGrp="1"/>
          </p:cNvSpPr>
          <p:nvPr>
            <p:ph type="body" sz="quarter" idx="24"/>
          </p:nvPr>
        </p:nvSpPr>
        <p:spPr>
          <a:xfrm>
            <a:off x="1076009" y="2615952"/>
            <a:ext cx="1236559" cy="1233458"/>
          </a:xfrm>
        </p:spPr>
        <p:txBody>
          <a:bodyPr/>
          <a:lstStyle/>
          <a:p>
            <a:r>
              <a:rPr lang="en-AU" noProof="0" dirty="0"/>
              <a:t>1</a:t>
            </a:r>
          </a:p>
        </p:txBody>
      </p:sp>
      <p:sp>
        <p:nvSpPr>
          <p:cNvPr id="9" name="Text Placeholder 8">
            <a:extLst>
              <a:ext uri="{FF2B5EF4-FFF2-40B4-BE49-F238E27FC236}">
                <a16:creationId xmlns:a16="http://schemas.microsoft.com/office/drawing/2014/main" id="{B4CBB44B-73D7-16E3-59E9-A267AEEC79F5}"/>
              </a:ext>
            </a:extLst>
          </p:cNvPr>
          <p:cNvSpPr>
            <a:spLocks noGrp="1"/>
          </p:cNvSpPr>
          <p:nvPr>
            <p:ph type="body" sz="quarter" idx="25"/>
          </p:nvPr>
        </p:nvSpPr>
        <p:spPr>
          <a:xfrm>
            <a:off x="609600" y="3533018"/>
            <a:ext cx="3585631" cy="2376964"/>
          </a:xfrm>
        </p:spPr>
        <p:txBody>
          <a:bodyPr tIns="432000"/>
          <a:lstStyle/>
          <a:p>
            <a:r>
              <a:rPr lang="en-AU" sz="1800" noProof="0" dirty="0"/>
              <a:t>Use </a:t>
            </a:r>
            <a:r>
              <a:rPr lang="en-AU" sz="1800" b="1" noProof="0" dirty="0"/>
              <a:t>checks for understanding </a:t>
            </a:r>
            <a:r>
              <a:rPr lang="en-AU" sz="1800" noProof="0" dirty="0"/>
              <a:t>throughout learning</a:t>
            </a:r>
          </a:p>
        </p:txBody>
      </p:sp>
      <p:sp>
        <p:nvSpPr>
          <p:cNvPr id="10" name="Text Placeholder 9">
            <a:extLst>
              <a:ext uri="{FF2B5EF4-FFF2-40B4-BE49-F238E27FC236}">
                <a16:creationId xmlns:a16="http://schemas.microsoft.com/office/drawing/2014/main" id="{F43C788B-D97A-3FD3-41D5-FFF993EAC2C0}"/>
              </a:ext>
            </a:extLst>
          </p:cNvPr>
          <p:cNvSpPr>
            <a:spLocks noGrp="1"/>
          </p:cNvSpPr>
          <p:nvPr>
            <p:ph type="body" sz="quarter" idx="26"/>
          </p:nvPr>
        </p:nvSpPr>
        <p:spPr>
          <a:xfrm>
            <a:off x="4772963" y="2615952"/>
            <a:ext cx="1236559" cy="1233458"/>
          </a:xfrm>
        </p:spPr>
        <p:txBody>
          <a:bodyPr/>
          <a:lstStyle/>
          <a:p>
            <a:r>
              <a:rPr lang="en-AU" noProof="0" dirty="0"/>
              <a:t>2</a:t>
            </a:r>
          </a:p>
        </p:txBody>
      </p:sp>
      <p:sp>
        <p:nvSpPr>
          <p:cNvPr id="11" name="Text Placeholder 10">
            <a:extLst>
              <a:ext uri="{FF2B5EF4-FFF2-40B4-BE49-F238E27FC236}">
                <a16:creationId xmlns:a16="http://schemas.microsoft.com/office/drawing/2014/main" id="{2FD396AF-C498-D74A-A76C-DA3EA96C7CAD}"/>
              </a:ext>
            </a:extLst>
          </p:cNvPr>
          <p:cNvSpPr>
            <a:spLocks noGrp="1"/>
          </p:cNvSpPr>
          <p:nvPr>
            <p:ph type="body" sz="quarter" idx="27"/>
          </p:nvPr>
        </p:nvSpPr>
        <p:spPr>
          <a:xfrm>
            <a:off x="4306555" y="3533018"/>
            <a:ext cx="3585632" cy="2376964"/>
          </a:xfrm>
        </p:spPr>
        <p:txBody>
          <a:bodyPr tIns="432000"/>
          <a:lstStyle/>
          <a:p>
            <a:r>
              <a:rPr lang="en-AU" sz="1800" noProof="0" dirty="0"/>
              <a:t>Support students</a:t>
            </a:r>
            <a:br>
              <a:rPr lang="en-AU" sz="1800" noProof="0" dirty="0"/>
            </a:br>
            <a:r>
              <a:rPr lang="en-AU" sz="1800" noProof="0" dirty="0"/>
              <a:t>to progress using </a:t>
            </a:r>
            <a:r>
              <a:rPr lang="en-AU" sz="1800" b="1" noProof="0" dirty="0"/>
              <a:t>additional instruction, guidance or feedback</a:t>
            </a:r>
            <a:endParaRPr lang="en-AU" sz="1800" noProof="0" dirty="0"/>
          </a:p>
        </p:txBody>
      </p:sp>
      <p:sp>
        <p:nvSpPr>
          <p:cNvPr id="16" name="Text Placeholder 9">
            <a:extLst>
              <a:ext uri="{FF2B5EF4-FFF2-40B4-BE49-F238E27FC236}">
                <a16:creationId xmlns:a16="http://schemas.microsoft.com/office/drawing/2014/main" id="{5818AEA5-B619-5ACF-1BC1-43A4A1E9DA8B}"/>
              </a:ext>
            </a:extLst>
          </p:cNvPr>
          <p:cNvSpPr txBox="1">
            <a:spLocks/>
          </p:cNvSpPr>
          <p:nvPr/>
        </p:nvSpPr>
        <p:spPr>
          <a:xfrm>
            <a:off x="8469920" y="2615952"/>
            <a:ext cx="1236559" cy="1233458"/>
          </a:xfrm>
          <a:prstGeom prst="ellipse">
            <a:avLst/>
          </a:prstGeom>
          <a:solidFill>
            <a:schemeClr val="accent4"/>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3</a:t>
            </a:r>
          </a:p>
        </p:txBody>
      </p:sp>
      <p:sp>
        <p:nvSpPr>
          <p:cNvPr id="15" name="Text Placeholder 10">
            <a:extLst>
              <a:ext uri="{FF2B5EF4-FFF2-40B4-BE49-F238E27FC236}">
                <a16:creationId xmlns:a16="http://schemas.microsoft.com/office/drawing/2014/main" id="{E8745A4F-028E-46B9-4BB5-D3878A6D58F8}"/>
              </a:ext>
            </a:extLst>
          </p:cNvPr>
          <p:cNvSpPr txBox="1">
            <a:spLocks/>
          </p:cNvSpPr>
          <p:nvPr/>
        </p:nvSpPr>
        <p:spPr>
          <a:xfrm>
            <a:off x="8003511" y="3533018"/>
            <a:ext cx="3585631" cy="2376964"/>
          </a:xfrm>
          <a:prstGeom prst="roundRect">
            <a:avLst>
              <a:gd name="adj" fmla="val 14914"/>
            </a:avLst>
          </a:prstGeom>
          <a:noFill/>
          <a:ln w="12700">
            <a:solidFill>
              <a:schemeClr val="accent4"/>
            </a:solidFill>
          </a:ln>
        </p:spPr>
        <p:txBody>
          <a:bodyPr vert="horz" lIns="360000" tIns="432000" rIns="36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Use </a:t>
            </a:r>
            <a:r>
              <a:rPr lang="en-AU" sz="1800" b="1" noProof="0" dirty="0"/>
              <a:t>evidence of learning </a:t>
            </a:r>
            <a:r>
              <a:rPr lang="en-AU" sz="1800" noProof="0" dirty="0"/>
              <a:t>to inform teaching decisions</a:t>
            </a:r>
          </a:p>
        </p:txBody>
      </p:sp>
    </p:spTree>
    <p:extLst>
      <p:ext uri="{BB962C8B-B14F-4D97-AF65-F5344CB8AC3E}">
        <p14:creationId xmlns:p14="http://schemas.microsoft.com/office/powerpoint/2010/main" val="2061429370"/>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254F16-E7F7-1D72-707D-839F0EA900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1FF71-6EBF-FE39-3410-B22A6F4D144C}"/>
              </a:ext>
            </a:extLst>
          </p:cNvPr>
          <p:cNvSpPr>
            <a:spLocks noGrp="1"/>
          </p:cNvSpPr>
          <p:nvPr>
            <p:ph type="title"/>
          </p:nvPr>
        </p:nvSpPr>
        <p:spPr/>
        <p:txBody>
          <a:bodyPr/>
          <a:lstStyle/>
          <a:p>
            <a:r>
              <a:rPr lang="en-AU" noProof="0" dirty="0"/>
              <a:t>What monitoring progress means</a:t>
            </a:r>
          </a:p>
        </p:txBody>
      </p:sp>
      <p:sp>
        <p:nvSpPr>
          <p:cNvPr id="6" name="Rectangle: Rounded Corners 35">
            <a:extLst>
              <a:ext uri="{FF2B5EF4-FFF2-40B4-BE49-F238E27FC236}">
                <a16:creationId xmlns:a16="http://schemas.microsoft.com/office/drawing/2014/main" id="{F36EC951-0DE9-77B4-FDC8-0FAF2F6E8CD1}"/>
              </a:ext>
              <a:ext uri="{C183D7F6-B498-43B3-948B-1728B52AA6E4}">
                <adec:decorative xmlns:adec="http://schemas.microsoft.com/office/drawing/2017/decorative" val="1"/>
              </a:ext>
            </a:extLst>
          </p:cNvPr>
          <p:cNvSpPr/>
          <p:nvPr/>
        </p:nvSpPr>
        <p:spPr>
          <a:xfrm>
            <a:off x="1219006" y="2077225"/>
            <a:ext cx="9672150" cy="24122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7" name="Text Placeholder 3">
            <a:extLst>
              <a:ext uri="{FF2B5EF4-FFF2-40B4-BE49-F238E27FC236}">
                <a16:creationId xmlns:a16="http://schemas.microsoft.com/office/drawing/2014/main" id="{67D64EC2-1FF4-3E20-3458-366F2611514C}"/>
              </a:ext>
            </a:extLst>
          </p:cNvPr>
          <p:cNvSpPr txBox="1">
            <a:spLocks/>
          </p:cNvSpPr>
          <p:nvPr/>
        </p:nvSpPr>
        <p:spPr>
          <a:xfrm>
            <a:off x="1610244" y="3025756"/>
            <a:ext cx="2770173" cy="446006"/>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rgbClr val="01838F"/>
                </a:solidFill>
              </a:rPr>
              <a:t>Monitoring progress</a:t>
            </a:r>
          </a:p>
        </p:txBody>
      </p:sp>
      <p:cxnSp>
        <p:nvCxnSpPr>
          <p:cNvPr id="8" name="Straight Arrow Connector 7">
            <a:extLst>
              <a:ext uri="{FF2B5EF4-FFF2-40B4-BE49-F238E27FC236}">
                <a16:creationId xmlns:a16="http://schemas.microsoft.com/office/drawing/2014/main" id="{D4BF0FFF-D2AB-336D-26D9-624E03B06CC2}"/>
              </a:ext>
              <a:ext uri="{C183D7F6-B498-43B3-948B-1728B52AA6E4}">
                <adec:decorative xmlns:adec="http://schemas.microsoft.com/office/drawing/2017/decorative" val="1"/>
              </a:ext>
            </a:extLst>
          </p:cNvPr>
          <p:cNvCxnSpPr>
            <a:cxnSpLocks/>
          </p:cNvCxnSpPr>
          <p:nvPr/>
        </p:nvCxnSpPr>
        <p:spPr>
          <a:xfrm>
            <a:off x="4380417" y="3252244"/>
            <a:ext cx="560419" cy="0"/>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9" name="Text Placeholder 3">
            <a:extLst>
              <a:ext uri="{FF2B5EF4-FFF2-40B4-BE49-F238E27FC236}">
                <a16:creationId xmlns:a16="http://schemas.microsoft.com/office/drawing/2014/main" id="{600F3417-EB83-976D-E966-30BE4D488494}"/>
              </a:ext>
            </a:extLst>
          </p:cNvPr>
          <p:cNvSpPr txBox="1">
            <a:spLocks/>
          </p:cNvSpPr>
          <p:nvPr/>
        </p:nvSpPr>
        <p:spPr>
          <a:xfrm>
            <a:off x="4872476" y="2357948"/>
            <a:ext cx="5526620" cy="1864792"/>
          </a:xfrm>
          <a:prstGeom prst="rect">
            <a:avLst/>
          </a:prstGeom>
        </p:spPr>
        <p:txBody>
          <a:bodyPr vert="horz" wrap="square" lIns="43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Involves checking for understanding so you can:</a:t>
            </a:r>
          </a:p>
          <a:p>
            <a:pPr lvl="3">
              <a:buClr>
                <a:schemeClr val="tx1"/>
              </a:buClr>
            </a:pPr>
            <a:r>
              <a:rPr lang="en-AU" noProof="0" dirty="0"/>
              <a:t>determine what students know and can do</a:t>
            </a:r>
          </a:p>
          <a:p>
            <a:pPr lvl="3">
              <a:buClr>
                <a:schemeClr val="tx1"/>
              </a:buClr>
            </a:pPr>
            <a:r>
              <a:rPr lang="en-AU" noProof="0" dirty="0"/>
              <a:t>identify any gaps in learning</a:t>
            </a:r>
          </a:p>
          <a:p>
            <a:pPr lvl="3">
              <a:buClr>
                <a:schemeClr val="tx1"/>
              </a:buClr>
            </a:pPr>
            <a:r>
              <a:rPr lang="en-AU" noProof="0" dirty="0"/>
              <a:t>adjust your teaching to meet student learning needs.</a:t>
            </a:r>
          </a:p>
        </p:txBody>
      </p:sp>
      <p:sp>
        <p:nvSpPr>
          <p:cNvPr id="5" name="Text Placeholder 4">
            <a:extLst>
              <a:ext uri="{FF2B5EF4-FFF2-40B4-BE49-F238E27FC236}">
                <a16:creationId xmlns:a16="http://schemas.microsoft.com/office/drawing/2014/main" id="{FFC72BFB-B50B-5153-8A89-BDFABFD41BF0}"/>
              </a:ext>
              <a:ext uri="{C183D7F6-B498-43B3-948B-1728B52AA6E4}">
                <adec:decorative xmlns:adec="http://schemas.microsoft.com/office/drawing/2017/decorative" val="1"/>
              </a:ext>
            </a:extLst>
          </p:cNvPr>
          <p:cNvSpPr>
            <a:spLocks noGrp="1"/>
          </p:cNvSpPr>
          <p:nvPr>
            <p:ph type="body" sz="quarter" idx="24"/>
          </p:nvPr>
        </p:nvSpPr>
        <p:spPr/>
        <p:txBody>
          <a:bodyPr/>
          <a:lstStyle/>
          <a:p>
            <a:r>
              <a:rPr lang="en-AU" noProof="0" dirty="0"/>
              <a:t>Monitoring progress overview</a:t>
            </a:r>
          </a:p>
          <a:p>
            <a:endParaRPr lang="en-AU" noProof="0" dirty="0"/>
          </a:p>
        </p:txBody>
      </p:sp>
    </p:spTree>
    <p:extLst>
      <p:ext uri="{BB962C8B-B14F-4D97-AF65-F5344CB8AC3E}">
        <p14:creationId xmlns:p14="http://schemas.microsoft.com/office/powerpoint/2010/main" val="4060666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DAA1-4F6F-9E55-19B5-3B662EBAC212}"/>
            </a:ext>
          </a:extLst>
        </p:cNvPr>
        <p:cNvGrpSpPr/>
        <p:nvPr/>
      </p:nvGrpSpPr>
      <p:grpSpPr>
        <a:xfrm>
          <a:off x="0" y="0"/>
          <a:ext cx="0" cy="0"/>
          <a:chOff x="0" y="0"/>
          <a:chExt cx="0" cy="0"/>
        </a:xfrm>
      </p:grpSpPr>
      <p:cxnSp>
        <p:nvCxnSpPr>
          <p:cNvPr id="31" name="Straight Connector 30">
            <a:extLst>
              <a:ext uri="{FF2B5EF4-FFF2-40B4-BE49-F238E27FC236}">
                <a16:creationId xmlns:a16="http://schemas.microsoft.com/office/drawing/2014/main" id="{4ADD01C6-EAC1-9729-98A7-D0572BC72F02}"/>
              </a:ext>
              <a:ext uri="{C183D7F6-B498-43B3-948B-1728B52AA6E4}">
                <adec:decorative xmlns:adec="http://schemas.microsoft.com/office/drawing/2017/decorative" val="1"/>
              </a:ext>
            </a:extLst>
          </p:cNvPr>
          <p:cNvCxnSpPr>
            <a:cxnSpLocks/>
            <a:stCxn id="37" idx="4"/>
            <a:endCxn id="25" idx="0"/>
          </p:cNvCxnSpPr>
          <p:nvPr/>
        </p:nvCxnSpPr>
        <p:spPr>
          <a:xfrm>
            <a:off x="6691155" y="1623735"/>
            <a:ext cx="7591" cy="2321409"/>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033D447B-8C35-A812-0FE6-462248A01827}"/>
              </a:ext>
              <a:ext uri="{C183D7F6-B498-43B3-948B-1728B52AA6E4}">
                <adec:decorative xmlns:adec="http://schemas.microsoft.com/office/drawing/2017/decorative" val="1"/>
              </a:ext>
            </a:extLst>
          </p:cNvPr>
          <p:cNvCxnSpPr>
            <a:cxnSpLocks/>
            <a:stCxn id="34" idx="4"/>
            <a:endCxn id="32" idx="0"/>
          </p:cNvCxnSpPr>
          <p:nvPr/>
        </p:nvCxnSpPr>
        <p:spPr>
          <a:xfrm>
            <a:off x="943342" y="1623735"/>
            <a:ext cx="0" cy="3068164"/>
          </a:xfrm>
          <a:prstGeom prst="line">
            <a:avLst/>
          </a:prstGeom>
        </p:spPr>
        <p:style>
          <a:lnRef idx="2">
            <a:schemeClr val="accent1"/>
          </a:lnRef>
          <a:fillRef idx="0">
            <a:schemeClr val="accent1"/>
          </a:fillRef>
          <a:effectRef idx="1">
            <a:schemeClr val="accent1"/>
          </a:effectRef>
          <a:fontRef idx="minor">
            <a:schemeClr val="tx1"/>
          </a:fontRef>
        </p:style>
      </p:cxnSp>
      <p:sp>
        <p:nvSpPr>
          <p:cNvPr id="9" name="Title">
            <a:extLst>
              <a:ext uri="{FF2B5EF4-FFF2-40B4-BE49-F238E27FC236}">
                <a16:creationId xmlns:a16="http://schemas.microsoft.com/office/drawing/2014/main" id="{42E5B36B-6AF6-C9AD-4890-B7543DD35BEC}"/>
              </a:ext>
            </a:extLst>
          </p:cNvPr>
          <p:cNvSpPr>
            <a:spLocks noGrp="1"/>
          </p:cNvSpPr>
          <p:nvPr>
            <p:ph type="title"/>
          </p:nvPr>
        </p:nvSpPr>
        <p:spPr>
          <a:xfrm>
            <a:off x="1199736" y="1135652"/>
            <a:ext cx="1962563" cy="523220"/>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AU" noProof="0" dirty="0"/>
              <a:t>What it is </a:t>
            </a:r>
          </a:p>
        </p:txBody>
      </p:sp>
      <p:sp>
        <p:nvSpPr>
          <p:cNvPr id="6" name="Text Placeholder 5">
            <a:extLst>
              <a:ext uri="{FF2B5EF4-FFF2-40B4-BE49-F238E27FC236}">
                <a16:creationId xmlns:a16="http://schemas.microsoft.com/office/drawing/2014/main" id="{8C004F04-52CF-0547-6DEA-20EF1066FBF8}"/>
              </a:ext>
            </a:extLst>
          </p:cNvPr>
          <p:cNvSpPr>
            <a:spLocks noGrp="1"/>
          </p:cNvSpPr>
          <p:nvPr>
            <p:ph type="body" sz="quarter" idx="23"/>
          </p:nvPr>
        </p:nvSpPr>
        <p:spPr/>
        <p:txBody>
          <a:bodyPr/>
          <a:lstStyle/>
          <a:p>
            <a:r>
              <a:rPr lang="en-AU" noProof="0" dirty="0"/>
              <a:t>Using varied methods to check</a:t>
            </a:r>
            <a:br>
              <a:rPr lang="en-AU" noProof="0" dirty="0"/>
            </a:br>
            <a:r>
              <a:rPr lang="en-AU" noProof="0" dirty="0"/>
              <a:t>students’ understanding regularly throughout a lesson.</a:t>
            </a:r>
          </a:p>
          <a:p>
            <a:r>
              <a:rPr lang="en-AU" noProof="0" dirty="0"/>
              <a:t>Being responsive to difficulties or misconceptions students demonstrate</a:t>
            </a:r>
            <a:br>
              <a:rPr lang="en-AU" noProof="0" dirty="0"/>
            </a:br>
            <a:r>
              <a:rPr lang="en-AU" noProof="0" dirty="0"/>
              <a:t>by reteaching or providing additional instruction.</a:t>
            </a:r>
          </a:p>
          <a:p>
            <a:r>
              <a:rPr lang="en-AU" noProof="0" dirty="0"/>
              <a:t>Providing prompt verbal feedback.</a:t>
            </a:r>
          </a:p>
        </p:txBody>
      </p:sp>
      <p:sp>
        <p:nvSpPr>
          <p:cNvPr id="18" name="Text Placeholder 17">
            <a:extLst>
              <a:ext uri="{FF2B5EF4-FFF2-40B4-BE49-F238E27FC236}">
                <a16:creationId xmlns:a16="http://schemas.microsoft.com/office/drawing/2014/main" id="{ECA7265F-44B4-88EC-2A2B-B3B7D28D4FE2}"/>
              </a:ext>
            </a:extLst>
          </p:cNvPr>
          <p:cNvSpPr>
            <a:spLocks noGrp="1"/>
          </p:cNvSpPr>
          <p:nvPr>
            <p:ph type="body" sz="quarter" idx="26"/>
          </p:nvPr>
        </p:nvSpPr>
        <p:spPr/>
        <p:txBody>
          <a:bodyPr/>
          <a:lstStyle/>
          <a:p>
            <a:r>
              <a:rPr lang="en-AU" noProof="0" dirty="0"/>
              <a:t>What it isn’t</a:t>
            </a:r>
          </a:p>
        </p:txBody>
      </p:sp>
      <p:sp>
        <p:nvSpPr>
          <p:cNvPr id="17" name="Text Placeholder 16">
            <a:extLst>
              <a:ext uri="{FF2B5EF4-FFF2-40B4-BE49-F238E27FC236}">
                <a16:creationId xmlns:a16="http://schemas.microsoft.com/office/drawing/2014/main" id="{D10C9015-98F6-CA5F-B75A-E349444EAE9E}"/>
              </a:ext>
            </a:extLst>
          </p:cNvPr>
          <p:cNvSpPr>
            <a:spLocks noGrp="1"/>
          </p:cNvSpPr>
          <p:nvPr>
            <p:ph type="body" sz="quarter" idx="25"/>
          </p:nvPr>
        </p:nvSpPr>
        <p:spPr/>
        <p:txBody>
          <a:bodyPr/>
          <a:lstStyle/>
          <a:p>
            <a:r>
              <a:rPr lang="en-AU" noProof="0" dirty="0"/>
              <a:t>Only checking understanding at the end of a lesson.</a:t>
            </a:r>
          </a:p>
          <a:p>
            <a:r>
              <a:rPr lang="en-AU" noProof="0" dirty="0"/>
              <a:t>Using closed and non-specific questions.</a:t>
            </a:r>
          </a:p>
          <a:p>
            <a:r>
              <a:rPr lang="en-AU" noProof="0" dirty="0"/>
              <a:t>Using fixed groupings of students.</a:t>
            </a:r>
          </a:p>
          <a:p>
            <a:r>
              <a:rPr lang="en-AU" noProof="0" dirty="0"/>
              <a:t>Providing written feedback to every student in every lesson or only providing feedback on tests.</a:t>
            </a:r>
          </a:p>
        </p:txBody>
      </p:sp>
      <p:sp>
        <p:nvSpPr>
          <p:cNvPr id="19" name="Oval 18">
            <a:extLst>
              <a:ext uri="{FF2B5EF4-FFF2-40B4-BE49-F238E27FC236}">
                <a16:creationId xmlns:a16="http://schemas.microsoft.com/office/drawing/2014/main" id="{8AA8CAC9-B580-537E-8E15-F584FB04B989}"/>
              </a:ext>
              <a:ext uri="{C183D7F6-B498-43B3-948B-1728B52AA6E4}">
                <adec:decorative xmlns:adec="http://schemas.microsoft.com/office/drawing/2017/decorative" val="1"/>
              </a:ext>
            </a:extLst>
          </p:cNvPr>
          <p:cNvSpPr/>
          <p:nvPr/>
        </p:nvSpPr>
        <p:spPr>
          <a:xfrm>
            <a:off x="853342" y="201030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0" name="Oval 19">
            <a:extLst>
              <a:ext uri="{FF2B5EF4-FFF2-40B4-BE49-F238E27FC236}">
                <a16:creationId xmlns:a16="http://schemas.microsoft.com/office/drawing/2014/main" id="{E760C9FA-43F0-19CE-56CD-62F1A66C159B}"/>
              </a:ext>
              <a:ext uri="{C183D7F6-B498-43B3-948B-1728B52AA6E4}">
                <adec:decorative xmlns:adec="http://schemas.microsoft.com/office/drawing/2017/decorative" val="1"/>
              </a:ext>
            </a:extLst>
          </p:cNvPr>
          <p:cNvSpPr/>
          <p:nvPr/>
        </p:nvSpPr>
        <p:spPr>
          <a:xfrm>
            <a:off x="853342" y="3171101"/>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3" name="Oval 22">
            <a:extLst>
              <a:ext uri="{FF2B5EF4-FFF2-40B4-BE49-F238E27FC236}">
                <a16:creationId xmlns:a16="http://schemas.microsoft.com/office/drawing/2014/main" id="{2B49C107-FBB7-7998-D4ED-9E0369DC3B33}"/>
              </a:ext>
              <a:ext uri="{C183D7F6-B498-43B3-948B-1728B52AA6E4}">
                <adec:decorative xmlns:adec="http://schemas.microsoft.com/office/drawing/2017/decorative" val="1"/>
              </a:ext>
            </a:extLst>
          </p:cNvPr>
          <p:cNvSpPr/>
          <p:nvPr/>
        </p:nvSpPr>
        <p:spPr>
          <a:xfrm>
            <a:off x="6608746" y="201030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4" name="Oval 23">
            <a:extLst>
              <a:ext uri="{FF2B5EF4-FFF2-40B4-BE49-F238E27FC236}">
                <a16:creationId xmlns:a16="http://schemas.microsoft.com/office/drawing/2014/main" id="{B51DEAEC-C82B-25F8-1112-FD0BC440A890}"/>
              </a:ext>
              <a:ext uri="{C183D7F6-B498-43B3-948B-1728B52AA6E4}">
                <adec:decorative xmlns:adec="http://schemas.microsoft.com/office/drawing/2017/decorative" val="1"/>
              </a:ext>
            </a:extLst>
          </p:cNvPr>
          <p:cNvSpPr/>
          <p:nvPr/>
        </p:nvSpPr>
        <p:spPr>
          <a:xfrm>
            <a:off x="6608746" y="2864825"/>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5" name="Oval 24">
            <a:extLst>
              <a:ext uri="{FF2B5EF4-FFF2-40B4-BE49-F238E27FC236}">
                <a16:creationId xmlns:a16="http://schemas.microsoft.com/office/drawing/2014/main" id="{10A3A10E-8A9B-C6B1-BEC0-B1001F8D64E2}"/>
              </a:ext>
              <a:ext uri="{C183D7F6-B498-43B3-948B-1728B52AA6E4}">
                <adec:decorative xmlns:adec="http://schemas.microsoft.com/office/drawing/2017/decorative" val="1"/>
              </a:ext>
            </a:extLst>
          </p:cNvPr>
          <p:cNvSpPr/>
          <p:nvPr/>
        </p:nvSpPr>
        <p:spPr>
          <a:xfrm>
            <a:off x="6608746" y="394514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2" name="Oval 31">
            <a:extLst>
              <a:ext uri="{FF2B5EF4-FFF2-40B4-BE49-F238E27FC236}">
                <a16:creationId xmlns:a16="http://schemas.microsoft.com/office/drawing/2014/main" id="{5CA522E5-7999-2A53-911B-282DD3F941A7}"/>
              </a:ext>
              <a:ext uri="{C183D7F6-B498-43B3-948B-1728B52AA6E4}">
                <adec:decorative xmlns:adec="http://schemas.microsoft.com/office/drawing/2017/decorative" val="1"/>
              </a:ext>
            </a:extLst>
          </p:cNvPr>
          <p:cNvSpPr/>
          <p:nvPr/>
        </p:nvSpPr>
        <p:spPr>
          <a:xfrm>
            <a:off x="853342" y="4691899"/>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33" name="Group 32">
            <a:extLst>
              <a:ext uri="{FF2B5EF4-FFF2-40B4-BE49-F238E27FC236}">
                <a16:creationId xmlns:a16="http://schemas.microsoft.com/office/drawing/2014/main" id="{183C4997-F370-677B-2AC7-C9F29398EA04}"/>
              </a:ext>
              <a:ext uri="{C183D7F6-B498-43B3-948B-1728B52AA6E4}">
                <adec:decorative xmlns:adec="http://schemas.microsoft.com/office/drawing/2017/decorative" val="1"/>
              </a:ext>
            </a:extLst>
          </p:cNvPr>
          <p:cNvGrpSpPr/>
          <p:nvPr/>
        </p:nvGrpSpPr>
        <p:grpSpPr>
          <a:xfrm>
            <a:off x="695325" y="1127701"/>
            <a:ext cx="496034" cy="496034"/>
            <a:chOff x="695325" y="3551451"/>
            <a:chExt cx="579120" cy="579120"/>
          </a:xfrm>
        </p:grpSpPr>
        <p:sp>
          <p:nvSpPr>
            <p:cNvPr id="34" name="Oval 33">
              <a:extLst>
                <a:ext uri="{FF2B5EF4-FFF2-40B4-BE49-F238E27FC236}">
                  <a16:creationId xmlns:a16="http://schemas.microsoft.com/office/drawing/2014/main" id="{6B4C1195-468E-3044-8C3D-F207E49B6F82}"/>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5" name="Graphic 34">
              <a:extLst>
                <a:ext uri="{FF2B5EF4-FFF2-40B4-BE49-F238E27FC236}">
                  <a16:creationId xmlns:a16="http://schemas.microsoft.com/office/drawing/2014/main" id="{44DB453C-4E03-D662-BA0F-145C031133D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36" name="Group 35">
            <a:extLst>
              <a:ext uri="{FF2B5EF4-FFF2-40B4-BE49-F238E27FC236}">
                <a16:creationId xmlns:a16="http://schemas.microsoft.com/office/drawing/2014/main" id="{93E279F3-41EA-1226-00EA-87094ED598AD}"/>
              </a:ext>
              <a:ext uri="{C183D7F6-B498-43B3-948B-1728B52AA6E4}">
                <adec:decorative xmlns:adec="http://schemas.microsoft.com/office/drawing/2017/decorative" val="1"/>
              </a:ext>
            </a:extLst>
          </p:cNvPr>
          <p:cNvGrpSpPr/>
          <p:nvPr/>
        </p:nvGrpSpPr>
        <p:grpSpPr>
          <a:xfrm>
            <a:off x="6443138" y="1127701"/>
            <a:ext cx="496034" cy="496034"/>
            <a:chOff x="6259374" y="3551451"/>
            <a:chExt cx="579120" cy="579120"/>
          </a:xfrm>
        </p:grpSpPr>
        <p:sp>
          <p:nvSpPr>
            <p:cNvPr id="37" name="Oval 36">
              <a:extLst>
                <a:ext uri="{FF2B5EF4-FFF2-40B4-BE49-F238E27FC236}">
                  <a16:creationId xmlns:a16="http://schemas.microsoft.com/office/drawing/2014/main" id="{CF58F636-849B-79AE-121D-675582F7E35D}"/>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8" name="Graphic 37">
              <a:extLst>
                <a:ext uri="{FF2B5EF4-FFF2-40B4-BE49-F238E27FC236}">
                  <a16:creationId xmlns:a16="http://schemas.microsoft.com/office/drawing/2014/main" id="{A12041FF-CC3B-B672-C17B-D219ECE256C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41" name="Oval 40">
            <a:extLst>
              <a:ext uri="{FF2B5EF4-FFF2-40B4-BE49-F238E27FC236}">
                <a16:creationId xmlns:a16="http://schemas.microsoft.com/office/drawing/2014/main" id="{C459D47F-DA6F-421F-9A40-945B9B588E69}"/>
              </a:ext>
              <a:ext uri="{C183D7F6-B498-43B3-948B-1728B52AA6E4}">
                <adec:decorative xmlns:adec="http://schemas.microsoft.com/office/drawing/2017/decorative" val="1"/>
              </a:ext>
            </a:extLst>
          </p:cNvPr>
          <p:cNvSpPr/>
          <p:nvPr/>
        </p:nvSpPr>
        <p:spPr>
          <a:xfrm>
            <a:off x="6608746" y="340498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5" name="Text Placeholder 4">
            <a:extLst>
              <a:ext uri="{FF2B5EF4-FFF2-40B4-BE49-F238E27FC236}">
                <a16:creationId xmlns:a16="http://schemas.microsoft.com/office/drawing/2014/main" id="{38D1C907-5707-9440-D206-CACED97FF387}"/>
              </a:ext>
              <a:ext uri="{C183D7F6-B498-43B3-948B-1728B52AA6E4}">
                <adec:decorative xmlns:adec="http://schemas.microsoft.com/office/drawing/2017/decorative" val="1"/>
              </a:ext>
            </a:extLst>
          </p:cNvPr>
          <p:cNvSpPr>
            <a:spLocks noGrp="1"/>
          </p:cNvSpPr>
          <p:nvPr>
            <p:ph type="body" sz="quarter" idx="24"/>
          </p:nvPr>
        </p:nvSpPr>
        <p:spPr/>
        <p:txBody>
          <a:bodyPr/>
          <a:lstStyle/>
          <a:p>
            <a:r>
              <a:rPr lang="en-AU" dirty="0"/>
              <a:t>Monitoring progress overview</a:t>
            </a:r>
          </a:p>
        </p:txBody>
      </p:sp>
    </p:spTree>
    <p:extLst>
      <p:ext uri="{BB962C8B-B14F-4D97-AF65-F5344CB8AC3E}">
        <p14:creationId xmlns:p14="http://schemas.microsoft.com/office/powerpoint/2010/main" val="25900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anim calcmode="lin" valueType="num">
                                      <p:cBhvr>
                                        <p:cTn id="8"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1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anim calcmode="lin" valueType="num">
                                      <p:cBhvr>
                                        <p:cTn id="13" dur="500" fill="hold"/>
                                        <p:tgtEl>
                                          <p:spTgt spid="36"/>
                                        </p:tgtEl>
                                        <p:attrNameLst>
                                          <p:attrName>ppt_x</p:attrName>
                                        </p:attrNameLst>
                                      </p:cBhvr>
                                      <p:tavLst>
                                        <p:tav tm="0">
                                          <p:val>
                                            <p:strVal val="#ppt_x"/>
                                          </p:val>
                                        </p:tav>
                                        <p:tav tm="100000">
                                          <p:val>
                                            <p:strVal val="#ppt_x"/>
                                          </p:val>
                                        </p:tav>
                                      </p:tavLst>
                                    </p:anim>
                                    <p:anim calcmode="lin" valueType="num">
                                      <p:cBhvr>
                                        <p:cTn id="14" dur="500" fill="hold"/>
                                        <p:tgtEl>
                                          <p:spTgt spid="3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up)">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7">
                                            <p:txEl>
                                              <p:pRg st="0" end="0"/>
                                            </p:txEl>
                                          </p:spTgt>
                                        </p:tgtEl>
                                        <p:attrNameLst>
                                          <p:attrName>style.visibility</p:attrName>
                                        </p:attrNameLst>
                                      </p:cBhvr>
                                      <p:to>
                                        <p:strVal val="visible"/>
                                      </p:to>
                                    </p:set>
                                    <p:animEffect transition="in" filter="fade">
                                      <p:cBhvr>
                                        <p:cTn id="24" dur="500"/>
                                        <p:tgtEl>
                                          <p:spTgt spid="17">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xEl>
                                              <p:pRg st="1" end="1"/>
                                            </p:txEl>
                                          </p:spTgt>
                                        </p:tgtEl>
                                        <p:attrNameLst>
                                          <p:attrName>style.visibility</p:attrName>
                                        </p:attrNameLst>
                                      </p:cBhvr>
                                      <p:to>
                                        <p:strVal val="visible"/>
                                      </p:to>
                                    </p:set>
                                    <p:animEffect transition="in" filter="fade">
                                      <p:cBhvr>
                                        <p:cTn id="30" dur="500"/>
                                        <p:tgtEl>
                                          <p:spTgt spid="17">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xEl>
                                              <p:pRg st="2" end="2"/>
                                            </p:txEl>
                                          </p:spTgt>
                                        </p:tgtEl>
                                        <p:attrNameLst>
                                          <p:attrName>style.visibility</p:attrName>
                                        </p:attrNameLst>
                                      </p:cBhvr>
                                      <p:to>
                                        <p:strVal val="visible"/>
                                      </p:to>
                                    </p:set>
                                    <p:animEffect transition="in" filter="fade">
                                      <p:cBhvr>
                                        <p:cTn id="36" dur="500"/>
                                        <p:tgtEl>
                                          <p:spTgt spid="17">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xEl>
                                              <p:pRg st="3" end="3"/>
                                            </p:txEl>
                                          </p:spTgt>
                                        </p:tgtEl>
                                        <p:attrNameLst>
                                          <p:attrName>style.visibility</p:attrName>
                                        </p:attrNameLst>
                                      </p:cBhvr>
                                      <p:to>
                                        <p:strVal val="visible"/>
                                      </p:to>
                                    </p:set>
                                    <p:animEffect transition="in" filter="fade">
                                      <p:cBhvr>
                                        <p:cTn id="42"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p:bldP spid="17" grpId="0" uiExpand="1" build="p"/>
      <p:bldP spid="23" grpId="0" animBg="1"/>
      <p:bldP spid="24" grpId="0" animBg="1"/>
      <p:bldP spid="25" grpId="0" animBg="1"/>
      <p:bldP spid="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917B2-EDA7-FC9F-32F7-91BD956C1545}"/>
            </a:ext>
          </a:extLst>
        </p:cNvPr>
        <p:cNvGrpSpPr/>
        <p:nvPr/>
      </p:nvGrpSpPr>
      <p:grpSpPr>
        <a:xfrm>
          <a:off x="0" y="0"/>
          <a:ext cx="0" cy="0"/>
          <a:chOff x="0" y="0"/>
          <a:chExt cx="0" cy="0"/>
        </a:xfrm>
      </p:grpSpPr>
      <p:sp>
        <p:nvSpPr>
          <p:cNvPr id="8" name="Text Placeholder 4">
            <a:extLst>
              <a:ext uri="{FF2B5EF4-FFF2-40B4-BE49-F238E27FC236}">
                <a16:creationId xmlns:a16="http://schemas.microsoft.com/office/drawing/2014/main" id="{A74C806D-38BC-D537-854A-57EA6D504BDA}"/>
              </a:ext>
              <a:ext uri="{C183D7F6-B498-43B3-948B-1728B52AA6E4}">
                <adec:decorative xmlns:adec="http://schemas.microsoft.com/office/drawing/2017/decorative" val="1"/>
              </a:ext>
            </a:extLst>
          </p:cNvPr>
          <p:cNvSpPr txBox="1">
            <a:spLocks/>
          </p:cNvSpPr>
          <p:nvPr/>
        </p:nvSpPr>
        <p:spPr>
          <a:xfrm>
            <a:off x="714375" y="0"/>
            <a:ext cx="3476625"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dirty="0"/>
              <a:t>Monitoring progress overview</a:t>
            </a:r>
          </a:p>
        </p:txBody>
      </p:sp>
      <p:sp>
        <p:nvSpPr>
          <p:cNvPr id="4" name="Title 3">
            <a:extLst>
              <a:ext uri="{FF2B5EF4-FFF2-40B4-BE49-F238E27FC236}">
                <a16:creationId xmlns:a16="http://schemas.microsoft.com/office/drawing/2014/main" id="{478F0F5D-D680-F57C-90FB-22FEA70473A0}"/>
              </a:ext>
            </a:extLst>
          </p:cNvPr>
          <p:cNvSpPr>
            <a:spLocks noGrp="1"/>
          </p:cNvSpPr>
          <p:nvPr>
            <p:ph type="title"/>
          </p:nvPr>
        </p:nvSpPr>
        <p:spPr/>
        <p:txBody>
          <a:bodyPr/>
          <a:lstStyle/>
          <a:p>
            <a:r>
              <a:rPr lang="en-AU" dirty="0"/>
              <a:t>Why focus on monitoring progress</a:t>
            </a:r>
          </a:p>
        </p:txBody>
      </p:sp>
      <p:grpSp>
        <p:nvGrpSpPr>
          <p:cNvPr id="9" name="Group 8">
            <a:extLst>
              <a:ext uri="{FF2B5EF4-FFF2-40B4-BE49-F238E27FC236}">
                <a16:creationId xmlns:a16="http://schemas.microsoft.com/office/drawing/2014/main" id="{DEA61073-4A6C-4974-84E0-E6AB846235BD}"/>
              </a:ext>
              <a:ext uri="{C183D7F6-B498-43B3-948B-1728B52AA6E4}">
                <adec:decorative xmlns:adec="http://schemas.microsoft.com/office/drawing/2017/decorative" val="1"/>
              </a:ext>
            </a:extLst>
          </p:cNvPr>
          <p:cNvGrpSpPr/>
          <p:nvPr/>
        </p:nvGrpSpPr>
        <p:grpSpPr>
          <a:xfrm>
            <a:off x="703942" y="1777999"/>
            <a:ext cx="354391" cy="354391"/>
            <a:chOff x="703942" y="1714499"/>
            <a:chExt cx="354391" cy="354391"/>
          </a:xfrm>
        </p:grpSpPr>
        <p:sp>
          <p:nvSpPr>
            <p:cNvPr id="10" name="Oval 9">
              <a:extLst>
                <a:ext uri="{FF2B5EF4-FFF2-40B4-BE49-F238E27FC236}">
                  <a16:creationId xmlns:a16="http://schemas.microsoft.com/office/drawing/2014/main" id="{63C67A08-985B-C763-2DEA-997DDCBB8A6C}"/>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1" name="Graphic 10">
              <a:extLst>
                <a:ext uri="{FF2B5EF4-FFF2-40B4-BE49-F238E27FC236}">
                  <a16:creationId xmlns:a16="http://schemas.microsoft.com/office/drawing/2014/main" id="{CB27C1D4-6086-8D78-C6B3-CB6D469BBD3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15" name="Text Placeholder 7">
            <a:extLst>
              <a:ext uri="{FF2B5EF4-FFF2-40B4-BE49-F238E27FC236}">
                <a16:creationId xmlns:a16="http://schemas.microsoft.com/office/drawing/2014/main" id="{311B4345-053A-78F4-9D48-8B79514F00D9}"/>
              </a:ext>
            </a:extLst>
          </p:cNvPr>
          <p:cNvSpPr>
            <a:spLocks noGrp="1"/>
          </p:cNvSpPr>
          <p:nvPr>
            <p:ph type="body" sz="quarter" idx="23"/>
          </p:nvPr>
        </p:nvSpPr>
        <p:spPr>
          <a:xfrm>
            <a:off x="609600" y="2147201"/>
            <a:ext cx="2220686" cy="2623666"/>
          </a:xfrm>
        </p:spPr>
        <p:txBody>
          <a:bodyPr>
            <a:noAutofit/>
          </a:bodyPr>
          <a:lstStyle/>
          <a:p>
            <a:pPr>
              <a:lnSpc>
                <a:spcPct val="120000"/>
              </a:lnSpc>
              <a:spcBef>
                <a:spcPts val="600"/>
              </a:spcBef>
            </a:pPr>
            <a:r>
              <a:rPr lang="en-AU" dirty="0"/>
              <a:t>Asking students questions about what they’re learning prompts them to draw from </a:t>
            </a:r>
            <a:r>
              <a:rPr lang="en-AU" b="1" dirty="0"/>
              <a:t>long-term memory</a:t>
            </a:r>
            <a:r>
              <a:rPr lang="en-AU" dirty="0"/>
              <a:t>. </a:t>
            </a:r>
          </a:p>
        </p:txBody>
      </p:sp>
      <p:grpSp>
        <p:nvGrpSpPr>
          <p:cNvPr id="12" name="Group 11">
            <a:extLst>
              <a:ext uri="{FF2B5EF4-FFF2-40B4-BE49-F238E27FC236}">
                <a16:creationId xmlns:a16="http://schemas.microsoft.com/office/drawing/2014/main" id="{1DDBE89E-BF09-CEF1-006A-175D9143A6EA}"/>
              </a:ext>
              <a:ext uri="{C183D7F6-B498-43B3-948B-1728B52AA6E4}">
                <adec:decorative xmlns:adec="http://schemas.microsoft.com/office/drawing/2017/decorative" val="1"/>
              </a:ext>
            </a:extLst>
          </p:cNvPr>
          <p:cNvGrpSpPr/>
          <p:nvPr/>
        </p:nvGrpSpPr>
        <p:grpSpPr>
          <a:xfrm>
            <a:off x="3133706" y="1777999"/>
            <a:ext cx="354391" cy="354391"/>
            <a:chOff x="703942" y="1714499"/>
            <a:chExt cx="354391" cy="354391"/>
          </a:xfrm>
        </p:grpSpPr>
        <p:sp>
          <p:nvSpPr>
            <p:cNvPr id="13" name="Oval 12">
              <a:extLst>
                <a:ext uri="{FF2B5EF4-FFF2-40B4-BE49-F238E27FC236}">
                  <a16:creationId xmlns:a16="http://schemas.microsoft.com/office/drawing/2014/main" id="{1C0EDDE4-5CA4-1434-7168-3FD80120D3CF}"/>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4" name="Graphic 13">
              <a:extLst>
                <a:ext uri="{FF2B5EF4-FFF2-40B4-BE49-F238E27FC236}">
                  <a16:creationId xmlns:a16="http://schemas.microsoft.com/office/drawing/2014/main" id="{4768BE6C-214A-86DC-6BCA-C13C959B8A0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16" name="Text Placeholder 7">
            <a:extLst>
              <a:ext uri="{FF2B5EF4-FFF2-40B4-BE49-F238E27FC236}">
                <a16:creationId xmlns:a16="http://schemas.microsoft.com/office/drawing/2014/main" id="{B1B11F7D-1983-EE50-0F9B-ECA54288101A}"/>
              </a:ext>
            </a:extLst>
          </p:cNvPr>
          <p:cNvSpPr txBox="1">
            <a:spLocks/>
          </p:cNvSpPr>
          <p:nvPr/>
        </p:nvSpPr>
        <p:spPr>
          <a:xfrm>
            <a:off x="3059668" y="2147201"/>
            <a:ext cx="2697665" cy="2623667"/>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dirty="0"/>
              <a:t>Retrieving learning from memory builds new and strong connections, </a:t>
            </a:r>
            <a:r>
              <a:rPr lang="en-AU" b="1" dirty="0"/>
              <a:t>consolidating</a:t>
            </a:r>
            <a:r>
              <a:rPr lang="en-AU" dirty="0"/>
              <a:t> that learning and </a:t>
            </a:r>
            <a:r>
              <a:rPr lang="en-AU" b="1" dirty="0"/>
              <a:t>connecting</a:t>
            </a:r>
            <a:r>
              <a:rPr lang="en-AU" dirty="0"/>
              <a:t> new information with what students already know.</a:t>
            </a:r>
          </a:p>
        </p:txBody>
      </p:sp>
      <p:grpSp>
        <p:nvGrpSpPr>
          <p:cNvPr id="17" name="Group 16">
            <a:extLst>
              <a:ext uri="{FF2B5EF4-FFF2-40B4-BE49-F238E27FC236}">
                <a16:creationId xmlns:a16="http://schemas.microsoft.com/office/drawing/2014/main" id="{EC4AF45B-EB6C-4C89-71B9-F37A90BA84BC}"/>
              </a:ext>
              <a:ext uri="{C183D7F6-B498-43B3-948B-1728B52AA6E4}">
                <adec:decorative xmlns:adec="http://schemas.microsoft.com/office/drawing/2017/decorative" val="1"/>
              </a:ext>
            </a:extLst>
          </p:cNvPr>
          <p:cNvGrpSpPr/>
          <p:nvPr/>
        </p:nvGrpSpPr>
        <p:grpSpPr>
          <a:xfrm>
            <a:off x="6379027" y="1777998"/>
            <a:ext cx="354391" cy="354391"/>
            <a:chOff x="703942" y="1714499"/>
            <a:chExt cx="354391" cy="354391"/>
          </a:xfrm>
        </p:grpSpPr>
        <p:sp>
          <p:nvSpPr>
            <p:cNvPr id="18" name="Oval 17">
              <a:extLst>
                <a:ext uri="{FF2B5EF4-FFF2-40B4-BE49-F238E27FC236}">
                  <a16:creationId xmlns:a16="http://schemas.microsoft.com/office/drawing/2014/main" id="{2BB3DD87-2720-66F9-2792-8214CA2ACFD5}"/>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9" name="Graphic 18">
              <a:extLst>
                <a:ext uri="{FF2B5EF4-FFF2-40B4-BE49-F238E27FC236}">
                  <a16:creationId xmlns:a16="http://schemas.microsoft.com/office/drawing/2014/main" id="{2A515FC8-5AA1-8A26-3572-A1171227CA3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23" name="Text Placeholder 7">
            <a:extLst>
              <a:ext uri="{FF2B5EF4-FFF2-40B4-BE49-F238E27FC236}">
                <a16:creationId xmlns:a16="http://schemas.microsoft.com/office/drawing/2014/main" id="{75ABBDE3-ABF3-A742-0C05-08BDCBA2AFDC}"/>
              </a:ext>
            </a:extLst>
          </p:cNvPr>
          <p:cNvSpPr txBox="1">
            <a:spLocks/>
          </p:cNvSpPr>
          <p:nvPr/>
        </p:nvSpPr>
        <p:spPr>
          <a:xfrm>
            <a:off x="6284685" y="2147200"/>
            <a:ext cx="2463800" cy="2623666"/>
          </a:xfrm>
          <a:prstGeom prst="rect">
            <a:avLst/>
          </a:prstGeom>
        </p:spPr>
        <p:txBody>
          <a:bodyPr vert="horz" lIns="91440" tIns="45720" rIns="91440" bIns="4572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600"/>
              </a:spcBef>
            </a:pPr>
            <a:r>
              <a:rPr lang="en-AU" dirty="0"/>
              <a:t>Each opportunity to draw on prior learning and practice therefore helps students </a:t>
            </a:r>
            <a:r>
              <a:rPr lang="en-AU" b="1" dirty="0"/>
              <a:t>retain knowledge</a:t>
            </a:r>
            <a:r>
              <a:rPr lang="en-AU" dirty="0"/>
              <a:t>. </a:t>
            </a:r>
          </a:p>
        </p:txBody>
      </p:sp>
      <p:grpSp>
        <p:nvGrpSpPr>
          <p:cNvPr id="20" name="Group 19">
            <a:extLst>
              <a:ext uri="{FF2B5EF4-FFF2-40B4-BE49-F238E27FC236}">
                <a16:creationId xmlns:a16="http://schemas.microsoft.com/office/drawing/2014/main" id="{8DEED12C-C640-2D5D-4353-4EF7AD1619B6}"/>
              </a:ext>
              <a:ext uri="{C183D7F6-B498-43B3-948B-1728B52AA6E4}">
                <adec:decorative xmlns:adec="http://schemas.microsoft.com/office/drawing/2017/decorative" val="1"/>
              </a:ext>
            </a:extLst>
          </p:cNvPr>
          <p:cNvGrpSpPr/>
          <p:nvPr/>
        </p:nvGrpSpPr>
        <p:grpSpPr>
          <a:xfrm>
            <a:off x="9128107" y="1777998"/>
            <a:ext cx="354391" cy="354391"/>
            <a:chOff x="703942" y="1714499"/>
            <a:chExt cx="354391" cy="354391"/>
          </a:xfrm>
        </p:grpSpPr>
        <p:sp>
          <p:nvSpPr>
            <p:cNvPr id="21" name="Oval 20">
              <a:extLst>
                <a:ext uri="{FF2B5EF4-FFF2-40B4-BE49-F238E27FC236}">
                  <a16:creationId xmlns:a16="http://schemas.microsoft.com/office/drawing/2014/main" id="{810B999D-B617-E9BF-5134-C1BD5E09193F}"/>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2" name="Graphic 21">
              <a:extLst>
                <a:ext uri="{FF2B5EF4-FFF2-40B4-BE49-F238E27FC236}">
                  <a16:creationId xmlns:a16="http://schemas.microsoft.com/office/drawing/2014/main" id="{BF687FCD-27BB-FC32-8B10-8CD4E036170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24" name="Text Placeholder 7">
            <a:extLst>
              <a:ext uri="{FF2B5EF4-FFF2-40B4-BE49-F238E27FC236}">
                <a16:creationId xmlns:a16="http://schemas.microsoft.com/office/drawing/2014/main" id="{CE6740C9-3BB1-D294-F685-1D516702EF10}"/>
              </a:ext>
            </a:extLst>
          </p:cNvPr>
          <p:cNvSpPr txBox="1">
            <a:spLocks/>
          </p:cNvSpPr>
          <p:nvPr/>
        </p:nvSpPr>
        <p:spPr>
          <a:xfrm>
            <a:off x="9054069" y="2147200"/>
            <a:ext cx="2586388" cy="2623667"/>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dirty="0"/>
              <a:t>Formative assessment informs teacher decision-making and allows teachers to adjust instruction</a:t>
            </a:r>
            <a:r>
              <a:rPr lang="en-AU" b="1" dirty="0"/>
              <a:t> </a:t>
            </a:r>
            <a:r>
              <a:rPr lang="en-AU" dirty="0"/>
              <a:t>in </a:t>
            </a:r>
            <a:br>
              <a:rPr lang="en-AU" dirty="0"/>
            </a:br>
            <a:r>
              <a:rPr lang="en-AU" dirty="0"/>
              <a:t>a </a:t>
            </a:r>
            <a:r>
              <a:rPr lang="en-AU" b="1" dirty="0"/>
              <a:t>timely</a:t>
            </a:r>
            <a:r>
              <a:rPr lang="en-AU" dirty="0"/>
              <a:t> manner.</a:t>
            </a:r>
          </a:p>
        </p:txBody>
      </p:sp>
      <p:cxnSp>
        <p:nvCxnSpPr>
          <p:cNvPr id="25" name="Straight Connector 24">
            <a:extLst>
              <a:ext uri="{FF2B5EF4-FFF2-40B4-BE49-F238E27FC236}">
                <a16:creationId xmlns:a16="http://schemas.microsoft.com/office/drawing/2014/main" id="{D0AD8681-14D4-D2F4-9431-A41C397C3882}"/>
              </a:ext>
              <a:ext uri="{C183D7F6-B498-43B3-948B-1728B52AA6E4}">
                <adec:decorative xmlns:adec="http://schemas.microsoft.com/office/drawing/2017/decorative" val="1"/>
              </a:ext>
            </a:extLst>
          </p:cNvPr>
          <p:cNvCxnSpPr/>
          <p:nvPr/>
        </p:nvCxnSpPr>
        <p:spPr>
          <a:xfrm>
            <a:off x="703942" y="5040689"/>
            <a:ext cx="10738757"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26" name="Text Placeholder 7">
            <a:extLst>
              <a:ext uri="{FF2B5EF4-FFF2-40B4-BE49-F238E27FC236}">
                <a16:creationId xmlns:a16="http://schemas.microsoft.com/office/drawing/2014/main" id="{E6D6902A-4BDA-C984-EB3B-E7DC8006638B}"/>
              </a:ext>
            </a:extLst>
          </p:cNvPr>
          <p:cNvSpPr txBox="1">
            <a:spLocks/>
          </p:cNvSpPr>
          <p:nvPr/>
        </p:nvSpPr>
        <p:spPr>
          <a:xfrm>
            <a:off x="609600" y="5188566"/>
            <a:ext cx="10972800" cy="1195071"/>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0"/>
              </a:spcBef>
              <a:spcAft>
                <a:spcPts val="0"/>
              </a:spcAft>
            </a:pPr>
            <a:r>
              <a:rPr lang="en-AU" sz="1050" noProof="0" dirty="0"/>
              <a:t>Sources: </a:t>
            </a:r>
          </a:p>
          <a:p>
            <a:pPr lvl="3">
              <a:spcAft>
                <a:spcPts val="0"/>
              </a:spcAft>
              <a:buClr>
                <a:schemeClr val="tx1"/>
              </a:buClr>
            </a:pPr>
            <a:r>
              <a:rPr lang="en-AU" sz="1000" dirty="0" err="1"/>
              <a:t>Rosenshine</a:t>
            </a:r>
            <a:r>
              <a:rPr lang="en-AU" sz="1000" dirty="0"/>
              <a:t>, B. (2012). Principles of instruction: Research-based strategies that all teachers should know. </a:t>
            </a:r>
            <a:r>
              <a:rPr lang="en-AU" sz="1000" i="1" dirty="0"/>
              <a:t>American Educator, 36</a:t>
            </a:r>
            <a:r>
              <a:rPr lang="en-AU" sz="1000" dirty="0"/>
              <a:t>(1), 12–19. </a:t>
            </a:r>
            <a:r>
              <a:rPr lang="en-AU" sz="1000" dirty="0">
                <a:hlinkClick r:id="rId4"/>
              </a:rPr>
              <a:t>https://www.aft.org/ae/spring2012/rosenshine</a:t>
            </a:r>
            <a:endParaRPr lang="en-AU" sz="1000" dirty="0"/>
          </a:p>
          <a:p>
            <a:pPr lvl="3">
              <a:spcAft>
                <a:spcPts val="0"/>
              </a:spcAft>
              <a:buClr>
                <a:schemeClr val="tx1"/>
              </a:buClr>
            </a:pPr>
            <a:r>
              <a:rPr lang="en-AU" sz="1000" dirty="0"/>
              <a:t>Australian Education Research Organisation. (2023). </a:t>
            </a:r>
            <a:r>
              <a:rPr lang="en-AU" sz="1000" i="1" dirty="0"/>
              <a:t>Introduction to a multi-tiered system of supports. </a:t>
            </a:r>
            <a:r>
              <a:rPr lang="en-AU" sz="1000" dirty="0">
                <a:hlinkClick r:id="rId5"/>
              </a:rPr>
              <a:t>https://www.edresearch.edu.au/guides-resources/practice-guides/intro-multi-tiered-system-supports</a:t>
            </a:r>
            <a:endParaRPr lang="en-AU" sz="1000" dirty="0"/>
          </a:p>
          <a:p>
            <a:pPr lvl="3">
              <a:spcAft>
                <a:spcPts val="0"/>
              </a:spcAft>
              <a:buClr>
                <a:schemeClr val="tx1"/>
              </a:buClr>
            </a:pPr>
            <a:r>
              <a:rPr lang="en-AU" sz="1000" dirty="0"/>
              <a:t>Wiliam, D. (2011). </a:t>
            </a:r>
            <a:r>
              <a:rPr lang="en-AU" sz="1000" i="1" dirty="0"/>
              <a:t>Embedded formative assessment </a:t>
            </a:r>
            <a:r>
              <a:rPr lang="en-AU" sz="1000" dirty="0"/>
              <a:t>(US ed.). Solution Tree Press.</a:t>
            </a:r>
          </a:p>
        </p:txBody>
      </p:sp>
    </p:spTree>
    <p:extLst>
      <p:ext uri="{BB962C8B-B14F-4D97-AF65-F5344CB8AC3E}">
        <p14:creationId xmlns:p14="http://schemas.microsoft.com/office/powerpoint/2010/main" val="3818239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2F97A-119F-CB81-CB03-69E6DDA215FE}"/>
            </a:ext>
          </a:extLst>
        </p:cNvPr>
        <p:cNvGrpSpPr/>
        <p:nvPr/>
      </p:nvGrpSpPr>
      <p:grpSpPr>
        <a:xfrm>
          <a:off x="0" y="0"/>
          <a:ext cx="0" cy="0"/>
          <a:chOff x="0" y="0"/>
          <a:chExt cx="0" cy="0"/>
        </a:xfrm>
      </p:grpSpPr>
      <p:sp>
        <p:nvSpPr>
          <p:cNvPr id="3" name="Title 3">
            <a:extLst>
              <a:ext uri="{FF2B5EF4-FFF2-40B4-BE49-F238E27FC236}">
                <a16:creationId xmlns:a16="http://schemas.microsoft.com/office/drawing/2014/main" id="{7EDC532F-8CE9-0582-51AF-2F31BD9ACBFA}"/>
              </a:ext>
            </a:extLst>
          </p:cNvPr>
          <p:cNvSpPr>
            <a:spLocks noGrp="1"/>
          </p:cNvSpPr>
          <p:nvPr>
            <p:ph type="title"/>
          </p:nvPr>
        </p:nvSpPr>
        <p:spPr>
          <a:xfrm>
            <a:off x="609600" y="780287"/>
            <a:ext cx="4397829" cy="1569660"/>
          </a:xfrm>
        </p:spPr>
        <p:txBody>
          <a:bodyPr/>
          <a:lstStyle/>
          <a:p>
            <a:pPr>
              <a:lnSpc>
                <a:spcPct val="100000"/>
              </a:lnSpc>
            </a:pPr>
            <a:r>
              <a:rPr lang="en-AU" dirty="0"/>
              <a:t>Linking monitoring progress with how students learn</a:t>
            </a:r>
          </a:p>
        </p:txBody>
      </p:sp>
      <p:sp>
        <p:nvSpPr>
          <p:cNvPr id="7" name="TextBox 6">
            <a:extLst>
              <a:ext uri="{FF2B5EF4-FFF2-40B4-BE49-F238E27FC236}">
                <a16:creationId xmlns:a16="http://schemas.microsoft.com/office/drawing/2014/main" id="{E7AE63A6-E9E8-8942-D0E4-0BBF59D2790D}"/>
              </a:ext>
            </a:extLst>
          </p:cNvPr>
          <p:cNvSpPr txBox="1"/>
          <p:nvPr/>
        </p:nvSpPr>
        <p:spPr>
          <a:xfrm>
            <a:off x="609601" y="2657839"/>
            <a:ext cx="4664034" cy="2137445"/>
          </a:xfrm>
          <a:prstGeom prst="rect">
            <a:avLst/>
          </a:prstGeom>
          <a:noFill/>
        </p:spPr>
        <p:txBody>
          <a:bodyPr wrap="square" rtlCol="0">
            <a:spAutoFit/>
          </a:bodyPr>
          <a:lstStyle/>
          <a:p>
            <a:pPr algn="l">
              <a:lnSpc>
                <a:spcPct val="130000"/>
              </a:lnSpc>
              <a:spcBef>
                <a:spcPts val="600"/>
              </a:spcBef>
              <a:spcAft>
                <a:spcPts val="600"/>
              </a:spcAft>
            </a:pPr>
            <a:r>
              <a:rPr lang="en-AU" sz="1600" b="1" noProof="0" dirty="0"/>
              <a:t>AERO’s learning and teaching model </a:t>
            </a:r>
            <a:r>
              <a:rPr lang="en-AU" sz="1600" noProof="0" dirty="0"/>
              <a:t>outlines evidence-based teaching practices that support students in their learning.</a:t>
            </a:r>
            <a:endParaRPr lang="en-AU" sz="1600" dirty="0"/>
          </a:p>
          <a:p>
            <a:pPr algn="l">
              <a:lnSpc>
                <a:spcPct val="130000"/>
              </a:lnSpc>
              <a:spcBef>
                <a:spcPts val="600"/>
              </a:spcBef>
              <a:spcAft>
                <a:spcPts val="600"/>
              </a:spcAft>
            </a:pPr>
            <a:r>
              <a:rPr lang="en-AU" sz="1600" noProof="0" dirty="0"/>
              <a:t>The model shows how </a:t>
            </a:r>
            <a:r>
              <a:rPr lang="en-AU" sz="1600" dirty="0"/>
              <a:t>the practice of </a:t>
            </a:r>
            <a:r>
              <a:rPr lang="en-AU" sz="1600" b="1" dirty="0"/>
              <a:t>monitoring progress </a:t>
            </a:r>
            <a:r>
              <a:rPr lang="en-AU" sz="1600" dirty="0"/>
              <a:t>relates to what we know about </a:t>
            </a:r>
            <a:r>
              <a:rPr lang="en-AU" sz="1600" b="1" dirty="0"/>
              <a:t>how students learn</a:t>
            </a:r>
            <a:r>
              <a:rPr lang="en-AU" sz="1600" dirty="0"/>
              <a:t>.</a:t>
            </a:r>
            <a:endParaRPr lang="en-AU" sz="1600" noProof="0" dirty="0"/>
          </a:p>
        </p:txBody>
      </p:sp>
      <p:grpSp>
        <p:nvGrpSpPr>
          <p:cNvPr id="4" name="Group 3" descr="AERO's learning and teaching model. In the learning column, 3 bullet points are highlighted: Cognitive load, Recall and retention, and Additional learning needs. In the Teaching column, one bullet point is highlighted: Monitor progress.">
            <a:extLst>
              <a:ext uri="{FF2B5EF4-FFF2-40B4-BE49-F238E27FC236}">
                <a16:creationId xmlns:a16="http://schemas.microsoft.com/office/drawing/2014/main" id="{D94C3CA4-F32C-523D-5B1C-5708114758DA}"/>
              </a:ext>
            </a:extLst>
          </p:cNvPr>
          <p:cNvGrpSpPr/>
          <p:nvPr/>
        </p:nvGrpSpPr>
        <p:grpSpPr>
          <a:xfrm>
            <a:off x="6007340" y="487363"/>
            <a:ext cx="5816272" cy="5958402"/>
            <a:chOff x="6193536" y="177160"/>
            <a:chExt cx="5998464" cy="6157600"/>
          </a:xfrm>
        </p:grpSpPr>
        <p:pic>
          <p:nvPicPr>
            <p:cNvPr id="10" name="Picture 9">
              <a:extLst>
                <a:ext uri="{FF2B5EF4-FFF2-40B4-BE49-F238E27FC236}">
                  <a16:creationId xmlns:a16="http://schemas.microsoft.com/office/drawing/2014/main" id="{23C18183-BA03-9504-B007-335F6DA5EB04}"/>
                </a:ext>
              </a:extLst>
            </p:cNvPr>
            <p:cNvPicPr>
              <a:picLocks noChangeAspect="1"/>
            </p:cNvPicPr>
            <p:nvPr/>
          </p:nvPicPr>
          <p:blipFill>
            <a:blip r:embed="rId3"/>
            <a:srcRect t="237"/>
            <a:stretch>
              <a:fillRect/>
            </a:stretch>
          </p:blipFill>
          <p:spPr>
            <a:xfrm>
              <a:off x="6193536" y="177160"/>
              <a:ext cx="5998464" cy="6157600"/>
            </a:xfrm>
            <a:prstGeom prst="rect">
              <a:avLst/>
            </a:prstGeom>
          </p:spPr>
        </p:pic>
        <p:sp>
          <p:nvSpPr>
            <p:cNvPr id="12" name="Rectangle: Rounded Corners 11">
              <a:extLst>
                <a:ext uri="{FF2B5EF4-FFF2-40B4-BE49-F238E27FC236}">
                  <a16:creationId xmlns:a16="http://schemas.microsoft.com/office/drawing/2014/main" id="{12F622C5-C751-5E80-27E9-D55A9CA3A03B}"/>
                </a:ext>
              </a:extLst>
            </p:cNvPr>
            <p:cNvSpPr/>
            <p:nvPr/>
          </p:nvSpPr>
          <p:spPr>
            <a:xfrm>
              <a:off x="6518658" y="4250622"/>
              <a:ext cx="1658770" cy="449608"/>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3" name="Rectangle: Rounded Corners 12">
              <a:extLst>
                <a:ext uri="{FF2B5EF4-FFF2-40B4-BE49-F238E27FC236}">
                  <a16:creationId xmlns:a16="http://schemas.microsoft.com/office/drawing/2014/main" id="{CCD3E18C-D6BF-CE1D-291B-3F11365929FB}"/>
                </a:ext>
              </a:extLst>
            </p:cNvPr>
            <p:cNvSpPr/>
            <p:nvPr/>
          </p:nvSpPr>
          <p:spPr>
            <a:xfrm>
              <a:off x="9613328" y="4542944"/>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grpSp>
      <p:sp>
        <p:nvSpPr>
          <p:cNvPr id="8" name="Text Placeholder 4">
            <a:extLst>
              <a:ext uri="{FF2B5EF4-FFF2-40B4-BE49-F238E27FC236}">
                <a16:creationId xmlns:a16="http://schemas.microsoft.com/office/drawing/2014/main" id="{A20D2AB4-FCDD-E4C1-8311-5C568038B9A3}"/>
              </a:ext>
              <a:ext uri="{C183D7F6-B498-43B3-948B-1728B52AA6E4}">
                <adec:decorative xmlns:adec="http://schemas.microsoft.com/office/drawing/2017/decorative" val="1"/>
              </a:ext>
            </a:extLst>
          </p:cNvPr>
          <p:cNvSpPr txBox="1">
            <a:spLocks/>
          </p:cNvSpPr>
          <p:nvPr/>
        </p:nvSpPr>
        <p:spPr>
          <a:xfrm>
            <a:off x="714375" y="0"/>
            <a:ext cx="3476625"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dirty="0"/>
              <a:t>Monitoring progress overview</a:t>
            </a:r>
          </a:p>
          <a:p>
            <a:endParaRPr lang="en-AU" dirty="0"/>
          </a:p>
        </p:txBody>
      </p:sp>
    </p:spTree>
    <p:extLst>
      <p:ext uri="{BB962C8B-B14F-4D97-AF65-F5344CB8AC3E}">
        <p14:creationId xmlns:p14="http://schemas.microsoft.com/office/powerpoint/2010/main" val="75062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4">
            <a:extLst>
              <a:ext uri="{FF2B5EF4-FFF2-40B4-BE49-F238E27FC236}">
                <a16:creationId xmlns:a16="http://schemas.microsoft.com/office/drawing/2014/main" id="{30E43F18-0000-6813-6A4E-B29422CA659F}"/>
              </a:ext>
              <a:ext uri="{C183D7F6-B498-43B3-948B-1728B52AA6E4}">
                <adec:decorative xmlns:adec="http://schemas.microsoft.com/office/drawing/2017/decorative" val="1"/>
              </a:ext>
            </a:extLst>
          </p:cNvPr>
          <p:cNvSpPr txBox="1">
            <a:spLocks/>
          </p:cNvSpPr>
          <p:nvPr/>
        </p:nvSpPr>
        <p:spPr>
          <a:xfrm>
            <a:off x="714375" y="0"/>
            <a:ext cx="3476625"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Monitoring progress overview</a:t>
            </a:r>
          </a:p>
          <a:p>
            <a:endParaRPr lang="en-AU" noProof="0" dirty="0"/>
          </a:p>
        </p:txBody>
      </p:sp>
      <p:sp>
        <p:nvSpPr>
          <p:cNvPr id="3" name="Title 2">
            <a:extLst>
              <a:ext uri="{FF2B5EF4-FFF2-40B4-BE49-F238E27FC236}">
                <a16:creationId xmlns:a16="http://schemas.microsoft.com/office/drawing/2014/main" id="{9AD6C893-F183-CD4A-29D9-0D3F0F782066}"/>
              </a:ext>
            </a:extLst>
          </p:cNvPr>
          <p:cNvSpPr>
            <a:spLocks noGrp="1"/>
          </p:cNvSpPr>
          <p:nvPr>
            <p:ph type="title"/>
          </p:nvPr>
        </p:nvSpPr>
        <p:spPr/>
        <p:txBody>
          <a:bodyPr>
            <a:noAutofit/>
          </a:bodyPr>
          <a:lstStyle/>
          <a:p>
            <a:r>
              <a:rPr lang="en-AU" sz="3200" noProof="0" dirty="0">
                <a:latin typeface="Montserrat SemiBold" panose="00000700000000000000" pitchFamily="2" charset="0"/>
              </a:rPr>
              <a:t>Guided practice and independent practice</a:t>
            </a:r>
          </a:p>
        </p:txBody>
      </p:sp>
      <p:graphicFrame>
        <p:nvGraphicFramePr>
          <p:cNvPr id="2" name="Table 3">
            <a:extLst>
              <a:ext uri="{FF2B5EF4-FFF2-40B4-BE49-F238E27FC236}">
                <a16:creationId xmlns:a16="http://schemas.microsoft.com/office/drawing/2014/main" id="{69458B14-77E4-E554-34E8-D6A99B04B0A2}"/>
              </a:ext>
            </a:extLst>
          </p:cNvPr>
          <p:cNvGraphicFramePr>
            <a:graphicFrameLocks noGrp="1"/>
          </p:cNvGraphicFramePr>
          <p:nvPr>
            <p:extLst>
              <p:ext uri="{D42A27DB-BD31-4B8C-83A1-F6EECF244321}">
                <p14:modId xmlns:p14="http://schemas.microsoft.com/office/powerpoint/2010/main" val="1985101059"/>
              </p:ext>
            </p:extLst>
          </p:nvPr>
        </p:nvGraphicFramePr>
        <p:xfrm>
          <a:off x="714375" y="1730662"/>
          <a:ext cx="10673292" cy="4434078"/>
        </p:xfrm>
        <a:graphic>
          <a:graphicData uri="http://schemas.openxmlformats.org/drawingml/2006/table">
            <a:tbl>
              <a:tblPr firstRow="1" bandRow="1">
                <a:tableStyleId>{5C22544A-7EE6-4342-B048-85BDC9FD1C3A}</a:tableStyleId>
              </a:tblPr>
              <a:tblGrid>
                <a:gridCol w="5127625">
                  <a:extLst>
                    <a:ext uri="{9D8B030D-6E8A-4147-A177-3AD203B41FA5}">
                      <a16:colId xmlns:a16="http://schemas.microsoft.com/office/drawing/2014/main" val="3446256255"/>
                    </a:ext>
                  </a:extLst>
                </a:gridCol>
                <a:gridCol w="5545667">
                  <a:extLst>
                    <a:ext uri="{9D8B030D-6E8A-4147-A177-3AD203B41FA5}">
                      <a16:colId xmlns:a16="http://schemas.microsoft.com/office/drawing/2014/main" val="2511308689"/>
                    </a:ext>
                  </a:extLst>
                </a:gridCol>
              </a:tblGrid>
              <a:tr h="467049">
                <a:tc>
                  <a:txBody>
                    <a:bodyPr/>
                    <a:lstStyle/>
                    <a:p>
                      <a:pPr algn="l">
                        <a:lnSpc>
                          <a:spcPct val="120000"/>
                        </a:lnSpc>
                      </a:pPr>
                      <a:r>
                        <a:rPr lang="en-AU" sz="1600">
                          <a:solidFill>
                            <a:schemeClr val="accent1"/>
                          </a:solidFill>
                        </a:rPr>
                        <a:t>Guided practice</a:t>
                      </a:r>
                    </a:p>
                  </a:txBody>
                  <a:tcPr marL="137160" marR="137160" marT="137160" marB="137160" anchor="ctr">
                    <a:solidFill>
                      <a:schemeClr val="accent6"/>
                    </a:solidFill>
                  </a:tcPr>
                </a:tc>
                <a:tc>
                  <a:txBody>
                    <a:bodyPr/>
                    <a:lstStyle/>
                    <a:p>
                      <a:pPr algn="l">
                        <a:lnSpc>
                          <a:spcPct val="120000"/>
                        </a:lnSpc>
                      </a:pPr>
                      <a:r>
                        <a:rPr lang="en-AU" sz="1600">
                          <a:solidFill>
                            <a:schemeClr val="accent1"/>
                          </a:solidFill>
                        </a:rPr>
                        <a:t>Independent practice</a:t>
                      </a:r>
                    </a:p>
                  </a:txBody>
                  <a:tcPr marL="137160" marR="137160" marT="137160" marB="137160" anchor="ctr">
                    <a:solidFill>
                      <a:schemeClr val="accent6"/>
                    </a:solidFill>
                  </a:tcPr>
                </a:tc>
                <a:extLst>
                  <a:ext uri="{0D108BD9-81ED-4DB2-BD59-A6C34878D82A}">
                    <a16:rowId xmlns:a16="http://schemas.microsoft.com/office/drawing/2014/main" val="2123087076"/>
                  </a:ext>
                </a:extLst>
              </a:tr>
              <a:tr h="0">
                <a:tc>
                  <a:txBody>
                    <a:bodyPr/>
                    <a:lstStyle/>
                    <a:p>
                      <a:pPr algn="l">
                        <a:lnSpc>
                          <a:spcPct val="120000"/>
                        </a:lnSpc>
                      </a:pPr>
                      <a:r>
                        <a:rPr lang="en-AU" sz="1600" dirty="0"/>
                        <a:t>Known as the </a:t>
                      </a:r>
                      <a:r>
                        <a:rPr lang="en-AU" sz="1600" b="1" dirty="0"/>
                        <a:t>‘we do’</a:t>
                      </a:r>
                    </a:p>
                  </a:txBody>
                  <a:tcPr marL="137160" marR="137160" marT="137160" marB="137160" anchor="ctr">
                    <a:lnB w="6350" cap="flat" cmpd="sng" algn="ctr">
                      <a:solidFill>
                        <a:schemeClr val="tx1"/>
                      </a:solidFill>
                      <a:prstDash val="solid"/>
                      <a:round/>
                      <a:headEnd type="none" w="med" len="med"/>
                      <a:tailEnd type="none" w="med" len="med"/>
                    </a:lnB>
                    <a:noFill/>
                  </a:tcPr>
                </a:tc>
                <a:tc>
                  <a:txBody>
                    <a:bodyPr/>
                    <a:lstStyle/>
                    <a:p>
                      <a:pPr algn="l">
                        <a:lnSpc>
                          <a:spcPct val="120000"/>
                        </a:lnSpc>
                      </a:pPr>
                      <a:r>
                        <a:rPr lang="en-AU" sz="1600" dirty="0"/>
                        <a:t> Known as the </a:t>
                      </a:r>
                      <a:r>
                        <a:rPr lang="en-AU" sz="1600" b="1" dirty="0"/>
                        <a:t>‘you do’</a:t>
                      </a:r>
                    </a:p>
                  </a:txBody>
                  <a:tcPr marL="137160" marR="137160" marT="137160" marB="137160" anchor="ct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50315215"/>
                  </a:ext>
                </a:extLst>
              </a:tr>
              <a:tr h="0">
                <a:tc>
                  <a:txBody>
                    <a:bodyPr/>
                    <a:lstStyle/>
                    <a:p>
                      <a:pPr algn="l">
                        <a:lnSpc>
                          <a:spcPct val="120000"/>
                        </a:lnSpc>
                      </a:pPr>
                      <a:r>
                        <a:rPr lang="en-US" sz="1600" b="0"/>
                        <a:t>Teacher </a:t>
                      </a:r>
                      <a:r>
                        <a:rPr lang="en-US" sz="1600" b="1"/>
                        <a:t>explains, models, demonstrates </a:t>
                      </a:r>
                      <a:br>
                        <a:rPr lang="en-US" sz="1600" b="1"/>
                      </a:br>
                      <a:r>
                        <a:rPr lang="en-US" sz="1600" b="1"/>
                        <a:t>and scaffolds </a:t>
                      </a:r>
                      <a:r>
                        <a:rPr lang="en-US" sz="1600"/>
                        <a:t>where needed</a:t>
                      </a:r>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20000"/>
                        </a:lnSpc>
                      </a:pPr>
                      <a:r>
                        <a:rPr lang="en-US" sz="1600" b="0"/>
                        <a:t>Students work relatively </a:t>
                      </a:r>
                      <a:r>
                        <a:rPr lang="en-US" sz="1600" b="1"/>
                        <a:t>autonomously</a:t>
                      </a:r>
                      <a:r>
                        <a:rPr lang="en-US" sz="1600"/>
                        <a:t>, </a:t>
                      </a:r>
                      <a:br>
                        <a:rPr lang="en-US" sz="1600"/>
                      </a:br>
                      <a:r>
                        <a:rPr lang="en-US" sz="1600"/>
                        <a:t>with scaffolding appropriate to their need</a:t>
                      </a:r>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99761457"/>
                  </a:ext>
                </a:extLst>
              </a:tr>
              <a:tr h="0">
                <a:tc>
                  <a:txBody>
                    <a:bodyPr/>
                    <a:lstStyle/>
                    <a:p>
                      <a:pPr algn="l">
                        <a:lnSpc>
                          <a:spcPct val="120000"/>
                        </a:lnSpc>
                      </a:pPr>
                      <a:r>
                        <a:rPr lang="en-US" sz="1600" b="0"/>
                        <a:t>High level of </a:t>
                      </a:r>
                      <a:r>
                        <a:rPr lang="en-US" sz="1600" b="1"/>
                        <a:t>interaction </a:t>
                      </a:r>
                      <a:r>
                        <a:rPr lang="en-US" sz="1600"/>
                        <a:t>between teacher </a:t>
                      </a:r>
                      <a:br>
                        <a:rPr lang="en-US" sz="1600"/>
                      </a:br>
                      <a:r>
                        <a:rPr lang="en-US" sz="1600"/>
                        <a:t>and students</a:t>
                      </a:r>
                      <a:endParaRPr lang="en-AU" sz="1600" b="0"/>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20000"/>
                        </a:lnSpc>
                      </a:pPr>
                      <a:r>
                        <a:rPr lang="en-US" sz="1600"/>
                        <a:t>Teacher interacts and provides feedback </a:t>
                      </a:r>
                      <a:br>
                        <a:rPr lang="en-US" sz="1600"/>
                      </a:br>
                      <a:r>
                        <a:rPr lang="en-US" sz="1600" b="1"/>
                        <a:t>when needed</a:t>
                      </a:r>
                      <a:endParaRPr lang="en-AU" sz="1600"/>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6688285"/>
                  </a:ext>
                </a:extLst>
              </a:tr>
              <a:tr h="0">
                <a:tc>
                  <a:txBody>
                    <a:bodyPr/>
                    <a:lstStyle/>
                    <a:p>
                      <a:pPr algn="l">
                        <a:lnSpc>
                          <a:spcPct val="120000"/>
                        </a:lnSpc>
                      </a:pPr>
                      <a:r>
                        <a:rPr lang="en-AU" sz="1600" b="0"/>
                        <a:t>Multiple </a:t>
                      </a:r>
                      <a:r>
                        <a:rPr lang="en-AU" sz="1600" b="1"/>
                        <a:t>worked examples </a:t>
                      </a:r>
                      <a:r>
                        <a:rPr lang="en-AU" sz="1600" b="0"/>
                        <a:t>allow students to practise a skill using the success criteria</a:t>
                      </a:r>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lnSpc>
                          <a:spcPct val="120000"/>
                        </a:lnSpc>
                      </a:pPr>
                      <a:r>
                        <a:rPr lang="en-AU" sz="1600" b="0"/>
                        <a:t>Students work towards </a:t>
                      </a:r>
                      <a:r>
                        <a:rPr lang="en-AU" sz="1600" b="1"/>
                        <a:t>mastery</a:t>
                      </a:r>
                      <a:r>
                        <a:rPr lang="en-AU" sz="1600" b="0"/>
                        <a:t>, with reduced dependence on the teacher</a:t>
                      </a:r>
                      <a:endParaRPr lang="en-AU" sz="1600"/>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28200368"/>
                  </a:ext>
                </a:extLst>
              </a:tr>
              <a:tr h="461132">
                <a:tc>
                  <a:txBody>
                    <a:bodyPr/>
                    <a:lstStyle/>
                    <a:p>
                      <a:pPr marL="0" marR="0" lvl="0" indent="0" algn="l" rtl="0" eaLnBrk="1" fontAlgn="auto" latinLnBrk="0" hangingPunct="1">
                        <a:lnSpc>
                          <a:spcPct val="120000"/>
                        </a:lnSpc>
                        <a:spcBef>
                          <a:spcPts val="0"/>
                        </a:spcBef>
                        <a:spcAft>
                          <a:spcPts val="0"/>
                        </a:spcAft>
                        <a:buClrTx/>
                        <a:buSzTx/>
                        <a:buFontTx/>
                        <a:buNone/>
                      </a:pPr>
                      <a:r>
                        <a:rPr lang="en-AU" sz="1600" b="0"/>
                        <a:t>Teacher uses the</a:t>
                      </a:r>
                      <a:r>
                        <a:rPr lang="en-AU" sz="1600" b="1"/>
                        <a:t> 80/20</a:t>
                      </a:r>
                      <a:r>
                        <a:rPr lang="en-AU" sz="1600"/>
                        <a:t> rule</a:t>
                      </a:r>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en-US" sz="1600" dirty="0"/>
                        <a:t>Teacher </a:t>
                      </a:r>
                      <a:r>
                        <a:rPr lang="en-US" sz="1600" b="1" dirty="0"/>
                        <a:t>circulates</a:t>
                      </a:r>
                      <a:r>
                        <a:rPr lang="en-US" sz="1600" dirty="0"/>
                        <a:t> the room to monitor </a:t>
                      </a:r>
                      <a:br>
                        <a:rPr lang="en-US" sz="1600" dirty="0"/>
                      </a:br>
                      <a:r>
                        <a:rPr lang="en-US" sz="1600" dirty="0"/>
                        <a:t>student practice</a:t>
                      </a:r>
                      <a:endParaRPr lang="en-AU" sz="1600" dirty="0"/>
                    </a:p>
                  </a:txBody>
                  <a:tcPr marL="137160" marR="137160" marT="137160" marB="13716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38369645"/>
                  </a:ext>
                </a:extLst>
              </a:tr>
            </a:tbl>
          </a:graphicData>
        </a:graphic>
      </p:graphicFrame>
    </p:spTree>
    <p:extLst>
      <p:ext uri="{BB962C8B-B14F-4D97-AF65-F5344CB8AC3E}">
        <p14:creationId xmlns:p14="http://schemas.microsoft.com/office/powerpoint/2010/main" val="4280705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4">
            <a:extLst>
              <a:ext uri="{FF2B5EF4-FFF2-40B4-BE49-F238E27FC236}">
                <a16:creationId xmlns:a16="http://schemas.microsoft.com/office/drawing/2014/main" id="{B1B162BB-7696-1A5F-A35E-55C7DF052F3F}"/>
              </a:ext>
              <a:ext uri="{C183D7F6-B498-43B3-948B-1728B52AA6E4}">
                <adec:decorative xmlns:adec="http://schemas.microsoft.com/office/drawing/2017/decorative" val="1"/>
              </a:ext>
            </a:extLst>
          </p:cNvPr>
          <p:cNvSpPr txBox="1">
            <a:spLocks/>
          </p:cNvSpPr>
          <p:nvPr/>
        </p:nvSpPr>
        <p:spPr>
          <a:xfrm>
            <a:off x="714375" y="0"/>
            <a:ext cx="3476625"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Monitoring progress overview</a:t>
            </a:r>
          </a:p>
          <a:p>
            <a:endParaRPr lang="en-AU" noProof="0" dirty="0"/>
          </a:p>
        </p:txBody>
      </p:sp>
      <p:sp>
        <p:nvSpPr>
          <p:cNvPr id="16" name="Title 46">
            <a:extLst>
              <a:ext uri="{FF2B5EF4-FFF2-40B4-BE49-F238E27FC236}">
                <a16:creationId xmlns:a16="http://schemas.microsoft.com/office/drawing/2014/main" id="{73D25485-551B-7822-759E-214EAC98C539}"/>
              </a:ext>
            </a:extLst>
          </p:cNvPr>
          <p:cNvSpPr>
            <a:spLocks noGrp="1"/>
          </p:cNvSpPr>
          <p:nvPr>
            <p:ph type="title"/>
          </p:nvPr>
        </p:nvSpPr>
        <p:spPr/>
        <p:txBody>
          <a:bodyPr/>
          <a:lstStyle/>
          <a:p>
            <a:r>
              <a:rPr lang="en-AU" noProof="0" dirty="0"/>
              <a:t>Discuss</a:t>
            </a:r>
          </a:p>
        </p:txBody>
      </p:sp>
      <p:sp>
        <p:nvSpPr>
          <p:cNvPr id="4" name="Text Placeholder 3">
            <a:extLst>
              <a:ext uri="{FF2B5EF4-FFF2-40B4-BE49-F238E27FC236}">
                <a16:creationId xmlns:a16="http://schemas.microsoft.com/office/drawing/2014/main" id="{4DEFF1FA-4953-13C8-4F56-423F38BDC874}"/>
              </a:ext>
            </a:extLst>
          </p:cNvPr>
          <p:cNvSpPr>
            <a:spLocks noGrp="1"/>
          </p:cNvSpPr>
          <p:nvPr>
            <p:ph type="body" sz="quarter" idx="23"/>
          </p:nvPr>
        </p:nvSpPr>
        <p:spPr>
          <a:xfrm>
            <a:off x="3149601" y="1963455"/>
            <a:ext cx="8112124" cy="1485276"/>
          </a:xfrm>
        </p:spPr>
        <p:txBody>
          <a:bodyPr/>
          <a:lstStyle/>
          <a:p>
            <a:r>
              <a:rPr lang="en-AU" noProof="0" dirty="0"/>
              <a:t>What’s one way you currently monitor progress during </a:t>
            </a:r>
            <a:r>
              <a:rPr lang="en-AU" b="1" noProof="0" dirty="0"/>
              <a:t>whole-class instruction </a:t>
            </a:r>
            <a:r>
              <a:rPr lang="en-AU" noProof="0" dirty="0"/>
              <a:t>(e.g., mini whiteboard routines, asking non-volunteers, varying question types)? Describe your example to a partner. </a:t>
            </a:r>
          </a:p>
        </p:txBody>
      </p:sp>
    </p:spTree>
    <p:extLst>
      <p:ext uri="{BB962C8B-B14F-4D97-AF65-F5344CB8AC3E}">
        <p14:creationId xmlns:p14="http://schemas.microsoft.com/office/powerpoint/2010/main" val="1684242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344622B-95E7-D928-3BBB-708BCEEF5622}"/>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BC317A9E-91AF-3D52-87AF-A2FA3F5970AA}"/>
              </a:ext>
              <a:ext uri="{C183D7F6-B498-43B3-948B-1728B52AA6E4}">
                <adec:decorative xmlns:adec="http://schemas.microsoft.com/office/drawing/2017/decorative" val="1"/>
              </a:ext>
            </a:extLst>
          </p:cNvPr>
          <p:cNvPicPr>
            <a:picLocks noGrp="1" noChangeAspect="1"/>
          </p:cNvPicPr>
          <p:nvPr>
            <p:ph type="pic" sz="quarter" idx="14"/>
          </p:nvPr>
        </p:nvPicPr>
        <p:blipFill>
          <a:blip r:embed="rId3"/>
          <a:srcRect l="18702" r="28776"/>
          <a:stretch>
            <a:fillRect/>
          </a:stretch>
        </p:blipFill>
        <p:spPr>
          <a:xfrm>
            <a:off x="6789056" y="0"/>
            <a:ext cx="5402944" cy="6858000"/>
          </a:xfrm>
          <a:prstGeom prst="rect">
            <a:avLst/>
          </a:prstGeom>
        </p:spPr>
      </p:pic>
      <p:sp>
        <p:nvSpPr>
          <p:cNvPr id="8" name="Text Placeholder 7">
            <a:extLst>
              <a:ext uri="{FF2B5EF4-FFF2-40B4-BE49-F238E27FC236}">
                <a16:creationId xmlns:a16="http://schemas.microsoft.com/office/drawing/2014/main" id="{971CE01C-02D4-BACC-C243-6727D6EC2FD3}"/>
              </a:ext>
            </a:extLst>
          </p:cNvPr>
          <p:cNvSpPr>
            <a:spLocks noGrp="1"/>
          </p:cNvSpPr>
          <p:nvPr>
            <p:ph type="body" sz="quarter" idx="15"/>
          </p:nvPr>
        </p:nvSpPr>
        <p:spPr/>
        <p:txBody>
          <a:bodyPr/>
          <a:lstStyle/>
          <a:p>
            <a:r>
              <a:rPr lang="en-AU" noProof="0" dirty="0"/>
              <a:t>1</a:t>
            </a:r>
          </a:p>
        </p:txBody>
      </p:sp>
      <p:sp>
        <p:nvSpPr>
          <p:cNvPr id="5" name="Title 4">
            <a:extLst>
              <a:ext uri="{FF2B5EF4-FFF2-40B4-BE49-F238E27FC236}">
                <a16:creationId xmlns:a16="http://schemas.microsoft.com/office/drawing/2014/main" id="{FF565228-3F66-2295-78FF-FE56BBC4DD5A}"/>
              </a:ext>
            </a:extLst>
          </p:cNvPr>
          <p:cNvSpPr>
            <a:spLocks noGrp="1"/>
          </p:cNvSpPr>
          <p:nvPr>
            <p:ph type="title"/>
          </p:nvPr>
        </p:nvSpPr>
        <p:spPr>
          <a:xfrm>
            <a:off x="609600" y="2520187"/>
            <a:ext cx="5981700" cy="1846659"/>
          </a:xfrm>
        </p:spPr>
        <p:txBody>
          <a:bodyPr wrap="square">
            <a:spAutoFit/>
          </a:bodyPr>
          <a:lstStyle/>
          <a:p>
            <a:r>
              <a:rPr lang="en-AU" sz="3800" noProof="0" dirty="0">
                <a:latin typeface="Montserrat SemiBold"/>
              </a:rPr>
              <a:t>Use checks for understanding throughout learning </a:t>
            </a:r>
          </a:p>
        </p:txBody>
      </p:sp>
      <p:sp>
        <p:nvSpPr>
          <p:cNvPr id="3" name="Text Placeholder 2">
            <a:extLst>
              <a:ext uri="{FF2B5EF4-FFF2-40B4-BE49-F238E27FC236}">
                <a16:creationId xmlns:a16="http://schemas.microsoft.com/office/drawing/2014/main" id="{BE3D65D0-6C62-7AFA-2D56-DF5B4B9B2C67}"/>
              </a:ext>
            </a:extLst>
          </p:cNvPr>
          <p:cNvSpPr>
            <a:spLocks noGrp="1"/>
          </p:cNvSpPr>
          <p:nvPr>
            <p:ph type="body" sz="quarter" idx="13"/>
          </p:nvPr>
        </p:nvSpPr>
        <p:spPr>
          <a:xfrm>
            <a:off x="628696" y="4665310"/>
            <a:ext cx="5728561" cy="1477328"/>
          </a:xfrm>
        </p:spPr>
        <p:txBody>
          <a:bodyPr/>
          <a:lstStyle/>
          <a:p>
            <a:pPr marL="342900" indent="-342900">
              <a:lnSpc>
                <a:spcPct val="100000"/>
              </a:lnSpc>
              <a:spcBef>
                <a:spcPts val="600"/>
              </a:spcBef>
              <a:spcAft>
                <a:spcPts val="600"/>
              </a:spcAft>
              <a:buClr>
                <a:schemeClr val="bg1"/>
              </a:buClr>
              <a:buFont typeface="Arial" panose="020B0604020202020204" pitchFamily="34" charset="0"/>
              <a:buChar char="•"/>
            </a:pPr>
            <a:r>
              <a:rPr lang="en-AU" sz="2000" u="sng" noProof="0" dirty="0">
                <a:latin typeface="Montserrat" panose="00000500000000000000" pitchFamily="2" charset="0"/>
                <a:hlinkClick r:id="rId4" action="ppaction://hlinksldjump">
                  <a:extLst>
                    <a:ext uri="{A12FA001-AC4F-418D-AE19-62706E023703}">
                      <ahyp:hlinkClr xmlns:ahyp="http://schemas.microsoft.com/office/drawing/2018/hyperlinkcolor" val="tx"/>
                    </a:ext>
                  </a:extLst>
                </a:hlinkClick>
              </a:rPr>
              <a:t>Frequently check for understanding using varied methods</a:t>
            </a:r>
            <a:endParaRPr lang="en-AU" sz="2000" u="sng" noProof="0" dirty="0">
              <a:latin typeface="Montserrat" panose="00000500000000000000" pitchFamily="2" charset="0"/>
            </a:endParaRPr>
          </a:p>
          <a:p>
            <a:pPr marL="342900" indent="-342900">
              <a:lnSpc>
                <a:spcPct val="100000"/>
              </a:lnSpc>
              <a:spcBef>
                <a:spcPts val="600"/>
              </a:spcBef>
              <a:spcAft>
                <a:spcPts val="600"/>
              </a:spcAft>
              <a:buClr>
                <a:schemeClr val="bg1"/>
              </a:buClr>
              <a:buFont typeface="Arial" panose="020B0604020202020204" pitchFamily="34" charset="0"/>
              <a:buChar char="•"/>
            </a:pPr>
            <a:r>
              <a:rPr lang="en-AU" sz="2000" noProof="0" dirty="0">
                <a:latin typeface="Montserrat" panose="00000500000000000000" pitchFamily="2" charset="0"/>
                <a:hlinkClick r:id="rId5" action="ppaction://hlinksldjump">
                  <a:extLst>
                    <a:ext uri="{A12FA001-AC4F-418D-AE19-62706E023703}">
                      <ahyp:hlinkClr xmlns:ahyp="http://schemas.microsoft.com/office/drawing/2018/hyperlinkcolor" val="tx"/>
                    </a:ext>
                  </a:extLst>
                </a:hlinkClick>
              </a:rPr>
              <a:t>Connect checks for understanding with learning objectives and success criteria</a:t>
            </a:r>
            <a:endParaRPr lang="en-AU" sz="2000" noProof="0" dirty="0">
              <a:latin typeface="Montserrat" panose="00000500000000000000" pitchFamily="2" charset="0"/>
            </a:endParaRPr>
          </a:p>
        </p:txBody>
      </p:sp>
      <p:sp>
        <p:nvSpPr>
          <p:cNvPr id="10" name="Text Placeholder 8">
            <a:extLst>
              <a:ext uri="{FF2B5EF4-FFF2-40B4-BE49-F238E27FC236}">
                <a16:creationId xmlns:a16="http://schemas.microsoft.com/office/drawing/2014/main" id="{B91794DE-A06C-DC76-76F4-A4EB23BA716B}"/>
              </a:ext>
              <a:ext uri="{C183D7F6-B498-43B3-948B-1728B52AA6E4}">
                <adec:decorative xmlns:adec="http://schemas.microsoft.com/office/drawing/2017/decorative" val="1"/>
              </a:ext>
            </a:extLst>
          </p:cNvPr>
          <p:cNvSpPr>
            <a:spLocks noGrp="1"/>
          </p:cNvSpPr>
          <p:nvPr>
            <p:ph type="body" sz="quarter" idx="16"/>
          </p:nvPr>
        </p:nvSpPr>
        <p:spPr>
          <a:xfrm>
            <a:off x="7552267" y="6182713"/>
            <a:ext cx="4254500" cy="228460"/>
          </a:xfrm>
        </p:spPr>
        <p:txBody>
          <a:bodyPr/>
          <a:lstStyle/>
          <a:p>
            <a:r>
              <a:rPr lang="en-AU" noProof="0" dirty="0">
                <a:solidFill>
                  <a:schemeClr val="tx1"/>
                </a:solidFill>
              </a:rPr>
              <a:t>Image: iStock.com/</a:t>
            </a:r>
            <a:r>
              <a:rPr lang="en-AU" noProof="0" dirty="0" err="1">
                <a:solidFill>
                  <a:schemeClr val="tx1"/>
                </a:solidFill>
              </a:rPr>
              <a:t>SolStock</a:t>
            </a:r>
            <a:endParaRPr lang="en-AU" noProof="0" dirty="0">
              <a:solidFill>
                <a:schemeClr val="tx1"/>
              </a:solidFill>
            </a:endParaRPr>
          </a:p>
        </p:txBody>
      </p:sp>
    </p:spTree>
    <p:extLst>
      <p:ext uri="{BB962C8B-B14F-4D97-AF65-F5344CB8AC3E}">
        <p14:creationId xmlns:p14="http://schemas.microsoft.com/office/powerpoint/2010/main" val="1868660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EC37A88-8841-D8C2-B937-AC29B59E47E0}"/>
            </a:ext>
          </a:extLst>
        </p:cNvPr>
        <p:cNvGrpSpPr/>
        <p:nvPr/>
      </p:nvGrpSpPr>
      <p:grpSpPr>
        <a:xfrm>
          <a:off x="0" y="0"/>
          <a:ext cx="0" cy="0"/>
          <a:chOff x="0" y="0"/>
          <a:chExt cx="0" cy="0"/>
        </a:xfrm>
      </p:grpSpPr>
      <p:sp>
        <p:nvSpPr>
          <p:cNvPr id="6" name="Text Placeholder 10">
            <a:extLst>
              <a:ext uri="{FF2B5EF4-FFF2-40B4-BE49-F238E27FC236}">
                <a16:creationId xmlns:a16="http://schemas.microsoft.com/office/drawing/2014/main" id="{E78C4565-E750-5360-977A-2F892260BA6F}"/>
              </a:ext>
              <a:ext uri="{C183D7F6-B498-43B3-948B-1728B52AA6E4}">
                <adec:decorative xmlns:adec="http://schemas.microsoft.com/office/drawing/2017/decorative" val="1"/>
              </a:ext>
            </a:extLst>
          </p:cNvPr>
          <p:cNvSpPr>
            <a:spLocks noGrp="1"/>
          </p:cNvSpPr>
          <p:nvPr>
            <p:ph type="body" sz="quarter" idx="24"/>
          </p:nvPr>
        </p:nvSpPr>
        <p:spPr>
          <a:xfrm>
            <a:off x="714375" y="0"/>
            <a:ext cx="6337354" cy="473235"/>
          </a:xfrm>
          <a:solidFill>
            <a:schemeClr val="accent2"/>
          </a:solidFill>
        </p:spPr>
        <p:txBody>
          <a:bodyPr/>
          <a:lstStyle/>
          <a:p>
            <a:r>
              <a:rPr lang="en-AU" noProof="0" dirty="0">
                <a:solidFill>
                  <a:schemeClr val="bg1"/>
                </a:solidFill>
              </a:rPr>
              <a:t>Frequently check for understanding using varied methods</a:t>
            </a:r>
          </a:p>
          <a:p>
            <a:endParaRPr lang="en-AU" noProof="0" dirty="0">
              <a:solidFill>
                <a:schemeClr val="bg1"/>
              </a:solidFill>
            </a:endParaRPr>
          </a:p>
        </p:txBody>
      </p:sp>
      <p:sp>
        <p:nvSpPr>
          <p:cNvPr id="7" name="Title 1">
            <a:extLst>
              <a:ext uri="{FF2B5EF4-FFF2-40B4-BE49-F238E27FC236}">
                <a16:creationId xmlns:a16="http://schemas.microsoft.com/office/drawing/2014/main" id="{EE199785-DDB7-54FE-E6A6-ACD9AFDEF6DA}"/>
              </a:ext>
            </a:extLst>
          </p:cNvPr>
          <p:cNvSpPr txBox="1">
            <a:spLocks noGrp="1"/>
          </p:cNvSpPr>
          <p:nvPr>
            <p:ph type="title" idx="4294967295"/>
          </p:nvPr>
        </p:nvSpPr>
        <p:spPr>
          <a:xfrm>
            <a:off x="749300" y="1963453"/>
            <a:ext cx="3476625" cy="2952931"/>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Frequently checking for understanding using varied methods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3" name="Text Placeholder 2">
            <a:extLst>
              <a:ext uri="{FF2B5EF4-FFF2-40B4-BE49-F238E27FC236}">
                <a16:creationId xmlns:a16="http://schemas.microsoft.com/office/drawing/2014/main" id="{8A79FF54-F813-4C9A-6A07-5082927B0C5C}"/>
              </a:ext>
            </a:extLst>
          </p:cNvPr>
          <p:cNvSpPr>
            <a:spLocks noGrp="1"/>
          </p:cNvSpPr>
          <p:nvPr>
            <p:ph type="body" sz="quarter" idx="23"/>
          </p:nvPr>
        </p:nvSpPr>
        <p:spPr/>
        <p:txBody>
          <a:bodyPr/>
          <a:lstStyle/>
          <a:p>
            <a:r>
              <a:rPr lang="en-AU" noProof="0" dirty="0">
                <a:latin typeface="Montserrat" panose="00000500000000000000" pitchFamily="2" charset="0"/>
              </a:rPr>
              <a:t>Checking for understanding frequently enough during lessons to effectively </a:t>
            </a:r>
            <a:r>
              <a:rPr lang="en-AU" b="1" noProof="0" dirty="0">
                <a:latin typeface="Montserrat" panose="00000500000000000000" pitchFamily="2" charset="0"/>
              </a:rPr>
              <a:t>monitor the progress </a:t>
            </a:r>
            <a:br>
              <a:rPr lang="en-AU" b="1" noProof="0" dirty="0">
                <a:latin typeface="Montserrat" panose="00000500000000000000" pitchFamily="2" charset="0"/>
              </a:rPr>
            </a:br>
            <a:r>
              <a:rPr lang="en-AU" noProof="0" dirty="0">
                <a:latin typeface="Montserrat" panose="00000500000000000000" pitchFamily="2" charset="0"/>
              </a:rPr>
              <a:t>of learning</a:t>
            </a:r>
          </a:p>
        </p:txBody>
      </p:sp>
      <p:sp>
        <p:nvSpPr>
          <p:cNvPr id="5" name="Text Placeholder 4">
            <a:extLst>
              <a:ext uri="{FF2B5EF4-FFF2-40B4-BE49-F238E27FC236}">
                <a16:creationId xmlns:a16="http://schemas.microsoft.com/office/drawing/2014/main" id="{2BE3F59F-4F77-2B5D-9B42-48668C5D07CC}"/>
              </a:ext>
            </a:extLst>
          </p:cNvPr>
          <p:cNvSpPr>
            <a:spLocks noGrp="1"/>
          </p:cNvSpPr>
          <p:nvPr>
            <p:ph type="body" sz="quarter" idx="25"/>
          </p:nvPr>
        </p:nvSpPr>
        <p:spPr/>
        <p:txBody>
          <a:bodyPr/>
          <a:lstStyle/>
          <a:p>
            <a:r>
              <a:rPr lang="en-AU" noProof="0" dirty="0">
                <a:latin typeface="Montserrat" panose="00000500000000000000" pitchFamily="2" charset="0"/>
              </a:rPr>
              <a:t>Using a </a:t>
            </a:r>
            <a:r>
              <a:rPr lang="en-AU" b="1" noProof="0" dirty="0">
                <a:latin typeface="Montserrat" panose="00000500000000000000" pitchFamily="2" charset="0"/>
              </a:rPr>
              <a:t>variety </a:t>
            </a:r>
            <a:r>
              <a:rPr lang="en-AU" noProof="0" dirty="0">
                <a:latin typeface="Montserrat" panose="00000500000000000000" pitchFamily="2" charset="0"/>
              </a:rPr>
              <a:t>of active participation routines to check for understanding</a:t>
            </a:r>
          </a:p>
        </p:txBody>
      </p:sp>
    </p:spTree>
    <p:extLst>
      <p:ext uri="{BB962C8B-B14F-4D97-AF65-F5344CB8AC3E}">
        <p14:creationId xmlns:p14="http://schemas.microsoft.com/office/powerpoint/2010/main" val="2904585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4796367-4328-C541-9448-08A4A7813FE0}"/>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197181F9-A5C2-38D4-ADDF-4FBC3AC7EDCF}"/>
              </a:ext>
              <a:ext uri="{C183D7F6-B498-43B3-948B-1728B52AA6E4}">
                <adec:decorative xmlns:adec="http://schemas.microsoft.com/office/drawing/2017/decorative" val="1"/>
              </a:ext>
            </a:extLst>
          </p:cNvPr>
          <p:cNvSpPr>
            <a:spLocks noGrp="1"/>
          </p:cNvSpPr>
          <p:nvPr>
            <p:ph type="body" sz="quarter" idx="24"/>
          </p:nvPr>
        </p:nvSpPr>
        <p:spPr>
          <a:xfrm>
            <a:off x="714375" y="0"/>
            <a:ext cx="6337354" cy="473235"/>
          </a:xfrm>
          <a:solidFill>
            <a:schemeClr val="accent2"/>
          </a:solidFill>
        </p:spPr>
        <p:txBody>
          <a:bodyPr/>
          <a:lstStyle/>
          <a:p>
            <a:r>
              <a:rPr lang="en-AU" noProof="0" dirty="0">
                <a:solidFill>
                  <a:schemeClr val="bg1"/>
                </a:solidFill>
              </a:rPr>
              <a:t>Frequently check for understanding using varied methods</a:t>
            </a:r>
          </a:p>
          <a:p>
            <a:endParaRPr lang="en-AU" noProof="0" dirty="0">
              <a:solidFill>
                <a:schemeClr val="bg1"/>
              </a:solidFill>
            </a:endParaRPr>
          </a:p>
        </p:txBody>
      </p:sp>
      <p:sp>
        <p:nvSpPr>
          <p:cNvPr id="19" name="Title 9">
            <a:extLst>
              <a:ext uri="{FF2B5EF4-FFF2-40B4-BE49-F238E27FC236}">
                <a16:creationId xmlns:a16="http://schemas.microsoft.com/office/drawing/2014/main" id="{FA47FFBE-DF84-5EB4-905D-D984A3BB9A00}"/>
              </a:ext>
            </a:extLst>
          </p:cNvPr>
          <p:cNvSpPr>
            <a:spLocks noGrp="1"/>
          </p:cNvSpPr>
          <p:nvPr>
            <p:ph type="title"/>
          </p:nvPr>
        </p:nvSpPr>
        <p:spPr/>
        <p:txBody>
          <a:bodyPr/>
          <a:lstStyle/>
          <a:p>
            <a:r>
              <a:rPr lang="en-AU" noProof="0" dirty="0"/>
              <a:t>When to use check for understanding techniques</a:t>
            </a:r>
          </a:p>
        </p:txBody>
      </p:sp>
      <p:sp>
        <p:nvSpPr>
          <p:cNvPr id="14" name="Text Placeholder 2">
            <a:extLst>
              <a:ext uri="{FF2B5EF4-FFF2-40B4-BE49-F238E27FC236}">
                <a16:creationId xmlns:a16="http://schemas.microsoft.com/office/drawing/2014/main" id="{35671B7A-C589-96C6-25A6-FBD745031109}"/>
              </a:ext>
              <a:ext uri="{C183D7F6-B498-43B3-948B-1728B52AA6E4}">
                <adec:decorative xmlns:adec="http://schemas.microsoft.com/office/drawing/2017/decorative" val="1"/>
              </a:ext>
            </a:extLst>
          </p:cNvPr>
          <p:cNvSpPr txBox="1">
            <a:spLocks/>
          </p:cNvSpPr>
          <p:nvPr/>
        </p:nvSpPr>
        <p:spPr>
          <a:xfrm>
            <a:off x="693640" y="1736725"/>
            <a:ext cx="10731597" cy="4645019"/>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endParaRPr lang="en-AU" sz="1400" noProof="0" dirty="0"/>
          </a:p>
        </p:txBody>
      </p:sp>
      <p:cxnSp>
        <p:nvCxnSpPr>
          <p:cNvPr id="30" name="Straight Connector 29" descr="Chart with a line going from Teach explicitly on the left, through Guided practice in the middle, and to Independent practice on the right.">
            <a:extLst>
              <a:ext uri="{FF2B5EF4-FFF2-40B4-BE49-F238E27FC236}">
                <a16:creationId xmlns:a16="http://schemas.microsoft.com/office/drawing/2014/main" id="{4F5F42E0-5A7D-ABEA-64CD-B6B69DD188EE}"/>
              </a:ext>
              <a:ext uri="{C183D7F6-B498-43B3-948B-1728B52AA6E4}">
                <adec:decorative xmlns:adec="http://schemas.microsoft.com/office/drawing/2017/decorative" val="0"/>
              </a:ext>
            </a:extLst>
          </p:cNvPr>
          <p:cNvCxnSpPr>
            <a:cxnSpLocks/>
            <a:stCxn id="33" idx="3"/>
          </p:cNvCxnSpPr>
          <p:nvPr/>
        </p:nvCxnSpPr>
        <p:spPr>
          <a:xfrm flipV="1">
            <a:off x="3451906" y="4028028"/>
            <a:ext cx="5166986" cy="3193"/>
          </a:xfrm>
          <a:prstGeom prst="line">
            <a:avLst/>
          </a:prstGeom>
          <a:ln>
            <a:headEnd type="none"/>
            <a:tailEnd type="none"/>
          </a:ln>
        </p:spPr>
        <p:style>
          <a:lnRef idx="3">
            <a:schemeClr val="accent2"/>
          </a:lnRef>
          <a:fillRef idx="0">
            <a:schemeClr val="accent2"/>
          </a:fillRef>
          <a:effectRef idx="2">
            <a:schemeClr val="accent2"/>
          </a:effectRef>
          <a:fontRef idx="minor">
            <a:schemeClr val="tx1"/>
          </a:fontRef>
        </p:style>
      </p:cxnSp>
      <p:sp>
        <p:nvSpPr>
          <p:cNvPr id="33" name="Rounded Rectangle 32">
            <a:extLst>
              <a:ext uri="{FF2B5EF4-FFF2-40B4-BE49-F238E27FC236}">
                <a16:creationId xmlns:a16="http://schemas.microsoft.com/office/drawing/2014/main" id="{3A48FD8B-730F-28D5-2605-C0FFE958EEDE}"/>
              </a:ext>
              <a:ext uri="{C183D7F6-B498-43B3-948B-1728B52AA6E4}">
                <adec:decorative xmlns:adec="http://schemas.microsoft.com/office/drawing/2017/decorative" val="0"/>
              </a:ext>
            </a:extLst>
          </p:cNvPr>
          <p:cNvSpPr/>
          <p:nvPr/>
        </p:nvSpPr>
        <p:spPr>
          <a:xfrm>
            <a:off x="1466603" y="3464169"/>
            <a:ext cx="1985303" cy="1134103"/>
          </a:xfrm>
          <a:prstGeom prst="roundRect">
            <a:avLst/>
          </a:prstGeom>
          <a:solidFill>
            <a:schemeClr val="accent5"/>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noProof="0" dirty="0">
                <a:solidFill>
                  <a:schemeClr val="accent2"/>
                </a:solidFill>
              </a:rPr>
              <a:t>Teach</a:t>
            </a:r>
            <a:br>
              <a:rPr lang="en-AU" sz="1600" b="1" noProof="0" dirty="0">
                <a:solidFill>
                  <a:schemeClr val="accent2"/>
                </a:solidFill>
              </a:rPr>
            </a:br>
            <a:r>
              <a:rPr lang="en-AU" sz="1600" b="1" noProof="0" dirty="0">
                <a:solidFill>
                  <a:schemeClr val="accent2"/>
                </a:solidFill>
              </a:rPr>
              <a:t>explicitly</a:t>
            </a:r>
          </a:p>
        </p:txBody>
      </p:sp>
      <p:cxnSp>
        <p:nvCxnSpPr>
          <p:cNvPr id="57" name="Straight Connector 56">
            <a:extLst>
              <a:ext uri="{FF2B5EF4-FFF2-40B4-BE49-F238E27FC236}">
                <a16:creationId xmlns:a16="http://schemas.microsoft.com/office/drawing/2014/main" id="{64A7427C-19EA-BAD4-2A2B-A0AA2BD80D4E}"/>
              </a:ext>
              <a:ext uri="{C183D7F6-B498-43B3-948B-1728B52AA6E4}">
                <adec:decorative xmlns:adec="http://schemas.microsoft.com/office/drawing/2017/decorative" val="1"/>
              </a:ext>
            </a:extLst>
          </p:cNvPr>
          <p:cNvCxnSpPr>
            <a:cxnSpLocks/>
          </p:cNvCxnSpPr>
          <p:nvPr/>
        </p:nvCxnSpPr>
        <p:spPr>
          <a:xfrm flipV="1">
            <a:off x="2459254" y="4598272"/>
            <a:ext cx="0" cy="548159"/>
          </a:xfrm>
          <a:prstGeom prst="line">
            <a:avLst/>
          </a:prstGeom>
          <a:ln>
            <a:solidFill>
              <a:schemeClr val="accent2"/>
            </a:solidFill>
            <a:prstDash val="sysDot"/>
          </a:ln>
        </p:spPr>
        <p:style>
          <a:lnRef idx="2">
            <a:schemeClr val="accent1"/>
          </a:lnRef>
          <a:fillRef idx="0">
            <a:schemeClr val="accent1"/>
          </a:fillRef>
          <a:effectRef idx="1">
            <a:schemeClr val="accent1"/>
          </a:effectRef>
          <a:fontRef idx="minor">
            <a:schemeClr val="tx1"/>
          </a:fontRef>
        </p:style>
      </p:cxnSp>
      <p:sp>
        <p:nvSpPr>
          <p:cNvPr id="41" name="Text Placeholder 2">
            <a:extLst>
              <a:ext uri="{FF2B5EF4-FFF2-40B4-BE49-F238E27FC236}">
                <a16:creationId xmlns:a16="http://schemas.microsoft.com/office/drawing/2014/main" id="{670D6DA1-B6D5-B1AB-BFB1-50CEC6FFDC71}"/>
              </a:ext>
            </a:extLst>
          </p:cNvPr>
          <p:cNvSpPr txBox="1">
            <a:spLocks/>
          </p:cNvSpPr>
          <p:nvPr/>
        </p:nvSpPr>
        <p:spPr>
          <a:xfrm>
            <a:off x="1300490" y="5146430"/>
            <a:ext cx="2317527" cy="1025225"/>
          </a:xfrm>
          <a:prstGeom prst="rect">
            <a:avLst/>
          </a:prstGeom>
        </p:spPr>
        <p:txBody>
          <a:bodyPr anchor="t" anchorCtr="0">
            <a:norm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gn="ctr">
              <a:lnSpc>
                <a:spcPct val="120000"/>
              </a:lnSpc>
            </a:pPr>
            <a:r>
              <a:rPr lang="en-AU" sz="1400" b="1" noProof="0" dirty="0"/>
              <a:t>Frequently</a:t>
            </a:r>
            <a:r>
              <a:rPr lang="en-AU" sz="1400" noProof="0" dirty="0"/>
              <a:t>,</a:t>
            </a:r>
            <a:r>
              <a:rPr lang="en-AU" sz="1400" b="1" noProof="0" dirty="0"/>
              <a:t> </a:t>
            </a:r>
            <a:r>
              <a:rPr lang="en-AU" sz="1400" noProof="0" dirty="0"/>
              <a:t>when modelling, explaining and demonstrating</a:t>
            </a:r>
          </a:p>
        </p:txBody>
      </p:sp>
      <p:cxnSp>
        <p:nvCxnSpPr>
          <p:cNvPr id="60" name="Straight Connector 59" descr="In between Teach explicitly and Guided practice">
            <a:extLst>
              <a:ext uri="{FF2B5EF4-FFF2-40B4-BE49-F238E27FC236}">
                <a16:creationId xmlns:a16="http://schemas.microsoft.com/office/drawing/2014/main" id="{FBE3A13E-1CCA-0A80-EBED-81EE5D7E9BD0}"/>
              </a:ext>
              <a:ext uri="{C183D7F6-B498-43B3-948B-1728B52AA6E4}">
                <adec:decorative xmlns:adec="http://schemas.microsoft.com/office/drawing/2017/decorative" val="0"/>
              </a:ext>
            </a:extLst>
          </p:cNvPr>
          <p:cNvCxnSpPr>
            <a:cxnSpLocks/>
          </p:cNvCxnSpPr>
          <p:nvPr/>
        </p:nvCxnSpPr>
        <p:spPr>
          <a:xfrm flipV="1">
            <a:off x="4241644" y="3057658"/>
            <a:ext cx="0" cy="986335"/>
          </a:xfrm>
          <a:prstGeom prst="line">
            <a:avLst/>
          </a:prstGeom>
          <a:ln>
            <a:solidFill>
              <a:schemeClr val="accent2"/>
            </a:solidFill>
            <a:prstDash val="sysDot"/>
          </a:ln>
        </p:spPr>
        <p:style>
          <a:lnRef idx="2">
            <a:schemeClr val="accent1"/>
          </a:lnRef>
          <a:fillRef idx="0">
            <a:schemeClr val="accent1"/>
          </a:fillRef>
          <a:effectRef idx="1">
            <a:schemeClr val="accent1"/>
          </a:effectRef>
          <a:fontRef idx="minor">
            <a:schemeClr val="tx1"/>
          </a:fontRef>
        </p:style>
      </p:cxnSp>
      <p:sp>
        <p:nvSpPr>
          <p:cNvPr id="59" name="Text Placeholder 2">
            <a:extLst>
              <a:ext uri="{FF2B5EF4-FFF2-40B4-BE49-F238E27FC236}">
                <a16:creationId xmlns:a16="http://schemas.microsoft.com/office/drawing/2014/main" id="{AA96997F-E4D3-C41C-11D9-FFF76880CF3C}"/>
              </a:ext>
            </a:extLst>
          </p:cNvPr>
          <p:cNvSpPr txBox="1">
            <a:spLocks/>
          </p:cNvSpPr>
          <p:nvPr/>
        </p:nvSpPr>
        <p:spPr>
          <a:xfrm>
            <a:off x="3042109" y="2208012"/>
            <a:ext cx="2399070" cy="830258"/>
          </a:xfrm>
          <a:prstGeom prst="rect">
            <a:avLst/>
          </a:prstGeom>
        </p:spPr>
        <p:txBody>
          <a:bodyPr vert="horz" lIns="91440" tIns="45720" rIns="91440" bIns="45720" rtlCol="0" anchor="t" anchorCtr="0">
            <a:noAutofit/>
          </a:bodyPr>
          <a:lstStyle>
            <a:lvl1pPr mar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ctr"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t>As needed</a:t>
            </a:r>
            <a:r>
              <a:rPr lang="en-AU" sz="1400" noProof="0" dirty="0"/>
              <a:t>,</a:t>
            </a:r>
            <a:r>
              <a:rPr lang="en-AU" sz="1400" b="1" noProof="0" dirty="0"/>
              <a:t> </a:t>
            </a:r>
            <a:r>
              <a:rPr lang="en-AU" sz="1400" noProof="0" dirty="0"/>
              <a:t>after modelling, explaining and demonstrating</a:t>
            </a:r>
          </a:p>
        </p:txBody>
      </p:sp>
      <p:sp>
        <p:nvSpPr>
          <p:cNvPr id="36" name="Rounded Rectangle 35">
            <a:extLst>
              <a:ext uri="{FF2B5EF4-FFF2-40B4-BE49-F238E27FC236}">
                <a16:creationId xmlns:a16="http://schemas.microsoft.com/office/drawing/2014/main" id="{07A2F29B-40B2-FA38-5471-C78F8FD0FF54}"/>
              </a:ext>
              <a:ext uri="{C183D7F6-B498-43B3-948B-1728B52AA6E4}">
                <adec:decorative xmlns:adec="http://schemas.microsoft.com/office/drawing/2017/decorative" val="0"/>
              </a:ext>
            </a:extLst>
          </p:cNvPr>
          <p:cNvSpPr/>
          <p:nvPr/>
        </p:nvSpPr>
        <p:spPr>
          <a:xfrm>
            <a:off x="4990181" y="3464169"/>
            <a:ext cx="1987606" cy="1134103"/>
          </a:xfrm>
          <a:prstGeom prst="roundRect">
            <a:avLst/>
          </a:prstGeom>
          <a:solidFill>
            <a:schemeClr val="accent5"/>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noProof="0" dirty="0">
                <a:solidFill>
                  <a:schemeClr val="accent2"/>
                </a:solidFill>
              </a:rPr>
              <a:t>Guided practice</a:t>
            </a:r>
          </a:p>
        </p:txBody>
      </p:sp>
      <p:sp>
        <p:nvSpPr>
          <p:cNvPr id="43" name="Text Placeholder 4">
            <a:extLst>
              <a:ext uri="{FF2B5EF4-FFF2-40B4-BE49-F238E27FC236}">
                <a16:creationId xmlns:a16="http://schemas.microsoft.com/office/drawing/2014/main" id="{A99E9607-585F-46F9-9823-FEF3FC7BDC3E}"/>
              </a:ext>
            </a:extLst>
          </p:cNvPr>
          <p:cNvSpPr txBox="1">
            <a:spLocks/>
          </p:cNvSpPr>
          <p:nvPr/>
        </p:nvSpPr>
        <p:spPr>
          <a:xfrm>
            <a:off x="4929344" y="5146431"/>
            <a:ext cx="2260187" cy="975031"/>
          </a:xfrm>
          <a:prstGeom prst="rect">
            <a:avLst/>
          </a:prstGeom>
        </p:spPr>
        <p:txBody>
          <a:bodyPr anchor="t" anchorCtr="0">
            <a:norm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gn="ctr">
              <a:lnSpc>
                <a:spcPct val="120000"/>
              </a:lnSpc>
            </a:pPr>
            <a:r>
              <a:rPr lang="en-AU" sz="1400" b="1" noProof="0" dirty="0"/>
              <a:t>Frequently</a:t>
            </a:r>
            <a:r>
              <a:rPr lang="en-AU" sz="1400" noProof="0" dirty="0"/>
              <a:t>,</a:t>
            </a:r>
            <a:r>
              <a:rPr lang="en-AU" sz="1400" b="1" noProof="0" dirty="0"/>
              <a:t> </a:t>
            </a:r>
            <a:br>
              <a:rPr lang="en-AU" sz="1400" b="1" noProof="0" dirty="0"/>
            </a:br>
            <a:r>
              <a:rPr lang="en-AU" sz="1400" noProof="0" dirty="0"/>
              <a:t>to scaffold and monitor progress</a:t>
            </a:r>
          </a:p>
        </p:txBody>
      </p:sp>
      <p:cxnSp>
        <p:nvCxnSpPr>
          <p:cNvPr id="38" name="Straight Connector 37" descr="In between Guided practice and Independent practice">
            <a:extLst>
              <a:ext uri="{FF2B5EF4-FFF2-40B4-BE49-F238E27FC236}">
                <a16:creationId xmlns:a16="http://schemas.microsoft.com/office/drawing/2014/main" id="{A973D37A-3059-6F1C-2EC3-8B2BA60BC058}"/>
              </a:ext>
              <a:ext uri="{C183D7F6-B498-43B3-948B-1728B52AA6E4}">
                <adec:decorative xmlns:adec="http://schemas.microsoft.com/office/drawing/2017/decorative" val="0"/>
              </a:ext>
            </a:extLst>
          </p:cNvPr>
          <p:cNvCxnSpPr>
            <a:cxnSpLocks/>
          </p:cNvCxnSpPr>
          <p:nvPr/>
        </p:nvCxnSpPr>
        <p:spPr>
          <a:xfrm flipV="1">
            <a:off x="7789648" y="3057658"/>
            <a:ext cx="0" cy="973563"/>
          </a:xfrm>
          <a:prstGeom prst="line">
            <a:avLst/>
          </a:prstGeom>
          <a:ln>
            <a:solidFill>
              <a:schemeClr val="accent2"/>
            </a:solidFill>
            <a:prstDash val="sysDot"/>
          </a:ln>
        </p:spPr>
        <p:style>
          <a:lnRef idx="2">
            <a:schemeClr val="accent1"/>
          </a:lnRef>
          <a:fillRef idx="0">
            <a:schemeClr val="accent1"/>
          </a:fillRef>
          <a:effectRef idx="1">
            <a:schemeClr val="accent1"/>
          </a:effectRef>
          <a:fontRef idx="minor">
            <a:schemeClr val="tx1"/>
          </a:fontRef>
        </p:style>
      </p:cxnSp>
      <p:sp>
        <p:nvSpPr>
          <p:cNvPr id="56" name="Text Placeholder 31">
            <a:extLst>
              <a:ext uri="{FF2B5EF4-FFF2-40B4-BE49-F238E27FC236}">
                <a16:creationId xmlns:a16="http://schemas.microsoft.com/office/drawing/2014/main" id="{E8BD8A6A-4982-E026-CA58-04A4D18589F3}"/>
              </a:ext>
            </a:extLst>
          </p:cNvPr>
          <p:cNvSpPr txBox="1">
            <a:spLocks/>
          </p:cNvSpPr>
          <p:nvPr/>
        </p:nvSpPr>
        <p:spPr>
          <a:xfrm>
            <a:off x="6623601" y="2208012"/>
            <a:ext cx="2332094" cy="849646"/>
          </a:xfrm>
          <a:prstGeom prst="rect">
            <a:avLst/>
          </a:prstGeom>
        </p:spPr>
        <p:txBody>
          <a:bodyPr anchor="t" anchorCtr="0">
            <a:norm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gn="ctr">
              <a:lnSpc>
                <a:spcPct val="120000"/>
              </a:lnSpc>
            </a:pPr>
            <a:r>
              <a:rPr lang="en-AU" sz="1400" b="1" noProof="0" dirty="0"/>
              <a:t>As needed</a:t>
            </a:r>
            <a:r>
              <a:rPr lang="en-AU" sz="1400" noProof="0" dirty="0"/>
              <a:t>,</a:t>
            </a:r>
            <a:r>
              <a:rPr lang="en-AU" sz="1400" b="1" noProof="0" dirty="0"/>
              <a:t> </a:t>
            </a:r>
            <a:r>
              <a:rPr lang="en-AU" sz="1400" noProof="0" dirty="0"/>
              <a:t>to evaluate if students can move to independent tasks</a:t>
            </a:r>
          </a:p>
        </p:txBody>
      </p:sp>
      <p:sp>
        <p:nvSpPr>
          <p:cNvPr id="37" name="Rounded Rectangle 36">
            <a:extLst>
              <a:ext uri="{FF2B5EF4-FFF2-40B4-BE49-F238E27FC236}">
                <a16:creationId xmlns:a16="http://schemas.microsoft.com/office/drawing/2014/main" id="{5CC1899F-817C-9BC5-602B-4DF7BEB7E1EA}"/>
              </a:ext>
              <a:ext uri="{C183D7F6-B498-43B3-948B-1728B52AA6E4}">
                <adec:decorative xmlns:adec="http://schemas.microsoft.com/office/drawing/2017/decorative" val="0"/>
              </a:ext>
            </a:extLst>
          </p:cNvPr>
          <p:cNvSpPr/>
          <p:nvPr/>
        </p:nvSpPr>
        <p:spPr>
          <a:xfrm>
            <a:off x="8618892" y="3464169"/>
            <a:ext cx="1987606" cy="1134103"/>
          </a:xfrm>
          <a:prstGeom prst="roundRect">
            <a:avLst/>
          </a:prstGeom>
          <a:solidFill>
            <a:schemeClr val="accent5"/>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600" b="1" noProof="0" dirty="0">
                <a:solidFill>
                  <a:schemeClr val="accent2"/>
                </a:solidFill>
              </a:rPr>
              <a:t>Independent practice</a:t>
            </a:r>
          </a:p>
        </p:txBody>
      </p:sp>
      <p:cxnSp>
        <p:nvCxnSpPr>
          <p:cNvPr id="13" name="Straight Connector 12">
            <a:extLst>
              <a:ext uri="{FF2B5EF4-FFF2-40B4-BE49-F238E27FC236}">
                <a16:creationId xmlns:a16="http://schemas.microsoft.com/office/drawing/2014/main" id="{3132AC5C-89F7-544B-1863-282BD1949440}"/>
              </a:ext>
              <a:ext uri="{C183D7F6-B498-43B3-948B-1728B52AA6E4}">
                <adec:decorative xmlns:adec="http://schemas.microsoft.com/office/drawing/2017/decorative" val="1"/>
              </a:ext>
            </a:extLst>
          </p:cNvPr>
          <p:cNvCxnSpPr>
            <a:cxnSpLocks/>
          </p:cNvCxnSpPr>
          <p:nvPr/>
        </p:nvCxnSpPr>
        <p:spPr>
          <a:xfrm flipV="1">
            <a:off x="6004044" y="4598271"/>
            <a:ext cx="0" cy="548159"/>
          </a:xfrm>
          <a:prstGeom prst="line">
            <a:avLst/>
          </a:prstGeom>
          <a:ln>
            <a:solidFill>
              <a:schemeClr val="accent2"/>
            </a:solidFill>
            <a:prstDash val="sysDot"/>
          </a:ln>
        </p:spPr>
        <p:style>
          <a:lnRef idx="2">
            <a:schemeClr val="accent1"/>
          </a:lnRef>
          <a:fillRef idx="0">
            <a:schemeClr val="accent1"/>
          </a:fillRef>
          <a:effectRef idx="1">
            <a:schemeClr val="accent1"/>
          </a:effectRef>
          <a:fontRef idx="minor">
            <a:schemeClr val="tx1"/>
          </a:fontRef>
        </p:style>
      </p:cxnSp>
      <p:sp>
        <p:nvSpPr>
          <p:cNvPr id="46" name="Text Placeholder 7">
            <a:extLst>
              <a:ext uri="{FF2B5EF4-FFF2-40B4-BE49-F238E27FC236}">
                <a16:creationId xmlns:a16="http://schemas.microsoft.com/office/drawing/2014/main" id="{E59EF7FF-A994-BDC0-DCD6-58AE301908C7}"/>
              </a:ext>
            </a:extLst>
          </p:cNvPr>
          <p:cNvSpPr txBox="1">
            <a:spLocks/>
          </p:cNvSpPr>
          <p:nvPr/>
        </p:nvSpPr>
        <p:spPr>
          <a:xfrm>
            <a:off x="8214575" y="5146431"/>
            <a:ext cx="2796240" cy="1025223"/>
          </a:xfrm>
          <a:prstGeom prst="rect">
            <a:avLst/>
          </a:prstGeom>
        </p:spPr>
        <p:txBody>
          <a:bodyPr>
            <a:norm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gn="ctr">
              <a:lnSpc>
                <a:spcPct val="120000"/>
              </a:lnSpc>
            </a:pPr>
            <a:r>
              <a:rPr lang="en-AU" sz="1400" b="1" noProof="0" dirty="0"/>
              <a:t>Less frequently</a:t>
            </a:r>
            <a:r>
              <a:rPr lang="en-AU" sz="1400" noProof="0" dirty="0"/>
              <a:t>,</a:t>
            </a:r>
            <a:r>
              <a:rPr lang="en-AU" sz="1400" b="1" noProof="0" dirty="0"/>
              <a:t> </a:t>
            </a:r>
            <a:br>
              <a:rPr lang="en-AU" sz="1400" b="1" noProof="0" dirty="0"/>
            </a:br>
            <a:r>
              <a:rPr lang="en-AU" sz="1400" noProof="0" dirty="0"/>
              <a:t>as students begin to demonstrate mastery</a:t>
            </a:r>
          </a:p>
        </p:txBody>
      </p:sp>
      <p:cxnSp>
        <p:nvCxnSpPr>
          <p:cNvPr id="15" name="Straight Connector 14">
            <a:extLst>
              <a:ext uri="{FF2B5EF4-FFF2-40B4-BE49-F238E27FC236}">
                <a16:creationId xmlns:a16="http://schemas.microsoft.com/office/drawing/2014/main" id="{73139F94-CFC9-3CE4-3160-5BE6A70AA6A6}"/>
              </a:ext>
              <a:ext uri="{C183D7F6-B498-43B3-948B-1728B52AA6E4}">
                <adec:decorative xmlns:adec="http://schemas.microsoft.com/office/drawing/2017/decorative" val="1"/>
              </a:ext>
            </a:extLst>
          </p:cNvPr>
          <p:cNvCxnSpPr>
            <a:cxnSpLocks/>
          </p:cNvCxnSpPr>
          <p:nvPr/>
        </p:nvCxnSpPr>
        <p:spPr>
          <a:xfrm flipV="1">
            <a:off x="9623963" y="4598271"/>
            <a:ext cx="0" cy="548159"/>
          </a:xfrm>
          <a:prstGeom prst="line">
            <a:avLst/>
          </a:prstGeom>
          <a:ln>
            <a:solidFill>
              <a:schemeClr val="accent2"/>
            </a:solidFill>
            <a:prstDash val="sysDot"/>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3914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81C53-1DE6-AB91-719C-6CF3BB3B9156}"/>
              </a:ext>
            </a:extLst>
          </p:cNvPr>
          <p:cNvSpPr>
            <a:spLocks noGrp="1"/>
          </p:cNvSpPr>
          <p:nvPr>
            <p:ph type="title"/>
          </p:nvPr>
        </p:nvSpPr>
        <p:spPr>
          <a:xfrm>
            <a:off x="609600" y="780287"/>
            <a:ext cx="10972800" cy="535531"/>
          </a:xfrm>
        </p:spPr>
        <p:txBody>
          <a:bodyPr/>
          <a:lstStyle/>
          <a:p>
            <a:r>
              <a:rPr lang="en-AU" dirty="0"/>
              <a:t>Examples of check for understanding techniques</a:t>
            </a:r>
          </a:p>
        </p:txBody>
      </p:sp>
      <p:sp>
        <p:nvSpPr>
          <p:cNvPr id="108" name="Text Placeholder 107">
            <a:extLst>
              <a:ext uri="{FF2B5EF4-FFF2-40B4-BE49-F238E27FC236}">
                <a16:creationId xmlns:a16="http://schemas.microsoft.com/office/drawing/2014/main" id="{A9A12D4A-6AB5-E2A8-F1FC-27C45956D744}"/>
              </a:ext>
            </a:extLst>
          </p:cNvPr>
          <p:cNvSpPr>
            <a:spLocks noGrp="1"/>
          </p:cNvSpPr>
          <p:nvPr>
            <p:ph type="body" sz="quarter" idx="25"/>
          </p:nvPr>
        </p:nvSpPr>
        <p:spPr>
          <a:xfrm>
            <a:off x="714375" y="2250559"/>
            <a:ext cx="2056636" cy="3335139"/>
          </a:xfrm>
        </p:spPr>
        <p:txBody>
          <a:bodyPr tIns="144000">
            <a:noAutofit/>
          </a:bodyPr>
          <a:lstStyle/>
          <a:p>
            <a:pPr lvl="1" algn="ctr"/>
            <a:endParaRPr lang="en-AU" sz="1600" noProof="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lnSpc>
                <a:spcPct val="100000"/>
              </a:lnSpc>
            </a:pPr>
            <a:r>
              <a:rPr lang="en-AU" sz="1600" noProof="0" dirty="0">
                <a:solidFill>
                  <a:schemeClr val="tx1"/>
                </a:solidFill>
              </a:rPr>
              <a:t>Mini whiteboard routines</a:t>
            </a:r>
          </a:p>
        </p:txBody>
      </p:sp>
      <p:sp>
        <p:nvSpPr>
          <p:cNvPr id="3" name="Text Placeholder 107">
            <a:extLst>
              <a:ext uri="{FF2B5EF4-FFF2-40B4-BE49-F238E27FC236}">
                <a16:creationId xmlns:a16="http://schemas.microsoft.com/office/drawing/2014/main" id="{44E2CC69-46C5-A06C-DC75-E0F02A8FA104}"/>
              </a:ext>
            </a:extLst>
          </p:cNvPr>
          <p:cNvSpPr txBox="1">
            <a:spLocks/>
          </p:cNvSpPr>
          <p:nvPr/>
        </p:nvSpPr>
        <p:spPr>
          <a:xfrm>
            <a:off x="2897417" y="2250559"/>
            <a:ext cx="2056636" cy="3335138"/>
          </a:xfrm>
          <a:prstGeom prst="rect">
            <a:avLst/>
          </a:prstGeom>
          <a:solidFill>
            <a:schemeClr val="bg1"/>
          </a:solidFill>
          <a:effectLst>
            <a:outerShdw blurRad="63500" sx="101000" sy="101000" algn="ctr" rotWithShape="0">
              <a:prstClr val="black">
                <a:alpha val="10000"/>
              </a:prstClr>
            </a:outerShdw>
          </a:effectLst>
        </p:spPr>
        <p:txBody>
          <a:bodyPr vert="horz" wrap="square" lIns="288000" tIns="144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lnSpc>
                <a:spcPct val="100000"/>
              </a:lnSpc>
            </a:pPr>
            <a:r>
              <a:rPr lang="en-AU" sz="1600" dirty="0">
                <a:solidFill>
                  <a:schemeClr val="tx1"/>
                </a:solidFill>
              </a:rPr>
              <a:t>Random selection</a:t>
            </a:r>
          </a:p>
        </p:txBody>
      </p:sp>
      <p:sp>
        <p:nvSpPr>
          <p:cNvPr id="9" name="Text Placeholder 107">
            <a:extLst>
              <a:ext uri="{FF2B5EF4-FFF2-40B4-BE49-F238E27FC236}">
                <a16:creationId xmlns:a16="http://schemas.microsoft.com/office/drawing/2014/main" id="{A8EF4997-09F2-C12E-45E4-C782BC111EDF}"/>
              </a:ext>
            </a:extLst>
          </p:cNvPr>
          <p:cNvSpPr txBox="1">
            <a:spLocks/>
          </p:cNvSpPr>
          <p:nvPr/>
        </p:nvSpPr>
        <p:spPr>
          <a:xfrm>
            <a:off x="5080459" y="2250559"/>
            <a:ext cx="2056636" cy="3335138"/>
          </a:xfrm>
          <a:prstGeom prst="rect">
            <a:avLst/>
          </a:prstGeom>
          <a:solidFill>
            <a:schemeClr val="bg1"/>
          </a:solidFill>
          <a:effectLst>
            <a:outerShdw blurRad="63500" sx="101000" sy="101000" algn="ctr" rotWithShape="0">
              <a:prstClr val="black">
                <a:alpha val="10000"/>
              </a:prstClr>
            </a:outerShdw>
          </a:effectLst>
        </p:spPr>
        <p:txBody>
          <a:bodyPr vert="horz" wrap="square" lIns="288000" tIns="144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lnSpc>
                <a:spcPct val="100000"/>
              </a:lnSpc>
            </a:pPr>
            <a:r>
              <a:rPr lang="en-AU" sz="1600" dirty="0">
                <a:solidFill>
                  <a:schemeClr val="tx1"/>
                </a:solidFill>
              </a:rPr>
              <a:t>Turn </a:t>
            </a:r>
            <a:br>
              <a:rPr lang="en-AU" sz="1600" dirty="0">
                <a:solidFill>
                  <a:schemeClr val="tx1"/>
                </a:solidFill>
              </a:rPr>
            </a:br>
            <a:r>
              <a:rPr lang="en-AU" sz="1600" dirty="0">
                <a:solidFill>
                  <a:schemeClr val="tx1"/>
                </a:solidFill>
              </a:rPr>
              <a:t>and talk</a:t>
            </a:r>
          </a:p>
        </p:txBody>
      </p:sp>
      <p:sp>
        <p:nvSpPr>
          <p:cNvPr id="10" name="Text Placeholder 107">
            <a:extLst>
              <a:ext uri="{FF2B5EF4-FFF2-40B4-BE49-F238E27FC236}">
                <a16:creationId xmlns:a16="http://schemas.microsoft.com/office/drawing/2014/main" id="{6528E983-0398-EDEF-24E8-94BBF65A6758}"/>
              </a:ext>
            </a:extLst>
          </p:cNvPr>
          <p:cNvSpPr txBox="1">
            <a:spLocks/>
          </p:cNvSpPr>
          <p:nvPr/>
        </p:nvSpPr>
        <p:spPr>
          <a:xfrm>
            <a:off x="7263501" y="2250559"/>
            <a:ext cx="2056636" cy="3335138"/>
          </a:xfrm>
          <a:prstGeom prst="rect">
            <a:avLst/>
          </a:prstGeom>
          <a:solidFill>
            <a:schemeClr val="bg1"/>
          </a:solidFill>
          <a:effectLst>
            <a:outerShdw blurRad="63500" sx="101000" sy="101000" algn="ctr" rotWithShape="0">
              <a:prstClr val="black">
                <a:alpha val="10000"/>
              </a:prstClr>
            </a:outerShdw>
          </a:effectLst>
        </p:spPr>
        <p:txBody>
          <a:bodyPr vert="horz" wrap="square" lIns="288000" tIns="144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lnSpc>
                <a:spcPct val="100000"/>
              </a:lnSpc>
            </a:pPr>
            <a:r>
              <a:rPr lang="en-AU" sz="1600" dirty="0">
                <a:solidFill>
                  <a:schemeClr val="tx1"/>
                </a:solidFill>
              </a:rPr>
              <a:t>Finger</a:t>
            </a:r>
            <a:br>
              <a:rPr lang="en-AU" sz="1600" dirty="0">
                <a:solidFill>
                  <a:schemeClr val="tx1"/>
                </a:solidFill>
              </a:rPr>
            </a:br>
            <a:r>
              <a:rPr lang="en-AU" sz="1600" dirty="0">
                <a:solidFill>
                  <a:schemeClr val="tx1"/>
                </a:solidFill>
              </a:rPr>
              <a:t>voting</a:t>
            </a:r>
          </a:p>
        </p:txBody>
      </p:sp>
      <p:sp>
        <p:nvSpPr>
          <p:cNvPr id="25" name="Text Placeholder 107">
            <a:extLst>
              <a:ext uri="{FF2B5EF4-FFF2-40B4-BE49-F238E27FC236}">
                <a16:creationId xmlns:a16="http://schemas.microsoft.com/office/drawing/2014/main" id="{87C87CFA-0804-949E-593A-943A4015F648}"/>
              </a:ext>
            </a:extLst>
          </p:cNvPr>
          <p:cNvSpPr txBox="1">
            <a:spLocks/>
          </p:cNvSpPr>
          <p:nvPr/>
        </p:nvSpPr>
        <p:spPr>
          <a:xfrm>
            <a:off x="9446544" y="2261944"/>
            <a:ext cx="2056636" cy="3335138"/>
          </a:xfrm>
          <a:prstGeom prst="rect">
            <a:avLst/>
          </a:prstGeom>
          <a:solidFill>
            <a:schemeClr val="bg1"/>
          </a:solidFill>
          <a:effectLst>
            <a:outerShdw blurRad="63500" sx="101000" sy="101000" algn="ctr" rotWithShape="0">
              <a:prstClr val="black">
                <a:alpha val="10000"/>
              </a:prstClr>
            </a:outerShdw>
          </a:effectLst>
        </p:spPr>
        <p:txBody>
          <a:bodyPr vert="horz" wrap="square" lIns="288000" tIns="144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endParaRPr lang="en-AU" sz="1600" dirty="0">
              <a:solidFill>
                <a:schemeClr val="tx1"/>
              </a:solidFill>
            </a:endParaRPr>
          </a:p>
          <a:p>
            <a:pPr lvl="1" algn="ctr">
              <a:lnSpc>
                <a:spcPct val="100000"/>
              </a:lnSpc>
            </a:pPr>
            <a:r>
              <a:rPr lang="en-AU" sz="1600" dirty="0">
                <a:solidFill>
                  <a:schemeClr val="tx1"/>
                </a:solidFill>
              </a:rPr>
              <a:t>Questioning prompts</a:t>
            </a:r>
          </a:p>
        </p:txBody>
      </p:sp>
      <p:grpSp>
        <p:nvGrpSpPr>
          <p:cNvPr id="8" name="Group 7">
            <a:extLst>
              <a:ext uri="{FF2B5EF4-FFF2-40B4-BE49-F238E27FC236}">
                <a16:creationId xmlns:a16="http://schemas.microsoft.com/office/drawing/2014/main" id="{047C625F-502E-29CF-51F2-E07F40AB7F7E}"/>
              </a:ext>
              <a:ext uri="{C183D7F6-B498-43B3-948B-1728B52AA6E4}">
                <adec:decorative xmlns:adec="http://schemas.microsoft.com/office/drawing/2017/decorative" val="1"/>
              </a:ext>
            </a:extLst>
          </p:cNvPr>
          <p:cNvGrpSpPr/>
          <p:nvPr/>
        </p:nvGrpSpPr>
        <p:grpSpPr>
          <a:xfrm>
            <a:off x="1017602" y="2703909"/>
            <a:ext cx="1450182" cy="1450182"/>
            <a:chOff x="1042761" y="2455310"/>
            <a:chExt cx="1089857" cy="1089857"/>
          </a:xfrm>
        </p:grpSpPr>
        <p:sp>
          <p:nvSpPr>
            <p:cNvPr id="5" name="Oval 4">
              <a:extLst>
                <a:ext uri="{FF2B5EF4-FFF2-40B4-BE49-F238E27FC236}">
                  <a16:creationId xmlns:a16="http://schemas.microsoft.com/office/drawing/2014/main" id="{65714DBF-D0C1-4805-323B-821D9327139F}"/>
                </a:ext>
              </a:extLst>
            </p:cNvPr>
            <p:cNvSpPr/>
            <p:nvPr/>
          </p:nvSpPr>
          <p:spPr>
            <a:xfrm>
              <a:off x="1042761" y="2455310"/>
              <a:ext cx="1089857" cy="1089857"/>
            </a:xfrm>
            <a:prstGeom prst="ellipse">
              <a:avLst/>
            </a:prstGeom>
            <a:solidFill>
              <a:srgbClr val="E16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7" name="Graphic 6" descr="Blackboard outline">
              <a:extLst>
                <a:ext uri="{FF2B5EF4-FFF2-40B4-BE49-F238E27FC236}">
                  <a16:creationId xmlns:a16="http://schemas.microsoft.com/office/drawing/2014/main" id="{CBDF1F28-F8FE-3424-4FFE-AD4DC9475F4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8824" y="2561373"/>
              <a:ext cx="877729" cy="877729"/>
            </a:xfrm>
            <a:prstGeom prst="rect">
              <a:avLst/>
            </a:prstGeom>
          </p:spPr>
        </p:pic>
      </p:grpSp>
      <p:grpSp>
        <p:nvGrpSpPr>
          <p:cNvPr id="15" name="Group 14">
            <a:extLst>
              <a:ext uri="{FF2B5EF4-FFF2-40B4-BE49-F238E27FC236}">
                <a16:creationId xmlns:a16="http://schemas.microsoft.com/office/drawing/2014/main" id="{E77C4D4D-A723-2660-C9B1-50A07039EF99}"/>
              </a:ext>
              <a:ext uri="{C183D7F6-B498-43B3-948B-1728B52AA6E4}">
                <adec:decorative xmlns:adec="http://schemas.microsoft.com/office/drawing/2017/decorative" val="1"/>
              </a:ext>
            </a:extLst>
          </p:cNvPr>
          <p:cNvGrpSpPr/>
          <p:nvPr/>
        </p:nvGrpSpPr>
        <p:grpSpPr>
          <a:xfrm>
            <a:off x="5371269" y="2703909"/>
            <a:ext cx="1475016" cy="1475016"/>
            <a:chOff x="714375" y="770889"/>
            <a:chExt cx="1089857" cy="1089857"/>
          </a:xfrm>
        </p:grpSpPr>
        <p:sp>
          <p:nvSpPr>
            <p:cNvPr id="12" name="Oval 11">
              <a:extLst>
                <a:ext uri="{FF2B5EF4-FFF2-40B4-BE49-F238E27FC236}">
                  <a16:creationId xmlns:a16="http://schemas.microsoft.com/office/drawing/2014/main" id="{F8C714CB-D19D-B51B-6942-57A612FC89FD}"/>
                </a:ext>
              </a:extLst>
            </p:cNvPr>
            <p:cNvSpPr/>
            <p:nvPr/>
          </p:nvSpPr>
          <p:spPr>
            <a:xfrm>
              <a:off x="714375" y="770889"/>
              <a:ext cx="1089857" cy="1089857"/>
            </a:xfrm>
            <a:prstGeom prst="ellipse">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14" name="Graphic 13" descr="Boardroom outline">
              <a:extLst>
                <a:ext uri="{FF2B5EF4-FFF2-40B4-BE49-F238E27FC236}">
                  <a16:creationId xmlns:a16="http://schemas.microsoft.com/office/drawing/2014/main" id="{321D5D2A-0FFC-6D04-DD28-C21376EBD1D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3601" y="840114"/>
              <a:ext cx="951404" cy="951404"/>
            </a:xfrm>
            <a:prstGeom prst="rect">
              <a:avLst/>
            </a:prstGeom>
          </p:spPr>
        </p:pic>
      </p:grpSp>
      <p:grpSp>
        <p:nvGrpSpPr>
          <p:cNvPr id="20" name="Group 19">
            <a:extLst>
              <a:ext uri="{FF2B5EF4-FFF2-40B4-BE49-F238E27FC236}">
                <a16:creationId xmlns:a16="http://schemas.microsoft.com/office/drawing/2014/main" id="{EB0634FC-B207-B165-7EFD-E9F063F711DC}"/>
              </a:ext>
              <a:ext uri="{C183D7F6-B498-43B3-948B-1728B52AA6E4}">
                <adec:decorative xmlns:adec="http://schemas.microsoft.com/office/drawing/2017/decorative" val="1"/>
              </a:ext>
            </a:extLst>
          </p:cNvPr>
          <p:cNvGrpSpPr/>
          <p:nvPr/>
        </p:nvGrpSpPr>
        <p:grpSpPr>
          <a:xfrm>
            <a:off x="3185919" y="2728743"/>
            <a:ext cx="1450182" cy="1450182"/>
            <a:chOff x="714375" y="770889"/>
            <a:chExt cx="1089857" cy="1089857"/>
          </a:xfrm>
        </p:grpSpPr>
        <p:sp>
          <p:nvSpPr>
            <p:cNvPr id="17" name="Oval 16">
              <a:extLst>
                <a:ext uri="{FF2B5EF4-FFF2-40B4-BE49-F238E27FC236}">
                  <a16:creationId xmlns:a16="http://schemas.microsoft.com/office/drawing/2014/main" id="{69D9EF44-4D7C-696C-688E-3BC953364CE5}"/>
                </a:ext>
              </a:extLst>
            </p:cNvPr>
            <p:cNvSpPr/>
            <p:nvPr/>
          </p:nvSpPr>
          <p:spPr>
            <a:xfrm>
              <a:off x="714375" y="770889"/>
              <a:ext cx="1089857" cy="1089857"/>
            </a:xfrm>
            <a:prstGeom prst="ellipse">
              <a:avLst/>
            </a:prstGeom>
            <a:solidFill>
              <a:srgbClr val="F5960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19" name="Graphic 18" descr="Questions outline">
              <a:extLst>
                <a:ext uri="{FF2B5EF4-FFF2-40B4-BE49-F238E27FC236}">
                  <a16:creationId xmlns:a16="http://schemas.microsoft.com/office/drawing/2014/main" id="{16787E10-1EB3-BCF8-FAC7-F90356487D0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8948" y="888100"/>
              <a:ext cx="873187" cy="873187"/>
            </a:xfrm>
            <a:prstGeom prst="rect">
              <a:avLst/>
            </a:prstGeom>
          </p:spPr>
        </p:pic>
      </p:grpSp>
      <p:sp>
        <p:nvSpPr>
          <p:cNvPr id="22" name="Oval 21">
            <a:extLst>
              <a:ext uri="{FF2B5EF4-FFF2-40B4-BE49-F238E27FC236}">
                <a16:creationId xmlns:a16="http://schemas.microsoft.com/office/drawing/2014/main" id="{DE7171FA-B971-C6C4-D356-F65B0C2B9E94}"/>
              </a:ext>
              <a:ext uri="{C183D7F6-B498-43B3-948B-1728B52AA6E4}">
                <adec:decorative xmlns:adec="http://schemas.microsoft.com/office/drawing/2017/decorative" val="1"/>
              </a:ext>
            </a:extLst>
          </p:cNvPr>
          <p:cNvSpPr/>
          <p:nvPr/>
        </p:nvSpPr>
        <p:spPr>
          <a:xfrm>
            <a:off x="7534506" y="2703909"/>
            <a:ext cx="1475016" cy="1475016"/>
          </a:xfrm>
          <a:prstGeom prst="ellipse">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4" name="Oval 23">
            <a:extLst>
              <a:ext uri="{FF2B5EF4-FFF2-40B4-BE49-F238E27FC236}">
                <a16:creationId xmlns:a16="http://schemas.microsoft.com/office/drawing/2014/main" id="{3A2BA10F-B5F1-E72F-4218-12E48A2682BF}"/>
              </a:ext>
              <a:ext uri="{C183D7F6-B498-43B3-948B-1728B52AA6E4}">
                <adec:decorative xmlns:adec="http://schemas.microsoft.com/office/drawing/2017/decorative" val="1"/>
              </a:ext>
            </a:extLst>
          </p:cNvPr>
          <p:cNvSpPr/>
          <p:nvPr/>
        </p:nvSpPr>
        <p:spPr>
          <a:xfrm>
            <a:off x="9737354" y="2703909"/>
            <a:ext cx="1475016" cy="1475016"/>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28" name="Graphic 27">
            <a:extLst>
              <a:ext uri="{FF2B5EF4-FFF2-40B4-BE49-F238E27FC236}">
                <a16:creationId xmlns:a16="http://schemas.microsoft.com/office/drawing/2014/main" id="{9EEDD741-AF4E-45A7-B563-CDB6A2A77C8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773978" y="2884706"/>
            <a:ext cx="1024327" cy="1024327"/>
          </a:xfrm>
          <a:prstGeom prst="rect">
            <a:avLst/>
          </a:prstGeom>
        </p:spPr>
      </p:pic>
      <p:sp>
        <p:nvSpPr>
          <p:cNvPr id="26" name="Text Placeholder 10">
            <a:extLst>
              <a:ext uri="{FF2B5EF4-FFF2-40B4-BE49-F238E27FC236}">
                <a16:creationId xmlns:a16="http://schemas.microsoft.com/office/drawing/2014/main" id="{EEC74B4A-02A5-B827-52C5-DE67F71D8303}"/>
              </a:ext>
              <a:ext uri="{C183D7F6-B498-43B3-948B-1728B52AA6E4}">
                <adec:decorative xmlns:adec="http://schemas.microsoft.com/office/drawing/2017/decorative" val="1"/>
              </a:ext>
            </a:extLst>
          </p:cNvPr>
          <p:cNvSpPr>
            <a:spLocks noGrp="1"/>
          </p:cNvSpPr>
          <p:nvPr>
            <p:ph type="body" sz="quarter" idx="24"/>
          </p:nvPr>
        </p:nvSpPr>
        <p:spPr>
          <a:xfrm>
            <a:off x="714375" y="0"/>
            <a:ext cx="6337354" cy="473235"/>
          </a:xfrm>
          <a:solidFill>
            <a:schemeClr val="accent2"/>
          </a:solidFill>
        </p:spPr>
        <p:txBody>
          <a:bodyPr/>
          <a:lstStyle/>
          <a:p>
            <a:r>
              <a:rPr lang="en-AU" dirty="0">
                <a:solidFill>
                  <a:schemeClr val="bg1"/>
                </a:solidFill>
              </a:rPr>
              <a:t>Frequently check for understanding using varied methods</a:t>
            </a:r>
          </a:p>
          <a:p>
            <a:endParaRPr lang="en-AU" dirty="0">
              <a:solidFill>
                <a:schemeClr val="bg1"/>
              </a:solidFill>
            </a:endParaRPr>
          </a:p>
        </p:txBody>
      </p:sp>
      <p:grpSp>
        <p:nvGrpSpPr>
          <p:cNvPr id="29" name="Graphic 63">
            <a:extLst>
              <a:ext uri="{FF2B5EF4-FFF2-40B4-BE49-F238E27FC236}">
                <a16:creationId xmlns:a16="http://schemas.microsoft.com/office/drawing/2014/main" id="{0BB7EC84-4574-DC39-8DCE-A5FC51EEB173}"/>
              </a:ext>
              <a:ext uri="{C183D7F6-B498-43B3-948B-1728B52AA6E4}">
                <adec:decorative xmlns:adec="http://schemas.microsoft.com/office/drawing/2017/decorative" val="1"/>
              </a:ext>
            </a:extLst>
          </p:cNvPr>
          <p:cNvGrpSpPr/>
          <p:nvPr/>
        </p:nvGrpSpPr>
        <p:grpSpPr>
          <a:xfrm>
            <a:off x="10139518" y="3004070"/>
            <a:ext cx="670688" cy="874688"/>
            <a:chOff x="4460453" y="1822598"/>
            <a:chExt cx="357045" cy="452716"/>
          </a:xfrm>
          <a:noFill/>
        </p:grpSpPr>
        <p:grpSp>
          <p:nvGrpSpPr>
            <p:cNvPr id="30" name="Graphic 63">
              <a:extLst>
                <a:ext uri="{FF2B5EF4-FFF2-40B4-BE49-F238E27FC236}">
                  <a16:creationId xmlns:a16="http://schemas.microsoft.com/office/drawing/2014/main" id="{EAB7D8B0-995F-7A6F-FC49-7877F71B42D3}"/>
                </a:ext>
              </a:extLst>
            </p:cNvPr>
            <p:cNvGrpSpPr/>
            <p:nvPr/>
          </p:nvGrpSpPr>
          <p:grpSpPr>
            <a:xfrm>
              <a:off x="4460453" y="1822598"/>
              <a:ext cx="357045" cy="452716"/>
              <a:chOff x="4460453" y="1822598"/>
              <a:chExt cx="357045" cy="452716"/>
            </a:xfrm>
            <a:noFill/>
          </p:grpSpPr>
          <p:sp>
            <p:nvSpPr>
              <p:cNvPr id="32" name="Freeform: Shape 16">
                <a:extLst>
                  <a:ext uri="{FF2B5EF4-FFF2-40B4-BE49-F238E27FC236}">
                    <a16:creationId xmlns:a16="http://schemas.microsoft.com/office/drawing/2014/main" id="{5C9A5EA3-BDCA-6CED-B09A-B04A4CE169D4}"/>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3" name="Freeform: Shape 17">
                <a:extLst>
                  <a:ext uri="{FF2B5EF4-FFF2-40B4-BE49-F238E27FC236}">
                    <a16:creationId xmlns:a16="http://schemas.microsoft.com/office/drawing/2014/main" id="{761AC9AC-86B0-AA16-604F-984CE1192EDA}"/>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4" name="Freeform: Shape 18">
                <a:extLst>
                  <a:ext uri="{FF2B5EF4-FFF2-40B4-BE49-F238E27FC236}">
                    <a16:creationId xmlns:a16="http://schemas.microsoft.com/office/drawing/2014/main" id="{DB2F8A5C-5ED8-4D02-6B22-8737D1A142AB}"/>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5" name="Freeform: Shape 19">
                <a:extLst>
                  <a:ext uri="{FF2B5EF4-FFF2-40B4-BE49-F238E27FC236}">
                    <a16:creationId xmlns:a16="http://schemas.microsoft.com/office/drawing/2014/main" id="{191056D3-FEB0-4C0F-554F-314690C1B284}"/>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6" name="Freeform: Shape 20">
                <a:extLst>
                  <a:ext uri="{FF2B5EF4-FFF2-40B4-BE49-F238E27FC236}">
                    <a16:creationId xmlns:a16="http://schemas.microsoft.com/office/drawing/2014/main" id="{48CECFDA-40F8-A4B0-4E53-ECE8F4ECE0A9}"/>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21">
                <a:extLst>
                  <a:ext uri="{FF2B5EF4-FFF2-40B4-BE49-F238E27FC236}">
                    <a16:creationId xmlns:a16="http://schemas.microsoft.com/office/drawing/2014/main" id="{4ADB64B7-BC6F-B4FF-577F-8CB5B23BF73A}"/>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22">
                <a:extLst>
                  <a:ext uri="{FF2B5EF4-FFF2-40B4-BE49-F238E27FC236}">
                    <a16:creationId xmlns:a16="http://schemas.microsoft.com/office/drawing/2014/main" id="{3135A4C9-68A5-AF8A-1807-68F6C8A2DA55}"/>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23">
                <a:extLst>
                  <a:ext uri="{FF2B5EF4-FFF2-40B4-BE49-F238E27FC236}">
                    <a16:creationId xmlns:a16="http://schemas.microsoft.com/office/drawing/2014/main" id="{1CFD1CD9-A1BD-309D-A12A-F27AB40D8006}"/>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4">
                <a:extLst>
                  <a:ext uri="{FF2B5EF4-FFF2-40B4-BE49-F238E27FC236}">
                    <a16:creationId xmlns:a16="http://schemas.microsoft.com/office/drawing/2014/main" id="{86AD2173-2F31-0224-7A3F-B9BF1085DB33}"/>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5">
                <a:extLst>
                  <a:ext uri="{FF2B5EF4-FFF2-40B4-BE49-F238E27FC236}">
                    <a16:creationId xmlns:a16="http://schemas.microsoft.com/office/drawing/2014/main" id="{22D8BD0D-B82D-9B91-FBF0-CD61439B9D7C}"/>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6">
                <a:extLst>
                  <a:ext uri="{FF2B5EF4-FFF2-40B4-BE49-F238E27FC236}">
                    <a16:creationId xmlns:a16="http://schemas.microsoft.com/office/drawing/2014/main" id="{217CA767-756F-3EB3-058E-16D6AFAACFB5}"/>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3" name="Freeform: Shape 27">
                <a:extLst>
                  <a:ext uri="{FF2B5EF4-FFF2-40B4-BE49-F238E27FC236}">
                    <a16:creationId xmlns:a16="http://schemas.microsoft.com/office/drawing/2014/main" id="{38771C8F-27FF-6B07-60DD-543D0547CC59}"/>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4" name="Freeform: Shape 28">
                <a:extLst>
                  <a:ext uri="{FF2B5EF4-FFF2-40B4-BE49-F238E27FC236}">
                    <a16:creationId xmlns:a16="http://schemas.microsoft.com/office/drawing/2014/main" id="{7AA0F43F-5F86-D89B-40B2-C3924C6FBA7E}"/>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31" name="Freeform: Shape 15">
              <a:extLst>
                <a:ext uri="{FF2B5EF4-FFF2-40B4-BE49-F238E27FC236}">
                  <a16:creationId xmlns:a16="http://schemas.microsoft.com/office/drawing/2014/main" id="{558BB39F-C7E1-E154-E1D0-3D3602BBDAFA}"/>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745325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1890A-FC6E-410A-20A9-E0534F0AFED5}"/>
            </a:ext>
          </a:extLst>
        </p:cNvPr>
        <p:cNvGrpSpPr/>
        <p:nvPr/>
      </p:nvGrpSpPr>
      <p:grpSpPr>
        <a:xfrm>
          <a:off x="0" y="0"/>
          <a:ext cx="0" cy="0"/>
          <a:chOff x="0" y="0"/>
          <a:chExt cx="0" cy="0"/>
        </a:xfrm>
      </p:grpSpPr>
      <p:sp>
        <p:nvSpPr>
          <p:cNvPr id="14" name="Text Placeholder 10">
            <a:extLst>
              <a:ext uri="{FF2B5EF4-FFF2-40B4-BE49-F238E27FC236}">
                <a16:creationId xmlns:a16="http://schemas.microsoft.com/office/drawing/2014/main" id="{8C0B9A20-9595-8DDC-9A8C-C5E6EBE743E3}"/>
              </a:ext>
              <a:ext uri="{C183D7F6-B498-43B3-948B-1728B52AA6E4}">
                <adec:decorative xmlns:adec="http://schemas.microsoft.com/office/drawing/2017/decorative" val="1"/>
              </a:ext>
            </a:extLst>
          </p:cNvPr>
          <p:cNvSpPr>
            <a:spLocks noGrp="1"/>
          </p:cNvSpPr>
          <p:nvPr>
            <p:ph type="body" sz="quarter" idx="24"/>
          </p:nvPr>
        </p:nvSpPr>
        <p:spPr>
          <a:xfrm>
            <a:off x="714375" y="0"/>
            <a:ext cx="6337354" cy="473235"/>
          </a:xfrm>
          <a:solidFill>
            <a:schemeClr val="accent2"/>
          </a:solidFill>
        </p:spPr>
        <p:txBody>
          <a:bodyPr/>
          <a:lstStyle/>
          <a:p>
            <a:r>
              <a:rPr lang="en-AU" noProof="0" dirty="0">
                <a:solidFill>
                  <a:schemeClr val="bg1"/>
                </a:solidFill>
              </a:rPr>
              <a:t>Frequently check for understanding using varied methods</a:t>
            </a:r>
          </a:p>
          <a:p>
            <a:endParaRPr lang="en-AU" noProof="0" dirty="0">
              <a:solidFill>
                <a:schemeClr val="bg1"/>
              </a:solidFill>
            </a:endParaRPr>
          </a:p>
        </p:txBody>
      </p:sp>
      <p:sp>
        <p:nvSpPr>
          <p:cNvPr id="10" name="Title 9">
            <a:extLst>
              <a:ext uri="{FF2B5EF4-FFF2-40B4-BE49-F238E27FC236}">
                <a16:creationId xmlns:a16="http://schemas.microsoft.com/office/drawing/2014/main" id="{37139696-8763-D582-E620-2DE3BCA7CBF1}"/>
              </a:ext>
            </a:extLst>
          </p:cNvPr>
          <p:cNvSpPr>
            <a:spLocks noGrp="1"/>
          </p:cNvSpPr>
          <p:nvPr>
            <p:ph type="title"/>
          </p:nvPr>
        </p:nvSpPr>
        <p:spPr>
          <a:xfrm>
            <a:off x="609600" y="842946"/>
            <a:ext cx="10972800" cy="535531"/>
          </a:xfrm>
        </p:spPr>
        <p:txBody>
          <a:bodyPr/>
          <a:lstStyle/>
          <a:p>
            <a:r>
              <a:rPr lang="en-AU" noProof="0" dirty="0"/>
              <a:t>In the classroom </a:t>
            </a:r>
          </a:p>
        </p:txBody>
      </p:sp>
      <p:sp>
        <p:nvSpPr>
          <p:cNvPr id="13" name="Text Placeholder 3">
            <a:extLst>
              <a:ext uri="{FF2B5EF4-FFF2-40B4-BE49-F238E27FC236}">
                <a16:creationId xmlns:a16="http://schemas.microsoft.com/office/drawing/2014/main" id="{CF25F256-8F87-C0A6-5983-DA2C862B5A50}"/>
              </a:ext>
            </a:extLst>
          </p:cNvPr>
          <p:cNvSpPr>
            <a:spLocks noGrp="1"/>
          </p:cNvSpPr>
          <p:nvPr>
            <p:ph type="body" sz="quarter" idx="23"/>
          </p:nvPr>
        </p:nvSpPr>
        <p:spPr>
          <a:xfrm>
            <a:off x="2748290" y="1482291"/>
            <a:ext cx="6934725" cy="5375709"/>
          </a:xfrm>
          <a:solidFill>
            <a:schemeClr val="bg1">
              <a:lumMod val="95000"/>
            </a:schemeClr>
          </a:solidFill>
        </p:spPr>
        <p:txBody>
          <a:bodyPr lIns="180000" tIns="2988000" rIns="180000">
            <a:noAutofit/>
          </a:bodyPr>
          <a:lstStyle/>
          <a:p>
            <a:endParaRPr lang="en-AU" noProof="0" dirty="0"/>
          </a:p>
          <a:p>
            <a:endParaRPr lang="en-AU" noProof="0" dirty="0"/>
          </a:p>
          <a:p>
            <a:endParaRPr lang="en-AU" noProof="0" dirty="0"/>
          </a:p>
          <a:p>
            <a:pPr>
              <a:lnSpc>
                <a:spcPct val="120000"/>
              </a:lnSpc>
              <a:spcBef>
                <a:spcPts val="600"/>
              </a:spcBef>
            </a:pPr>
            <a:r>
              <a:rPr lang="en-AU" b="1" noProof="0" dirty="0">
                <a:solidFill>
                  <a:srgbClr val="00305E"/>
                </a:solidFill>
              </a:rPr>
              <a:t>A teacher shares varied check-for-understanding techniques</a:t>
            </a:r>
          </a:p>
        </p:txBody>
      </p:sp>
      <p:pic>
        <p:nvPicPr>
          <p:cNvPr id="5" name="Online Media 4" descr="Video thumbnail linked to full video with captions.">
            <a:hlinkClick r:id="" action="ppaction://media"/>
            <a:extLst>
              <a:ext uri="{FF2B5EF4-FFF2-40B4-BE49-F238E27FC236}">
                <a16:creationId xmlns:a16="http://schemas.microsoft.com/office/drawing/2014/main" id="{EBDC2133-3EBD-3916-D068-BB1CB99232CB}"/>
              </a:ext>
            </a:extLst>
          </p:cNvPr>
          <p:cNvPicPr>
            <a:picLocks noRot="1" noChangeAspect="1"/>
          </p:cNvPicPr>
          <p:nvPr>
            <a:videoFile r:link="rId1"/>
          </p:nvPr>
        </p:nvPicPr>
        <p:blipFill>
          <a:blip r:embed="rId4"/>
          <a:srcRect/>
          <a:stretch/>
        </p:blipFill>
        <p:spPr>
          <a:xfrm>
            <a:off x="2748290" y="1601847"/>
            <a:ext cx="6934725" cy="3908568"/>
          </a:xfrm>
          <a:prstGeom prst="rect">
            <a:avLst/>
          </a:prstGeom>
        </p:spPr>
      </p:pic>
    </p:spTree>
    <p:extLst>
      <p:ext uri="{BB962C8B-B14F-4D97-AF65-F5344CB8AC3E}">
        <p14:creationId xmlns:p14="http://schemas.microsoft.com/office/powerpoint/2010/main" val="40708516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F20D93-9AD7-9F39-14B9-53C3FC329020}"/>
            </a:ext>
          </a:extLst>
        </p:cNvPr>
        <p:cNvGrpSpPr/>
        <p:nvPr/>
      </p:nvGrpSpPr>
      <p:grpSpPr>
        <a:xfrm>
          <a:off x="0" y="0"/>
          <a:ext cx="0" cy="0"/>
          <a:chOff x="0" y="0"/>
          <a:chExt cx="0" cy="0"/>
        </a:xfrm>
      </p:grpSpPr>
      <p:sp>
        <p:nvSpPr>
          <p:cNvPr id="5" name="Text Placeholder 12">
            <a:extLst>
              <a:ext uri="{FF2B5EF4-FFF2-40B4-BE49-F238E27FC236}">
                <a16:creationId xmlns:a16="http://schemas.microsoft.com/office/drawing/2014/main" id="{22FBDB92-CB12-104D-017C-1AD3C078503C}"/>
              </a:ext>
              <a:ext uri="{C183D7F6-B498-43B3-948B-1728B52AA6E4}">
                <adec:decorative xmlns:adec="http://schemas.microsoft.com/office/drawing/2017/decorative" val="1"/>
              </a:ext>
            </a:extLst>
          </p:cNvPr>
          <p:cNvSpPr>
            <a:spLocks noGrp="1"/>
          </p:cNvSpPr>
          <p:nvPr>
            <p:ph type="body" sz="quarter" idx="24"/>
          </p:nvPr>
        </p:nvSpPr>
        <p:spPr>
          <a:xfrm>
            <a:off x="714375" y="0"/>
            <a:ext cx="8468126" cy="473235"/>
          </a:xfrm>
          <a:solidFill>
            <a:schemeClr val="accent2"/>
          </a:solidFill>
        </p:spPr>
        <p:txBody>
          <a:bodyPr/>
          <a:lstStyle/>
          <a:p>
            <a:r>
              <a:rPr lang="en-AU" noProof="0" dirty="0">
                <a:solidFill>
                  <a:schemeClr val="bg1"/>
                </a:solidFill>
              </a:rPr>
              <a:t>Connect checks for understanding with learning objectives and success criteria</a:t>
            </a:r>
          </a:p>
          <a:p>
            <a:endParaRPr lang="en-AU" noProof="0" dirty="0">
              <a:solidFill>
                <a:schemeClr val="bg1"/>
              </a:solidFill>
            </a:endParaRPr>
          </a:p>
        </p:txBody>
      </p:sp>
      <p:sp>
        <p:nvSpPr>
          <p:cNvPr id="6" name="Title 1">
            <a:extLst>
              <a:ext uri="{FF2B5EF4-FFF2-40B4-BE49-F238E27FC236}">
                <a16:creationId xmlns:a16="http://schemas.microsoft.com/office/drawing/2014/main" id="{AB8AE5A2-ECBD-013A-6FE9-BE3FC1C9881C}"/>
              </a:ext>
            </a:extLst>
          </p:cNvPr>
          <p:cNvSpPr txBox="1">
            <a:spLocks noGrp="1"/>
          </p:cNvSpPr>
          <p:nvPr>
            <p:ph type="title" idx="4294967295"/>
          </p:nvPr>
        </p:nvSpPr>
        <p:spPr>
          <a:xfrm>
            <a:off x="749300" y="1963453"/>
            <a:ext cx="3476625" cy="3408647"/>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Connecting checks for understanding with learning objectives and success criteria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C65D75EA-5B3A-2B27-AB6A-B2737C492426}"/>
              </a:ext>
            </a:extLst>
          </p:cNvPr>
          <p:cNvSpPr>
            <a:spLocks noGrp="1"/>
          </p:cNvSpPr>
          <p:nvPr>
            <p:ph type="body" sz="quarter" idx="23"/>
          </p:nvPr>
        </p:nvSpPr>
        <p:spPr/>
        <p:txBody>
          <a:bodyPr/>
          <a:lstStyle/>
          <a:p>
            <a:r>
              <a:rPr lang="en-AU" noProof="0" dirty="0">
                <a:latin typeface="Montserrat" panose="00000500000000000000" pitchFamily="2" charset="0"/>
              </a:rPr>
              <a:t>Developing questions that help students </a:t>
            </a:r>
            <a:r>
              <a:rPr lang="en-AU" b="1" noProof="0" dirty="0">
                <a:latin typeface="Montserrat" panose="00000500000000000000" pitchFamily="2" charset="0"/>
              </a:rPr>
              <a:t>connect, consolidate and demonstrate</a:t>
            </a:r>
            <a:r>
              <a:rPr lang="en-AU" noProof="0" dirty="0">
                <a:latin typeface="Montserrat" panose="00000500000000000000" pitchFamily="2" charset="0"/>
              </a:rPr>
              <a:t> their understanding</a:t>
            </a:r>
          </a:p>
        </p:txBody>
      </p:sp>
      <p:sp>
        <p:nvSpPr>
          <p:cNvPr id="4" name="Text Placeholder 3">
            <a:extLst>
              <a:ext uri="{FF2B5EF4-FFF2-40B4-BE49-F238E27FC236}">
                <a16:creationId xmlns:a16="http://schemas.microsoft.com/office/drawing/2014/main" id="{796F647F-38F3-416D-59A4-3D84480F0EFB}"/>
              </a:ext>
            </a:extLst>
          </p:cNvPr>
          <p:cNvSpPr>
            <a:spLocks noGrp="1"/>
          </p:cNvSpPr>
          <p:nvPr>
            <p:ph type="body" sz="quarter" idx="25"/>
          </p:nvPr>
        </p:nvSpPr>
        <p:spPr/>
        <p:txBody>
          <a:bodyPr/>
          <a:lstStyle/>
          <a:p>
            <a:r>
              <a:rPr lang="en-AU" b="1" noProof="0" dirty="0">
                <a:latin typeface="Montserrat"/>
              </a:rPr>
              <a:t>Explicitly referring to</a:t>
            </a:r>
            <a:r>
              <a:rPr lang="en-AU" noProof="0" dirty="0">
                <a:latin typeface="Montserrat"/>
              </a:rPr>
              <a:t> learning objectives and success criteria, as appropriate, during checks for understanding</a:t>
            </a:r>
          </a:p>
        </p:txBody>
      </p:sp>
    </p:spTree>
    <p:extLst>
      <p:ext uri="{BB962C8B-B14F-4D97-AF65-F5344CB8AC3E}">
        <p14:creationId xmlns:p14="http://schemas.microsoft.com/office/powerpoint/2010/main" val="17947373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72E58-2ED1-792C-361C-FBEC8E68AFA1}"/>
            </a:ext>
          </a:extLst>
        </p:cNvPr>
        <p:cNvGrpSpPr/>
        <p:nvPr/>
      </p:nvGrpSpPr>
      <p:grpSpPr>
        <a:xfrm>
          <a:off x="0" y="0"/>
          <a:ext cx="0" cy="0"/>
          <a:chOff x="0" y="0"/>
          <a:chExt cx="0" cy="0"/>
        </a:xfrm>
      </p:grpSpPr>
      <p:sp>
        <p:nvSpPr>
          <p:cNvPr id="13" name="Text Placeholder 12">
            <a:extLst>
              <a:ext uri="{FF2B5EF4-FFF2-40B4-BE49-F238E27FC236}">
                <a16:creationId xmlns:a16="http://schemas.microsoft.com/office/drawing/2014/main" id="{1AAD33EB-612B-86B4-538D-A5829A0599ED}"/>
              </a:ext>
              <a:ext uri="{C183D7F6-B498-43B3-948B-1728B52AA6E4}">
                <adec:decorative xmlns:adec="http://schemas.microsoft.com/office/drawing/2017/decorative" val="1"/>
              </a:ext>
            </a:extLst>
          </p:cNvPr>
          <p:cNvSpPr>
            <a:spLocks noGrp="1"/>
          </p:cNvSpPr>
          <p:nvPr>
            <p:ph type="body" sz="quarter" idx="24"/>
          </p:nvPr>
        </p:nvSpPr>
        <p:spPr>
          <a:xfrm>
            <a:off x="714375" y="0"/>
            <a:ext cx="8458501" cy="473235"/>
          </a:xfrm>
          <a:solidFill>
            <a:schemeClr val="accent2"/>
          </a:solidFill>
        </p:spPr>
        <p:txBody>
          <a:bodyPr/>
          <a:lstStyle/>
          <a:p>
            <a:r>
              <a:rPr lang="en-AU" noProof="0" dirty="0">
                <a:solidFill>
                  <a:schemeClr val="bg1"/>
                </a:solidFill>
              </a:rPr>
              <a:t>Connect checks for understanding with learning objectives and success criteria</a:t>
            </a:r>
          </a:p>
          <a:p>
            <a:endParaRPr lang="en-AU" noProof="0" dirty="0">
              <a:solidFill>
                <a:schemeClr val="bg1"/>
              </a:solidFill>
            </a:endParaRPr>
          </a:p>
        </p:txBody>
      </p:sp>
      <p:sp>
        <p:nvSpPr>
          <p:cNvPr id="10" name="Title 9">
            <a:extLst>
              <a:ext uri="{FF2B5EF4-FFF2-40B4-BE49-F238E27FC236}">
                <a16:creationId xmlns:a16="http://schemas.microsoft.com/office/drawing/2014/main" id="{90E4337D-A404-3F57-9B67-7ED0D43268EA}"/>
              </a:ext>
            </a:extLst>
          </p:cNvPr>
          <p:cNvSpPr>
            <a:spLocks noGrp="1"/>
          </p:cNvSpPr>
          <p:nvPr>
            <p:ph type="title"/>
          </p:nvPr>
        </p:nvSpPr>
        <p:spPr>
          <a:xfrm>
            <a:off x="609600" y="780287"/>
            <a:ext cx="10528299" cy="978729"/>
          </a:xfrm>
        </p:spPr>
        <p:txBody>
          <a:bodyPr/>
          <a:lstStyle/>
          <a:p>
            <a:r>
              <a:rPr lang="en-AU" noProof="0" dirty="0"/>
              <a:t>Examples of connecting to learning objectives and success criteria</a:t>
            </a:r>
          </a:p>
        </p:txBody>
      </p:sp>
      <p:sp>
        <p:nvSpPr>
          <p:cNvPr id="2" name="TextBox 1">
            <a:extLst>
              <a:ext uri="{FF2B5EF4-FFF2-40B4-BE49-F238E27FC236}">
                <a16:creationId xmlns:a16="http://schemas.microsoft.com/office/drawing/2014/main" id="{4CEF7A8D-441E-6C71-978A-E6D274D20DB3}"/>
              </a:ext>
            </a:extLst>
          </p:cNvPr>
          <p:cNvSpPr txBox="1"/>
          <p:nvPr/>
        </p:nvSpPr>
        <p:spPr>
          <a:xfrm>
            <a:off x="695325" y="1959970"/>
            <a:ext cx="4258841" cy="3485441"/>
          </a:xfrm>
          <a:prstGeom prst="rect">
            <a:avLst/>
          </a:prstGeom>
          <a:noFill/>
        </p:spPr>
        <p:txBody>
          <a:bodyPr wrap="square" lIns="91440" tIns="45720" rIns="91440" bIns="45720" anchor="t">
            <a:spAutoFit/>
          </a:bodyPr>
          <a:lstStyle/>
          <a:p>
            <a:pPr marR="0" lvl="0" algn="l" defTabSz="914400" rtl="0" eaLnBrk="1" fontAlgn="auto" latinLnBrk="0" hangingPunct="1">
              <a:lnSpc>
                <a:spcPct val="120000"/>
              </a:lnSpc>
              <a:spcBef>
                <a:spcPts val="600"/>
              </a:spcBef>
              <a:spcAft>
                <a:spcPts val="600"/>
              </a:spcAft>
              <a:buClrTx/>
              <a:buSzTx/>
              <a:tabLst/>
              <a:defRPr/>
            </a:pPr>
            <a:r>
              <a:rPr lang="en-AU" sz="1600" noProof="0" dirty="0">
                <a:latin typeface="Montserrat"/>
              </a:rPr>
              <a:t>Design questions and prompts so they provide insights into student progress towards the learning objective and success criteria.</a:t>
            </a:r>
          </a:p>
          <a:p>
            <a:pPr>
              <a:lnSpc>
                <a:spcPct val="120000"/>
              </a:lnSpc>
              <a:spcBef>
                <a:spcPts val="600"/>
              </a:spcBef>
              <a:spcAft>
                <a:spcPts val="600"/>
              </a:spcAft>
              <a:defRPr/>
            </a:pPr>
            <a:r>
              <a:rPr lang="en-AU" sz="1600" noProof="0" dirty="0"/>
              <a:t>For this example, a check for understanding could involve students:</a:t>
            </a:r>
          </a:p>
          <a:p>
            <a:pPr marL="360000" lvl="3" indent="-216000">
              <a:lnSpc>
                <a:spcPct val="120000"/>
              </a:lnSpc>
              <a:spcBef>
                <a:spcPts val="600"/>
              </a:spcBef>
              <a:spcAft>
                <a:spcPts val="600"/>
              </a:spcAft>
              <a:buClr>
                <a:schemeClr val="tx1"/>
              </a:buClr>
              <a:buFont typeface="Arial" panose="020B0604020202020204" pitchFamily="34" charset="0"/>
              <a:buChar char="•"/>
              <a:defRPr/>
            </a:pPr>
            <a:r>
              <a:rPr lang="en-AU" sz="1600" noProof="0" dirty="0"/>
              <a:t>using mini whiteboards to define </a:t>
            </a:r>
            <a:br>
              <a:rPr lang="en-AU" sz="1600" noProof="0" dirty="0"/>
            </a:br>
            <a:r>
              <a:rPr lang="en-AU" sz="1600" noProof="0" dirty="0"/>
              <a:t>a cell in their own words</a:t>
            </a:r>
          </a:p>
          <a:p>
            <a:pPr marL="360000" lvl="3" indent="-216000">
              <a:lnSpc>
                <a:spcPct val="120000"/>
              </a:lnSpc>
              <a:spcBef>
                <a:spcPts val="600"/>
              </a:spcBef>
              <a:spcAft>
                <a:spcPts val="600"/>
              </a:spcAft>
              <a:buClr>
                <a:schemeClr val="tx1"/>
              </a:buClr>
              <a:buFont typeface="Arial" panose="020B0604020202020204" pitchFamily="34" charset="0"/>
              <a:buChar char="•"/>
              <a:defRPr/>
            </a:pPr>
            <a:r>
              <a:rPr lang="en-AU" sz="1600" noProof="0" dirty="0"/>
              <a:t>drawing a diagram to label parts </a:t>
            </a:r>
            <a:br>
              <a:rPr lang="en-AU" sz="1600" noProof="0" dirty="0"/>
            </a:br>
            <a:r>
              <a:rPr lang="en-AU" sz="1600" noProof="0" dirty="0"/>
              <a:t>of a cell.</a:t>
            </a:r>
          </a:p>
        </p:txBody>
      </p:sp>
      <p:sp>
        <p:nvSpPr>
          <p:cNvPr id="17" name="Text Placeholder 2">
            <a:extLst>
              <a:ext uri="{FF2B5EF4-FFF2-40B4-BE49-F238E27FC236}">
                <a16:creationId xmlns:a16="http://schemas.microsoft.com/office/drawing/2014/main" id="{C6F0955E-C52B-8B29-DA16-CF7296AD6607}"/>
              </a:ext>
              <a:ext uri="{C183D7F6-B498-43B3-948B-1728B52AA6E4}">
                <adec:decorative xmlns:adec="http://schemas.microsoft.com/office/drawing/2017/decorative" val="0"/>
              </a:ext>
            </a:extLst>
          </p:cNvPr>
          <p:cNvSpPr txBox="1">
            <a:spLocks/>
          </p:cNvSpPr>
          <p:nvPr/>
        </p:nvSpPr>
        <p:spPr>
          <a:xfrm>
            <a:off x="5493096" y="1876926"/>
            <a:ext cx="5932142" cy="4607846"/>
          </a:xfrm>
          <a:prstGeom prst="rect">
            <a:avLst/>
          </a:prstGeom>
          <a:solidFill>
            <a:schemeClr val="bg1"/>
          </a:solidFill>
          <a:effectLst>
            <a:outerShdw blurRad="63500" sx="101000" sy="101000" algn="ctr" rotWithShape="0">
              <a:prstClr val="black">
                <a:alpha val="10000"/>
              </a:prstClr>
            </a:outerShdw>
          </a:effectLst>
        </p:spPr>
        <p:txBody>
          <a:bodyPr vert="horz" wrap="square" lIns="936000" tIns="936000" rIns="468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00000"/>
              </a:lnSpc>
              <a:spcBef>
                <a:spcPts val="0"/>
              </a:spcBef>
              <a:spcAft>
                <a:spcPts val="0"/>
              </a:spcAft>
              <a:buClrTx/>
              <a:defRPr/>
            </a:pPr>
            <a:r>
              <a:rPr lang="en-AU" b="1" noProof="0" dirty="0">
                <a:latin typeface="Montserrat" pitchFamily="2" charset="77"/>
              </a:rPr>
              <a:t>Learning objective: </a:t>
            </a:r>
          </a:p>
          <a:p>
            <a:pPr lvl="0">
              <a:lnSpc>
                <a:spcPct val="100000"/>
              </a:lnSpc>
              <a:spcBef>
                <a:spcPts val="0"/>
              </a:spcBef>
              <a:spcAft>
                <a:spcPts val="1800"/>
              </a:spcAft>
              <a:buClrTx/>
              <a:defRPr/>
            </a:pPr>
            <a:r>
              <a:rPr lang="en-AU" noProof="0" dirty="0">
                <a:latin typeface="Montserrat" pitchFamily="2" charset="77"/>
              </a:rPr>
              <a:t>We will identify and describe the features </a:t>
            </a:r>
            <a:br>
              <a:rPr lang="en-AU" noProof="0" dirty="0">
                <a:latin typeface="Montserrat" pitchFamily="2" charset="77"/>
              </a:rPr>
            </a:br>
            <a:r>
              <a:rPr lang="en-AU" noProof="0" dirty="0">
                <a:latin typeface="Montserrat" pitchFamily="2" charset="77"/>
              </a:rPr>
              <a:t>of cells in living things.</a:t>
            </a:r>
          </a:p>
          <a:p>
            <a:pPr lvl="0">
              <a:lnSpc>
                <a:spcPct val="100000"/>
              </a:lnSpc>
              <a:spcBef>
                <a:spcPts val="0"/>
              </a:spcBef>
              <a:buClrTx/>
              <a:defRPr/>
            </a:pPr>
            <a:r>
              <a:rPr lang="en-AU" b="1" noProof="0" dirty="0">
                <a:latin typeface="Montserrat" pitchFamily="2" charset="77"/>
              </a:rPr>
              <a:t>Success criteria:</a:t>
            </a:r>
          </a:p>
          <a:p>
            <a:pPr lvl="3">
              <a:lnSpc>
                <a:spcPct val="100000"/>
              </a:lnSpc>
              <a:spcAft>
                <a:spcPts val="1200"/>
              </a:spcAft>
              <a:buClr>
                <a:schemeClr val="tx1"/>
              </a:buClr>
              <a:defRPr/>
            </a:pPr>
            <a:r>
              <a:rPr lang="en-AU" noProof="0" dirty="0">
                <a:latin typeface="Montserrat" pitchFamily="2" charset="77"/>
              </a:rPr>
              <a:t>​I can explain what a cell is and what it’s </a:t>
            </a:r>
            <a:br>
              <a:rPr lang="en-AU" noProof="0" dirty="0">
                <a:latin typeface="Montserrat" pitchFamily="2" charset="77"/>
              </a:rPr>
            </a:br>
            <a:r>
              <a:rPr lang="en-AU" noProof="0" dirty="0">
                <a:latin typeface="Montserrat" pitchFamily="2" charset="77"/>
              </a:rPr>
              <a:t>made of.</a:t>
            </a:r>
          </a:p>
          <a:p>
            <a:pPr lvl="3">
              <a:lnSpc>
                <a:spcPct val="100000"/>
              </a:lnSpc>
              <a:spcAft>
                <a:spcPts val="1200"/>
              </a:spcAft>
              <a:buClr>
                <a:schemeClr val="tx1"/>
              </a:buClr>
              <a:defRPr/>
            </a:pPr>
            <a:r>
              <a:rPr lang="en-AU" noProof="0" dirty="0">
                <a:latin typeface="Montserrat" pitchFamily="2" charset="77"/>
              </a:rPr>
              <a:t>I can describe the different parts of a cell, including the nucleus, cell membrane and mitochondria and their function.</a:t>
            </a:r>
          </a:p>
          <a:p>
            <a:pPr lvl="3">
              <a:lnSpc>
                <a:spcPct val="100000"/>
              </a:lnSpc>
              <a:spcAft>
                <a:spcPts val="1200"/>
              </a:spcAft>
              <a:buClr>
                <a:schemeClr val="tx1"/>
              </a:buClr>
              <a:defRPr/>
            </a:pPr>
            <a:r>
              <a:rPr lang="en-AU" noProof="0" dirty="0">
                <a:latin typeface="Montserrat" pitchFamily="2" charset="77"/>
              </a:rPr>
              <a:t>I identify similarities and differences in plant and animal cells. </a:t>
            </a:r>
          </a:p>
          <a:p>
            <a:pPr lvl="1"/>
            <a:endParaRPr lang="en-AU" sz="1400" noProof="0" dirty="0"/>
          </a:p>
        </p:txBody>
      </p:sp>
      <p:sp>
        <p:nvSpPr>
          <p:cNvPr id="9" name="TextBox 8">
            <a:extLst>
              <a:ext uri="{FF2B5EF4-FFF2-40B4-BE49-F238E27FC236}">
                <a16:creationId xmlns:a16="http://schemas.microsoft.com/office/drawing/2014/main" id="{3F997995-413E-C42B-9CC9-DDA19B64EA28}"/>
              </a:ext>
              <a:ext uri="{C183D7F6-B498-43B3-948B-1728B52AA6E4}">
                <adec:decorative xmlns:adec="http://schemas.microsoft.com/office/drawing/2017/decorative" val="0"/>
              </a:ext>
            </a:extLst>
          </p:cNvPr>
          <p:cNvSpPr txBox="1"/>
          <p:nvPr/>
        </p:nvSpPr>
        <p:spPr>
          <a:xfrm>
            <a:off x="5802053" y="2142664"/>
            <a:ext cx="4035609" cy="369332"/>
          </a:xfrm>
          <a:prstGeom prst="rect">
            <a:avLst/>
          </a:prstGeom>
          <a:noFill/>
        </p:spPr>
        <p:txBody>
          <a:bodyPr wrap="square">
            <a:spAutoFit/>
          </a:bodyPr>
          <a:lstStyle/>
          <a:p>
            <a:pPr>
              <a:lnSpc>
                <a:spcPct val="100000"/>
              </a:lnSpc>
              <a:spcBef>
                <a:spcPts val="0"/>
              </a:spcBef>
              <a:spcAft>
                <a:spcPts val="1800"/>
              </a:spcAft>
              <a:buClrTx/>
              <a:defRPr/>
            </a:pPr>
            <a:r>
              <a:rPr lang="en-AU" sz="1800" b="1" noProof="0" dirty="0">
                <a:solidFill>
                  <a:srgbClr val="01838F"/>
                </a:solidFill>
              </a:rPr>
              <a:t>Science (Year 8)</a:t>
            </a:r>
          </a:p>
        </p:txBody>
      </p:sp>
      <p:pic>
        <p:nvPicPr>
          <p:cNvPr id="4" name="Graphic 3">
            <a:extLst>
              <a:ext uri="{FF2B5EF4-FFF2-40B4-BE49-F238E27FC236}">
                <a16:creationId xmlns:a16="http://schemas.microsoft.com/office/drawing/2014/main" id="{DF172785-0843-3A89-CE17-C3B8E3BA930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0418" y="3745051"/>
            <a:ext cx="358928" cy="356124"/>
          </a:xfrm>
          <a:prstGeom prst="rect">
            <a:avLst/>
          </a:prstGeom>
        </p:spPr>
      </p:pic>
      <p:pic>
        <p:nvPicPr>
          <p:cNvPr id="7" name="Graphic 6">
            <a:extLst>
              <a:ext uri="{FF2B5EF4-FFF2-40B4-BE49-F238E27FC236}">
                <a16:creationId xmlns:a16="http://schemas.microsoft.com/office/drawing/2014/main" id="{15EDA955-5E25-C4D3-ADDA-353C00EA33D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974235" y="2818210"/>
            <a:ext cx="243529" cy="353251"/>
          </a:xfrm>
          <a:prstGeom prst="rect">
            <a:avLst/>
          </a:prstGeom>
        </p:spPr>
      </p:pic>
    </p:spTree>
    <p:extLst>
      <p:ext uri="{BB962C8B-B14F-4D97-AF65-F5344CB8AC3E}">
        <p14:creationId xmlns:p14="http://schemas.microsoft.com/office/powerpoint/2010/main" val="3224990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B6685-2936-2E59-93FD-AB443618B48C}"/>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F6EC7CF-3A97-1A97-8929-1419621BB57A}"/>
              </a:ext>
            </a:extLst>
          </p:cNvPr>
          <p:cNvSpPr>
            <a:spLocks noGrp="1"/>
          </p:cNvSpPr>
          <p:nvPr>
            <p:ph type="title"/>
          </p:nvPr>
        </p:nvSpPr>
        <p:spPr>
          <a:xfrm>
            <a:off x="770021" y="768919"/>
            <a:ext cx="10972800" cy="535531"/>
          </a:xfrm>
        </p:spPr>
        <p:txBody>
          <a:bodyPr/>
          <a:lstStyle/>
          <a:p>
            <a:r>
              <a:rPr lang="en-AU" noProof="0" dirty="0"/>
              <a:t>In the classroom </a:t>
            </a:r>
          </a:p>
        </p:txBody>
      </p:sp>
      <p:sp>
        <p:nvSpPr>
          <p:cNvPr id="6" name="Text Placeholder 12">
            <a:extLst>
              <a:ext uri="{FF2B5EF4-FFF2-40B4-BE49-F238E27FC236}">
                <a16:creationId xmlns:a16="http://schemas.microsoft.com/office/drawing/2014/main" id="{115342C3-484F-E310-8D9F-A03D2AA35C26}"/>
              </a:ext>
              <a:ext uri="{C183D7F6-B498-43B3-948B-1728B52AA6E4}">
                <adec:decorative xmlns:adec="http://schemas.microsoft.com/office/drawing/2017/decorative" val="1"/>
              </a:ext>
            </a:extLst>
          </p:cNvPr>
          <p:cNvSpPr>
            <a:spLocks noGrp="1"/>
          </p:cNvSpPr>
          <p:nvPr>
            <p:ph type="body" sz="quarter" idx="24"/>
          </p:nvPr>
        </p:nvSpPr>
        <p:spPr>
          <a:xfrm>
            <a:off x="714375" y="0"/>
            <a:ext cx="8458501" cy="473235"/>
          </a:xfrm>
          <a:solidFill>
            <a:schemeClr val="accent2"/>
          </a:solidFill>
        </p:spPr>
        <p:txBody>
          <a:bodyPr/>
          <a:lstStyle/>
          <a:p>
            <a:r>
              <a:rPr lang="en-AU" noProof="0" dirty="0">
                <a:solidFill>
                  <a:schemeClr val="bg1"/>
                </a:solidFill>
              </a:rPr>
              <a:t>Connect checks for understanding with learning objectives and success criteria</a:t>
            </a:r>
          </a:p>
          <a:p>
            <a:endParaRPr lang="en-AU" noProof="0" dirty="0">
              <a:solidFill>
                <a:schemeClr val="bg1"/>
              </a:solidFill>
            </a:endParaRPr>
          </a:p>
        </p:txBody>
      </p:sp>
      <p:sp>
        <p:nvSpPr>
          <p:cNvPr id="2" name="Text Placeholder 3">
            <a:extLst>
              <a:ext uri="{FF2B5EF4-FFF2-40B4-BE49-F238E27FC236}">
                <a16:creationId xmlns:a16="http://schemas.microsoft.com/office/drawing/2014/main" id="{0CE00C8C-FBE6-5331-2506-D29B35AB86E4}"/>
              </a:ext>
            </a:extLst>
          </p:cNvPr>
          <p:cNvSpPr>
            <a:spLocks noGrp="1"/>
          </p:cNvSpPr>
          <p:nvPr>
            <p:ph type="body" sz="quarter" idx="23"/>
          </p:nvPr>
        </p:nvSpPr>
        <p:spPr>
          <a:xfrm>
            <a:off x="2748290" y="1622870"/>
            <a:ext cx="6695419" cy="5235130"/>
          </a:xfrm>
          <a:solidFill>
            <a:schemeClr val="bg1">
              <a:lumMod val="95000"/>
            </a:schemeClr>
          </a:solidFill>
        </p:spPr>
        <p:txBody>
          <a:bodyPr lIns="180000" tIns="2916000" rIns="180000">
            <a:noAutofit/>
          </a:bodyPr>
          <a:lstStyle/>
          <a:p>
            <a:endParaRPr lang="en-AU" noProof="0" dirty="0"/>
          </a:p>
          <a:p>
            <a:endParaRPr lang="en-AU" noProof="0" dirty="0"/>
          </a:p>
          <a:p>
            <a:endParaRPr lang="en-AU" noProof="0" dirty="0"/>
          </a:p>
          <a:p>
            <a:pPr>
              <a:lnSpc>
                <a:spcPct val="120000"/>
              </a:lnSpc>
              <a:spcBef>
                <a:spcPts val="600"/>
              </a:spcBef>
            </a:pPr>
            <a:r>
              <a:rPr lang="en-AU" b="1" noProof="0" dirty="0">
                <a:solidFill>
                  <a:srgbClr val="00305E"/>
                </a:solidFill>
              </a:rPr>
              <a:t>A teacher connects checks for understanding with learning objectives and success criteria</a:t>
            </a:r>
          </a:p>
        </p:txBody>
      </p:sp>
      <p:pic>
        <p:nvPicPr>
          <p:cNvPr id="5" name="Online Media 4" descr="Video thumbnail linked to full video with captions.">
            <a:hlinkClick r:id="" action="ppaction://media"/>
            <a:extLst>
              <a:ext uri="{FF2B5EF4-FFF2-40B4-BE49-F238E27FC236}">
                <a16:creationId xmlns:a16="http://schemas.microsoft.com/office/drawing/2014/main" id="{D2D3B869-F073-6090-4CAC-44DCEB316BF2}"/>
              </a:ext>
            </a:extLst>
          </p:cNvPr>
          <p:cNvPicPr>
            <a:picLocks noRot="1" noChangeAspect="1"/>
          </p:cNvPicPr>
          <p:nvPr>
            <a:videoFile r:link="rId1"/>
          </p:nvPr>
        </p:nvPicPr>
        <p:blipFill>
          <a:blip r:embed="rId4"/>
          <a:srcRect/>
          <a:stretch/>
        </p:blipFill>
        <p:spPr>
          <a:xfrm>
            <a:off x="2749776" y="1736725"/>
            <a:ext cx="6693933" cy="3762353"/>
          </a:xfrm>
          <a:prstGeom prst="rect">
            <a:avLst/>
          </a:prstGeom>
        </p:spPr>
      </p:pic>
    </p:spTree>
    <p:extLst>
      <p:ext uri="{BB962C8B-B14F-4D97-AF65-F5344CB8AC3E}">
        <p14:creationId xmlns:p14="http://schemas.microsoft.com/office/powerpoint/2010/main" val="42032535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CFDFF-3A3A-1663-1B94-8FDEA563A867}"/>
            </a:ext>
          </a:extLst>
        </p:cNvPr>
        <p:cNvGrpSpPr/>
        <p:nvPr/>
      </p:nvGrpSpPr>
      <p:grpSpPr>
        <a:xfrm>
          <a:off x="0" y="0"/>
          <a:ext cx="0" cy="0"/>
          <a:chOff x="0" y="0"/>
          <a:chExt cx="0" cy="0"/>
        </a:xfrm>
      </p:grpSpPr>
      <p:sp>
        <p:nvSpPr>
          <p:cNvPr id="8" name="Text Placeholder 12">
            <a:extLst>
              <a:ext uri="{FF2B5EF4-FFF2-40B4-BE49-F238E27FC236}">
                <a16:creationId xmlns:a16="http://schemas.microsoft.com/office/drawing/2014/main" id="{0D80A93E-60FF-2C24-292B-349E49BA2313}"/>
              </a:ext>
              <a:ext uri="{C183D7F6-B498-43B3-948B-1728B52AA6E4}">
                <adec:decorative xmlns:adec="http://schemas.microsoft.com/office/drawing/2017/decorative" val="1"/>
              </a:ext>
            </a:extLst>
          </p:cNvPr>
          <p:cNvSpPr>
            <a:spLocks noGrp="1"/>
          </p:cNvSpPr>
          <p:nvPr>
            <p:ph type="body" sz="quarter" idx="24"/>
          </p:nvPr>
        </p:nvSpPr>
        <p:spPr>
          <a:xfrm>
            <a:off x="714375" y="0"/>
            <a:ext cx="8458501" cy="473235"/>
          </a:xfrm>
          <a:solidFill>
            <a:schemeClr val="accent2"/>
          </a:solidFill>
        </p:spPr>
        <p:txBody>
          <a:bodyPr/>
          <a:lstStyle/>
          <a:p>
            <a:r>
              <a:rPr lang="en-AU" noProof="0" dirty="0">
                <a:solidFill>
                  <a:schemeClr val="bg1"/>
                </a:solidFill>
              </a:rPr>
              <a:t>Connect checks for understanding with learning objectives and success criteria</a:t>
            </a:r>
          </a:p>
          <a:p>
            <a:endParaRPr lang="en-AU" noProof="0" dirty="0">
              <a:solidFill>
                <a:schemeClr val="bg1"/>
              </a:solidFill>
            </a:endParaRPr>
          </a:p>
        </p:txBody>
      </p:sp>
      <p:sp>
        <p:nvSpPr>
          <p:cNvPr id="10" name="Title 9">
            <a:extLst>
              <a:ext uri="{FF2B5EF4-FFF2-40B4-BE49-F238E27FC236}">
                <a16:creationId xmlns:a16="http://schemas.microsoft.com/office/drawing/2014/main" id="{13DEC2CA-B9DA-13BA-681B-02BD22A07A33}"/>
              </a:ext>
            </a:extLst>
          </p:cNvPr>
          <p:cNvSpPr>
            <a:spLocks noGrp="1"/>
          </p:cNvSpPr>
          <p:nvPr>
            <p:ph type="title"/>
          </p:nvPr>
        </p:nvSpPr>
        <p:spPr/>
        <p:txBody>
          <a:bodyPr/>
          <a:lstStyle/>
          <a:p>
            <a:r>
              <a:rPr lang="en-AU" noProof="0" dirty="0"/>
              <a:t>Rehearse</a:t>
            </a:r>
          </a:p>
        </p:txBody>
      </p:sp>
      <p:sp>
        <p:nvSpPr>
          <p:cNvPr id="2" name="Text Placeholder 1">
            <a:extLst>
              <a:ext uri="{FF2B5EF4-FFF2-40B4-BE49-F238E27FC236}">
                <a16:creationId xmlns:a16="http://schemas.microsoft.com/office/drawing/2014/main" id="{2CC2D091-3F77-14E2-AF58-D0C3C7C7B3DE}"/>
              </a:ext>
            </a:extLst>
          </p:cNvPr>
          <p:cNvSpPr>
            <a:spLocks noGrp="1"/>
          </p:cNvSpPr>
          <p:nvPr>
            <p:ph type="body" sz="quarter" idx="23"/>
          </p:nvPr>
        </p:nvSpPr>
        <p:spPr>
          <a:xfrm>
            <a:off x="3149601" y="1963455"/>
            <a:ext cx="8112124" cy="1581454"/>
          </a:xfrm>
        </p:spPr>
        <p:txBody>
          <a:bodyPr/>
          <a:lstStyle/>
          <a:p>
            <a:pPr lvl="0">
              <a:lnSpc>
                <a:spcPct val="120000"/>
              </a:lnSpc>
              <a:spcBef>
                <a:spcPts val="600"/>
              </a:spcBef>
              <a:defRPr/>
            </a:pPr>
            <a:r>
              <a:rPr lang="en-AU" noProof="0" dirty="0"/>
              <a:t>With a partner or a small group, </a:t>
            </a:r>
            <a:r>
              <a:rPr lang="en-AU" b="1" noProof="0" dirty="0"/>
              <a:t>rehearse a check-for-understanding routine </a:t>
            </a:r>
            <a:r>
              <a:rPr lang="en-AU" noProof="0" dirty="0"/>
              <a:t>from the video examples.</a:t>
            </a:r>
          </a:p>
          <a:p>
            <a:pPr lvl="0">
              <a:lnSpc>
                <a:spcPct val="120000"/>
              </a:lnSpc>
              <a:spcBef>
                <a:spcPts val="600"/>
              </a:spcBef>
              <a:defRPr/>
            </a:pPr>
            <a:r>
              <a:rPr lang="en-AU" noProof="0" dirty="0"/>
              <a:t>Reflect on how you might apply this in your classroom.</a:t>
            </a:r>
            <a:endParaRPr lang="en-AU" noProof="0" dirty="0">
              <a:solidFill>
                <a:srgbClr val="000000"/>
              </a:solidFill>
            </a:endParaRPr>
          </a:p>
        </p:txBody>
      </p:sp>
    </p:spTree>
    <p:extLst>
      <p:ext uri="{BB962C8B-B14F-4D97-AF65-F5344CB8AC3E}">
        <p14:creationId xmlns:p14="http://schemas.microsoft.com/office/powerpoint/2010/main" val="3302160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8EBE6A1A-D42D-6734-1E59-3C9E70C0594B}"/>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C32B1ED0-F130-FE10-DE43-281B4CEB7E15}"/>
              </a:ext>
            </a:extLst>
          </p:cNvPr>
          <p:cNvSpPr>
            <a:spLocks noGrp="1"/>
          </p:cNvSpPr>
          <p:nvPr>
            <p:ph type="body" sz="quarter" idx="15"/>
          </p:nvPr>
        </p:nvSpPr>
        <p:spPr/>
        <p:txBody>
          <a:bodyPr/>
          <a:lstStyle/>
          <a:p>
            <a:r>
              <a:rPr lang="en-AU" noProof="0" dirty="0"/>
              <a:t>2</a:t>
            </a:r>
          </a:p>
        </p:txBody>
      </p:sp>
      <p:sp>
        <p:nvSpPr>
          <p:cNvPr id="5" name="Title 4">
            <a:extLst>
              <a:ext uri="{FF2B5EF4-FFF2-40B4-BE49-F238E27FC236}">
                <a16:creationId xmlns:a16="http://schemas.microsoft.com/office/drawing/2014/main" id="{5F2FB9A3-1FD2-850C-A72F-528409A993DD}"/>
              </a:ext>
            </a:extLst>
          </p:cNvPr>
          <p:cNvSpPr>
            <a:spLocks noGrp="1"/>
          </p:cNvSpPr>
          <p:nvPr>
            <p:ph type="title"/>
          </p:nvPr>
        </p:nvSpPr>
        <p:spPr>
          <a:xfrm>
            <a:off x="609600" y="2520187"/>
            <a:ext cx="6381404" cy="1569660"/>
          </a:xfrm>
        </p:spPr>
        <p:txBody>
          <a:bodyPr wrap="square">
            <a:spAutoFit/>
          </a:bodyPr>
          <a:lstStyle/>
          <a:p>
            <a:r>
              <a:rPr lang="en-AU" sz="3200" noProof="0" dirty="0">
                <a:latin typeface="Montserrat SemiBold"/>
              </a:rPr>
              <a:t>Support students to progress using additional instruction, guidance or feedback</a:t>
            </a:r>
          </a:p>
        </p:txBody>
      </p:sp>
      <p:sp>
        <p:nvSpPr>
          <p:cNvPr id="2" name="Text Placeholder 1">
            <a:extLst>
              <a:ext uri="{FF2B5EF4-FFF2-40B4-BE49-F238E27FC236}">
                <a16:creationId xmlns:a16="http://schemas.microsoft.com/office/drawing/2014/main" id="{282BCEA8-406E-C50F-4350-388EA325911C}"/>
              </a:ext>
            </a:extLst>
          </p:cNvPr>
          <p:cNvSpPr>
            <a:spLocks noGrp="1"/>
          </p:cNvSpPr>
          <p:nvPr>
            <p:ph type="body" sz="quarter" idx="13"/>
          </p:nvPr>
        </p:nvSpPr>
        <p:spPr>
          <a:xfrm>
            <a:off x="609600" y="4548330"/>
            <a:ext cx="5682713" cy="861774"/>
          </a:xfrm>
        </p:spPr>
        <p:txBody>
          <a:bodyPr/>
          <a:lstStyle/>
          <a:p>
            <a:pPr marL="342900" indent="-342900">
              <a:lnSpc>
                <a:spcPct val="100000"/>
              </a:lnSpc>
              <a:spcBef>
                <a:spcPts val="600"/>
              </a:spcBef>
              <a:spcAft>
                <a:spcPts val="600"/>
              </a:spcAft>
              <a:buClr>
                <a:schemeClr val="bg1"/>
              </a:buClr>
              <a:buFont typeface="Arial" panose="020B0604020202020204" pitchFamily="34" charset="0"/>
              <a:buChar char="•"/>
            </a:pPr>
            <a:r>
              <a:rPr lang="en-AU" sz="2000" noProof="0" dirty="0">
                <a:hlinkClick r:id="rId3" action="ppaction://hlinksldjump">
                  <a:extLst>
                    <a:ext uri="{A12FA001-AC4F-418D-AE19-62706E023703}">
                      <ahyp:hlinkClr xmlns:ahyp="http://schemas.microsoft.com/office/drawing/2018/hyperlinkcolor" val="tx"/>
                    </a:ext>
                  </a:extLst>
                </a:hlinkClick>
              </a:rPr>
              <a:t>Respond promptly to errors or struggles</a:t>
            </a:r>
            <a:endParaRPr lang="en-AU" sz="2000" noProof="0" dirty="0"/>
          </a:p>
          <a:p>
            <a:pPr marL="342900" indent="-342900">
              <a:lnSpc>
                <a:spcPct val="100000"/>
              </a:lnSpc>
              <a:spcBef>
                <a:spcPts val="600"/>
              </a:spcBef>
              <a:spcAft>
                <a:spcPts val="600"/>
              </a:spcAft>
              <a:buClr>
                <a:schemeClr val="bg1"/>
              </a:buClr>
              <a:buFont typeface="Arial" panose="020B0604020202020204" pitchFamily="34" charset="0"/>
              <a:buChar char="•"/>
            </a:pPr>
            <a:r>
              <a:rPr lang="en-AU" sz="2000" noProof="0" dirty="0">
                <a:hlinkClick r:id="rId4" action="ppaction://hlinksldjump">
                  <a:extLst>
                    <a:ext uri="{A12FA001-AC4F-418D-AE19-62706E023703}">
                      <ahyp:hlinkClr xmlns:ahyp="http://schemas.microsoft.com/office/drawing/2018/hyperlinkcolor" val="tx"/>
                    </a:ext>
                  </a:extLst>
                </a:hlinkClick>
              </a:rPr>
              <a:t>Guide attempts to respond</a:t>
            </a:r>
            <a:endParaRPr lang="en-AU" sz="2000" noProof="0" dirty="0"/>
          </a:p>
        </p:txBody>
      </p:sp>
      <p:pic>
        <p:nvPicPr>
          <p:cNvPr id="12" name="Picture Placeholder 11">
            <a:extLst>
              <a:ext uri="{FF2B5EF4-FFF2-40B4-BE49-F238E27FC236}">
                <a16:creationId xmlns:a16="http://schemas.microsoft.com/office/drawing/2014/main" id="{598AF960-E8A5-889E-DCD1-5CEC782467B3}"/>
              </a:ext>
              <a:ext uri="{C183D7F6-B498-43B3-948B-1728B52AA6E4}">
                <adec:decorative xmlns:adec="http://schemas.microsoft.com/office/drawing/2017/decorative" val="1"/>
              </a:ext>
            </a:extLst>
          </p:cNvPr>
          <p:cNvPicPr>
            <a:picLocks noGrp="1" noChangeAspect="1"/>
          </p:cNvPicPr>
          <p:nvPr>
            <p:ph type="pic" sz="quarter" idx="14"/>
          </p:nvPr>
        </p:nvPicPr>
        <p:blipFill>
          <a:blip r:embed="rId5"/>
          <a:srcRect l="29555" r="23037"/>
          <a:stretch>
            <a:fillRect/>
          </a:stretch>
        </p:blipFill>
        <p:spPr>
          <a:xfrm>
            <a:off x="7315200" y="0"/>
            <a:ext cx="4876800" cy="6858000"/>
          </a:xfrm>
          <a:prstGeom prst="rect">
            <a:avLst/>
          </a:prstGeom>
        </p:spPr>
      </p:pic>
      <p:sp>
        <p:nvSpPr>
          <p:cNvPr id="10" name="Text Placeholder 8">
            <a:extLst>
              <a:ext uri="{FF2B5EF4-FFF2-40B4-BE49-F238E27FC236}">
                <a16:creationId xmlns:a16="http://schemas.microsoft.com/office/drawing/2014/main" id="{48072155-DD66-C3EA-813E-C9AC7781932A}"/>
              </a:ext>
              <a:ext uri="{C183D7F6-B498-43B3-948B-1728B52AA6E4}">
                <adec:decorative xmlns:adec="http://schemas.microsoft.com/office/drawing/2017/decorative" val="1"/>
              </a:ext>
            </a:extLst>
          </p:cNvPr>
          <p:cNvSpPr>
            <a:spLocks noGrp="1"/>
          </p:cNvSpPr>
          <p:nvPr>
            <p:ph type="body" sz="quarter" idx="16"/>
          </p:nvPr>
        </p:nvSpPr>
        <p:spPr>
          <a:xfrm>
            <a:off x="7148006" y="6500347"/>
            <a:ext cx="4254500" cy="228460"/>
          </a:xfrm>
        </p:spPr>
        <p:txBody>
          <a:bodyPr/>
          <a:lstStyle/>
          <a:p>
            <a:r>
              <a:rPr lang="en-AU" noProof="0" dirty="0">
                <a:solidFill>
                  <a:schemeClr val="tx1"/>
                </a:solidFill>
              </a:rPr>
              <a:t>Image: iStock.com/</a:t>
            </a:r>
            <a:r>
              <a:rPr lang="en-AU" noProof="0" dirty="0" err="1">
                <a:solidFill>
                  <a:schemeClr val="tx1"/>
                </a:solidFill>
              </a:rPr>
              <a:t>andresr</a:t>
            </a:r>
            <a:endParaRPr lang="en-AU" noProof="0" dirty="0">
              <a:solidFill>
                <a:schemeClr val="tx1"/>
              </a:solidFill>
            </a:endParaRPr>
          </a:p>
        </p:txBody>
      </p:sp>
    </p:spTree>
    <p:extLst>
      <p:ext uri="{BB962C8B-B14F-4D97-AF65-F5344CB8AC3E}">
        <p14:creationId xmlns:p14="http://schemas.microsoft.com/office/powerpoint/2010/main" val="1296138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3555736-3D94-776A-D0E1-7D7F7FC048F1}"/>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405EBF91-7CE2-D438-0540-210AEA963CD1}"/>
              </a:ext>
              <a:ext uri="{C183D7F6-B498-43B3-948B-1728B52AA6E4}">
                <adec:decorative xmlns:adec="http://schemas.microsoft.com/office/drawing/2017/decorative" val="1"/>
              </a:ext>
            </a:extLst>
          </p:cNvPr>
          <p:cNvSpPr>
            <a:spLocks noGrp="1"/>
          </p:cNvSpPr>
          <p:nvPr>
            <p:ph type="body" sz="quarter" idx="24"/>
          </p:nvPr>
        </p:nvSpPr>
        <p:spPr>
          <a:xfrm>
            <a:off x="714375" y="0"/>
            <a:ext cx="4493056" cy="473235"/>
          </a:xfrm>
          <a:solidFill>
            <a:schemeClr val="accent3"/>
          </a:solidFill>
        </p:spPr>
        <p:txBody>
          <a:bodyPr/>
          <a:lstStyle/>
          <a:p>
            <a:r>
              <a:rPr lang="en-AU" noProof="0" dirty="0">
                <a:solidFill>
                  <a:schemeClr val="bg1"/>
                </a:solidFill>
              </a:rPr>
              <a:t>Respond promptly to errors or struggles</a:t>
            </a:r>
          </a:p>
        </p:txBody>
      </p:sp>
      <p:sp>
        <p:nvSpPr>
          <p:cNvPr id="6" name="Title 1">
            <a:extLst>
              <a:ext uri="{FF2B5EF4-FFF2-40B4-BE49-F238E27FC236}">
                <a16:creationId xmlns:a16="http://schemas.microsoft.com/office/drawing/2014/main" id="{B8FCBE22-ABD7-5D4D-D9BA-DE1EC447881E}"/>
              </a:ext>
            </a:extLst>
          </p:cNvPr>
          <p:cNvSpPr txBox="1">
            <a:spLocks noGrp="1"/>
          </p:cNvSpPr>
          <p:nvPr>
            <p:ph type="title" idx="4294967295"/>
          </p:nvPr>
        </p:nvSpPr>
        <p:spPr>
          <a:xfrm>
            <a:off x="749300" y="1963454"/>
            <a:ext cx="3476625" cy="2143598"/>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Responding promptly to errors or struggles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047EB9D5-5603-F367-2695-ABFF6EEA3487}"/>
              </a:ext>
            </a:extLst>
          </p:cNvPr>
          <p:cNvSpPr>
            <a:spLocks noGrp="1"/>
          </p:cNvSpPr>
          <p:nvPr>
            <p:ph type="body" sz="quarter" idx="23"/>
          </p:nvPr>
        </p:nvSpPr>
        <p:spPr/>
        <p:txBody>
          <a:bodyPr/>
          <a:lstStyle/>
          <a:p>
            <a:r>
              <a:rPr lang="en-AU" noProof="0" dirty="0">
                <a:latin typeface="Montserrat" panose="00000500000000000000" pitchFamily="2" charset="0"/>
              </a:rPr>
              <a:t>Providing</a:t>
            </a:r>
            <a:r>
              <a:rPr lang="en-AU" b="1" noProof="0" dirty="0">
                <a:latin typeface="Montserrat" panose="00000500000000000000" pitchFamily="2" charset="0"/>
              </a:rPr>
              <a:t> timely feedback or guidance </a:t>
            </a:r>
            <a:r>
              <a:rPr lang="en-AU" noProof="0" dirty="0">
                <a:latin typeface="Montserrat" panose="00000500000000000000" pitchFamily="2" charset="0"/>
              </a:rPr>
              <a:t>to students before misconceptions are developed or solidified</a:t>
            </a:r>
            <a:endParaRPr lang="en-AU" noProof="0" dirty="0"/>
          </a:p>
        </p:txBody>
      </p:sp>
      <p:sp>
        <p:nvSpPr>
          <p:cNvPr id="4" name="Text Placeholder 3">
            <a:extLst>
              <a:ext uri="{FF2B5EF4-FFF2-40B4-BE49-F238E27FC236}">
                <a16:creationId xmlns:a16="http://schemas.microsoft.com/office/drawing/2014/main" id="{8562757E-8D70-70CA-0F8E-18AE57BB544F}"/>
              </a:ext>
            </a:extLst>
          </p:cNvPr>
          <p:cNvSpPr>
            <a:spLocks noGrp="1"/>
          </p:cNvSpPr>
          <p:nvPr>
            <p:ph type="body" sz="quarter" idx="25"/>
          </p:nvPr>
        </p:nvSpPr>
        <p:spPr/>
        <p:txBody>
          <a:bodyPr/>
          <a:lstStyle/>
          <a:p>
            <a:r>
              <a:rPr lang="en-AU" noProof="0" dirty="0">
                <a:latin typeface="Montserrat" panose="00000500000000000000" pitchFamily="2" charset="0"/>
              </a:rPr>
              <a:t>Supporting students to </a:t>
            </a:r>
            <a:r>
              <a:rPr lang="en-AU" b="1" noProof="0" dirty="0">
                <a:latin typeface="Montserrat" panose="00000500000000000000" pitchFamily="2" charset="0"/>
              </a:rPr>
              <a:t>monitor and adjust </a:t>
            </a:r>
            <a:r>
              <a:rPr lang="en-AU" noProof="0" dirty="0">
                <a:latin typeface="Montserrat" panose="00000500000000000000" pitchFamily="2" charset="0"/>
              </a:rPr>
              <a:t>their approach to learning</a:t>
            </a:r>
          </a:p>
        </p:txBody>
      </p:sp>
    </p:spTree>
    <p:extLst>
      <p:ext uri="{BB962C8B-B14F-4D97-AF65-F5344CB8AC3E}">
        <p14:creationId xmlns:p14="http://schemas.microsoft.com/office/powerpoint/2010/main" val="190283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14112-A243-5510-C185-3EF50B33AE18}"/>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BCB0FC7A-A244-364E-A426-B3E0A6F06AAD}"/>
              </a:ext>
              <a:ext uri="{C183D7F6-B498-43B3-948B-1728B52AA6E4}">
                <adec:decorative xmlns:adec="http://schemas.microsoft.com/office/drawing/2017/decorative" val="1"/>
              </a:ext>
            </a:extLst>
          </p:cNvPr>
          <p:cNvSpPr>
            <a:spLocks noGrp="1"/>
          </p:cNvSpPr>
          <p:nvPr>
            <p:ph type="body" sz="quarter" idx="24"/>
          </p:nvPr>
        </p:nvSpPr>
        <p:spPr>
          <a:xfrm>
            <a:off x="714375" y="0"/>
            <a:ext cx="4493056" cy="473235"/>
          </a:xfrm>
          <a:solidFill>
            <a:schemeClr val="accent3"/>
          </a:solidFill>
        </p:spPr>
        <p:txBody>
          <a:bodyPr/>
          <a:lstStyle/>
          <a:p>
            <a:r>
              <a:rPr lang="en-AU" noProof="0" dirty="0">
                <a:solidFill>
                  <a:schemeClr val="bg1"/>
                </a:solidFill>
              </a:rPr>
              <a:t>Respond promptly to errors or struggles</a:t>
            </a:r>
          </a:p>
        </p:txBody>
      </p:sp>
      <p:sp>
        <p:nvSpPr>
          <p:cNvPr id="15" name="Title 9">
            <a:extLst>
              <a:ext uri="{FF2B5EF4-FFF2-40B4-BE49-F238E27FC236}">
                <a16:creationId xmlns:a16="http://schemas.microsoft.com/office/drawing/2014/main" id="{8859353A-BC51-4EB0-7F64-067341233444}"/>
              </a:ext>
            </a:extLst>
          </p:cNvPr>
          <p:cNvSpPr>
            <a:spLocks noGrp="1"/>
          </p:cNvSpPr>
          <p:nvPr>
            <p:ph type="title"/>
          </p:nvPr>
        </p:nvSpPr>
        <p:spPr/>
        <p:txBody>
          <a:bodyPr/>
          <a:lstStyle/>
          <a:p>
            <a:r>
              <a:rPr lang="en-AU" noProof="0" dirty="0"/>
              <a:t>How to respond promptly to errors or struggles</a:t>
            </a:r>
          </a:p>
        </p:txBody>
      </p:sp>
      <p:sp>
        <p:nvSpPr>
          <p:cNvPr id="9" name="Text Placeholder 2">
            <a:extLst>
              <a:ext uri="{FF2B5EF4-FFF2-40B4-BE49-F238E27FC236}">
                <a16:creationId xmlns:a16="http://schemas.microsoft.com/office/drawing/2014/main" id="{7382F04E-794B-5EE4-4A96-390320A2CEDB}"/>
              </a:ext>
              <a:ext uri="{C183D7F6-B498-43B3-948B-1728B52AA6E4}">
                <adec:decorative xmlns:adec="http://schemas.microsoft.com/office/drawing/2017/decorative" val="0"/>
              </a:ext>
            </a:extLst>
          </p:cNvPr>
          <p:cNvSpPr txBox="1">
            <a:spLocks/>
          </p:cNvSpPr>
          <p:nvPr/>
        </p:nvSpPr>
        <p:spPr>
          <a:xfrm>
            <a:off x="2314866" y="2112111"/>
            <a:ext cx="7562268" cy="3453862"/>
          </a:xfrm>
          <a:prstGeom prst="rect">
            <a:avLst/>
          </a:prstGeom>
          <a:solidFill>
            <a:schemeClr val="bg1"/>
          </a:solidFill>
          <a:effectLst>
            <a:outerShdw blurRad="63500" sx="101000" sy="101000" algn="ctr" rotWithShape="0">
              <a:prstClr val="black">
                <a:alpha val="10000"/>
              </a:prstClr>
            </a:outerShdw>
          </a:effectLst>
        </p:spPr>
        <p:txBody>
          <a:bodyPr vert="horz" wrap="square" lIns="576000" tIns="576000" rIns="576000" bIns="576000" rtlCol="0" anchor="ctr">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spcBef>
                <a:spcPts val="0"/>
              </a:spcBef>
              <a:spcAft>
                <a:spcPts val="1200"/>
              </a:spcAft>
              <a:buClrTx/>
              <a:defRPr/>
            </a:pPr>
            <a:r>
              <a:rPr lang="en-AU" noProof="0" dirty="0"/>
              <a:t>To address student misconceptions, provide timely feedback and guidance through:</a:t>
            </a:r>
          </a:p>
          <a:p>
            <a:pPr lvl="3">
              <a:buClr>
                <a:schemeClr val="tx1"/>
              </a:buClr>
              <a:defRPr/>
            </a:pPr>
            <a:r>
              <a:rPr lang="en-AU" b="1" noProof="0" dirty="0"/>
              <a:t>direct feedback </a:t>
            </a:r>
            <a:r>
              <a:rPr lang="en-AU" noProof="0" dirty="0"/>
              <a:t>(e.g., verbal corrections or reteaching)</a:t>
            </a:r>
          </a:p>
          <a:p>
            <a:pPr lvl="3">
              <a:buClr>
                <a:schemeClr val="tx1"/>
              </a:buClr>
              <a:defRPr/>
            </a:pPr>
            <a:r>
              <a:rPr lang="en-AU" b="1" noProof="0" dirty="0"/>
              <a:t>indirect feedback </a:t>
            </a:r>
            <a:r>
              <a:rPr lang="en-AU" noProof="0" dirty="0"/>
              <a:t>(e.g., providing a scaffold).</a:t>
            </a:r>
          </a:p>
          <a:p>
            <a:pPr lvl="0">
              <a:spcBef>
                <a:spcPts val="1200"/>
              </a:spcBef>
              <a:buClrTx/>
              <a:defRPr/>
            </a:pPr>
            <a:r>
              <a:rPr lang="en-AU" noProof="0" dirty="0"/>
              <a:t>Ensure you have reliable</a:t>
            </a:r>
            <a:r>
              <a:rPr lang="en-AU" b="1" noProof="0" dirty="0"/>
              <a:t> </a:t>
            </a:r>
            <a:r>
              <a:rPr lang="en-AU" noProof="0" dirty="0"/>
              <a:t>ways of checking for understanding so your feedback is effective.</a:t>
            </a:r>
          </a:p>
        </p:txBody>
      </p:sp>
    </p:spTree>
    <p:extLst>
      <p:ext uri="{BB962C8B-B14F-4D97-AF65-F5344CB8AC3E}">
        <p14:creationId xmlns:p14="http://schemas.microsoft.com/office/powerpoint/2010/main" val="38599208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B9AD5-89E6-60AA-4B2A-6E5C2B5A5654}"/>
            </a:ext>
          </a:extLst>
        </p:cNvPr>
        <p:cNvGrpSpPr/>
        <p:nvPr/>
      </p:nvGrpSpPr>
      <p:grpSpPr>
        <a:xfrm>
          <a:off x="0" y="0"/>
          <a:ext cx="0" cy="0"/>
          <a:chOff x="0" y="0"/>
          <a:chExt cx="0" cy="0"/>
        </a:xfrm>
      </p:grpSpPr>
      <p:sp>
        <p:nvSpPr>
          <p:cNvPr id="6" name="Text Placeholder 4">
            <a:extLst>
              <a:ext uri="{FF2B5EF4-FFF2-40B4-BE49-F238E27FC236}">
                <a16:creationId xmlns:a16="http://schemas.microsoft.com/office/drawing/2014/main" id="{9452A1E8-93C9-2E77-1253-BA51F6B6C451}"/>
              </a:ext>
              <a:ext uri="{C183D7F6-B498-43B3-948B-1728B52AA6E4}">
                <adec:decorative xmlns:adec="http://schemas.microsoft.com/office/drawing/2017/decorative" val="1"/>
              </a:ext>
            </a:extLst>
          </p:cNvPr>
          <p:cNvSpPr>
            <a:spLocks noGrp="1"/>
          </p:cNvSpPr>
          <p:nvPr>
            <p:ph type="body" sz="quarter" idx="24"/>
          </p:nvPr>
        </p:nvSpPr>
        <p:spPr>
          <a:xfrm>
            <a:off x="714375" y="0"/>
            <a:ext cx="4493056" cy="473235"/>
          </a:xfrm>
          <a:solidFill>
            <a:schemeClr val="accent3"/>
          </a:solidFill>
        </p:spPr>
        <p:txBody>
          <a:bodyPr/>
          <a:lstStyle/>
          <a:p>
            <a:r>
              <a:rPr lang="en-AU" noProof="0" dirty="0">
                <a:solidFill>
                  <a:schemeClr val="bg1"/>
                </a:solidFill>
              </a:rPr>
              <a:t>Respond promptly to errors or struggles</a:t>
            </a:r>
          </a:p>
        </p:txBody>
      </p:sp>
      <p:sp>
        <p:nvSpPr>
          <p:cNvPr id="10" name="Title 9">
            <a:extLst>
              <a:ext uri="{FF2B5EF4-FFF2-40B4-BE49-F238E27FC236}">
                <a16:creationId xmlns:a16="http://schemas.microsoft.com/office/drawing/2014/main" id="{F034FC8F-2175-9E0C-6ECC-C63A694EF3A8}"/>
              </a:ext>
            </a:extLst>
          </p:cNvPr>
          <p:cNvSpPr>
            <a:spLocks noGrp="1"/>
          </p:cNvSpPr>
          <p:nvPr>
            <p:ph type="title"/>
          </p:nvPr>
        </p:nvSpPr>
        <p:spPr>
          <a:xfrm>
            <a:off x="609600" y="736806"/>
            <a:ext cx="10972800" cy="535531"/>
          </a:xfrm>
        </p:spPr>
        <p:txBody>
          <a:bodyPr/>
          <a:lstStyle/>
          <a:p>
            <a:r>
              <a:rPr lang="en-AU" noProof="0" dirty="0"/>
              <a:t>In the classroom </a:t>
            </a:r>
          </a:p>
        </p:txBody>
      </p:sp>
      <p:sp>
        <p:nvSpPr>
          <p:cNvPr id="5" name="Text Placeholder 3">
            <a:extLst>
              <a:ext uri="{FF2B5EF4-FFF2-40B4-BE49-F238E27FC236}">
                <a16:creationId xmlns:a16="http://schemas.microsoft.com/office/drawing/2014/main" id="{AD9CE085-5D12-C1C3-D60F-F680703A8D6A}"/>
              </a:ext>
            </a:extLst>
          </p:cNvPr>
          <p:cNvSpPr>
            <a:spLocks noGrp="1"/>
          </p:cNvSpPr>
          <p:nvPr>
            <p:ph type="body" sz="quarter" idx="23"/>
          </p:nvPr>
        </p:nvSpPr>
        <p:spPr>
          <a:xfrm>
            <a:off x="2748290" y="1622870"/>
            <a:ext cx="6695419" cy="5235130"/>
          </a:xfrm>
          <a:solidFill>
            <a:schemeClr val="bg1">
              <a:lumMod val="95000"/>
            </a:schemeClr>
          </a:solidFill>
        </p:spPr>
        <p:txBody>
          <a:bodyPr lIns="180000" tIns="2880000" rIns="180000">
            <a:noAutofit/>
          </a:bodyPr>
          <a:lstStyle/>
          <a:p>
            <a:pPr>
              <a:lnSpc>
                <a:spcPct val="120000"/>
              </a:lnSpc>
              <a:spcBef>
                <a:spcPts val="600"/>
              </a:spcBef>
            </a:pPr>
            <a:endParaRPr lang="en-AU" b="1" noProof="0" dirty="0">
              <a:solidFill>
                <a:srgbClr val="00305E"/>
              </a:solidFill>
            </a:endParaRPr>
          </a:p>
          <a:p>
            <a:pPr>
              <a:lnSpc>
                <a:spcPct val="120000"/>
              </a:lnSpc>
              <a:spcBef>
                <a:spcPts val="600"/>
              </a:spcBef>
            </a:pPr>
            <a:endParaRPr lang="en-AU" b="1" noProof="0" dirty="0">
              <a:solidFill>
                <a:srgbClr val="00305E"/>
              </a:solidFill>
            </a:endParaRPr>
          </a:p>
          <a:p>
            <a:pPr>
              <a:lnSpc>
                <a:spcPct val="120000"/>
              </a:lnSpc>
              <a:spcBef>
                <a:spcPts val="600"/>
              </a:spcBef>
            </a:pPr>
            <a:endParaRPr lang="en-AU" b="1" noProof="0" dirty="0">
              <a:solidFill>
                <a:srgbClr val="00305E"/>
              </a:solidFill>
            </a:endParaRPr>
          </a:p>
          <a:p>
            <a:pPr>
              <a:lnSpc>
                <a:spcPct val="120000"/>
              </a:lnSpc>
              <a:spcBef>
                <a:spcPts val="600"/>
              </a:spcBef>
            </a:pPr>
            <a:r>
              <a:rPr lang="en-AU" b="1" noProof="0" dirty="0">
                <a:solidFill>
                  <a:srgbClr val="00305E"/>
                </a:solidFill>
              </a:rPr>
              <a:t>A teacher responds promptly to errors and </a:t>
            </a:r>
            <a:br>
              <a:rPr lang="en-AU" b="1" noProof="0" dirty="0">
                <a:solidFill>
                  <a:srgbClr val="00305E"/>
                </a:solidFill>
              </a:rPr>
            </a:br>
            <a:r>
              <a:rPr lang="en-AU" b="1" noProof="0" dirty="0">
                <a:solidFill>
                  <a:srgbClr val="00305E"/>
                </a:solidFill>
              </a:rPr>
              <a:t>misconceptions with additional guidance</a:t>
            </a:r>
            <a:endParaRPr lang="en-AU" sz="1800" b="1" noProof="0" dirty="0">
              <a:solidFill>
                <a:srgbClr val="00305E"/>
              </a:solidFill>
            </a:endParaRPr>
          </a:p>
        </p:txBody>
      </p:sp>
      <p:pic>
        <p:nvPicPr>
          <p:cNvPr id="2" name="Online Media 1" descr="Video thumbnail linked to full video with captions.">
            <a:hlinkClick r:id="" action="ppaction://media"/>
            <a:extLst>
              <a:ext uri="{FF2B5EF4-FFF2-40B4-BE49-F238E27FC236}">
                <a16:creationId xmlns:a16="http://schemas.microsoft.com/office/drawing/2014/main" id="{4FE6EC0E-EBA0-B93C-2485-6D61534D43A0}"/>
              </a:ext>
            </a:extLst>
          </p:cNvPr>
          <p:cNvPicPr>
            <a:picLocks noRot="1" noChangeAspect="1"/>
          </p:cNvPicPr>
          <p:nvPr>
            <a:videoFile r:link="rId1"/>
          </p:nvPr>
        </p:nvPicPr>
        <p:blipFill>
          <a:blip r:embed="rId4"/>
          <a:srcRect/>
          <a:stretch/>
        </p:blipFill>
        <p:spPr>
          <a:xfrm>
            <a:off x="2748290" y="1754565"/>
            <a:ext cx="6695419" cy="3778553"/>
          </a:xfrm>
          <a:prstGeom prst="rect">
            <a:avLst/>
          </a:prstGeom>
        </p:spPr>
      </p:pic>
    </p:spTree>
    <p:extLst>
      <p:ext uri="{BB962C8B-B14F-4D97-AF65-F5344CB8AC3E}">
        <p14:creationId xmlns:p14="http://schemas.microsoft.com/office/powerpoint/2010/main" val="30504747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9BE86EE-AC11-9B9F-A616-A8298257247D}"/>
            </a:ext>
          </a:extLst>
        </p:cNvPr>
        <p:cNvGrpSpPr/>
        <p:nvPr/>
      </p:nvGrpSpPr>
      <p:grpSpPr>
        <a:xfrm>
          <a:off x="0" y="0"/>
          <a:ext cx="0" cy="0"/>
          <a:chOff x="0" y="0"/>
          <a:chExt cx="0" cy="0"/>
        </a:xfrm>
      </p:grpSpPr>
      <p:sp>
        <p:nvSpPr>
          <p:cNvPr id="5" name="Text Placeholder 6">
            <a:extLst>
              <a:ext uri="{FF2B5EF4-FFF2-40B4-BE49-F238E27FC236}">
                <a16:creationId xmlns:a16="http://schemas.microsoft.com/office/drawing/2014/main" id="{B43342E1-F17A-4EB1-5078-C7D1450156E0}"/>
              </a:ext>
              <a:ext uri="{C183D7F6-B498-43B3-948B-1728B52AA6E4}">
                <adec:decorative xmlns:adec="http://schemas.microsoft.com/office/drawing/2017/decorative" val="1"/>
              </a:ext>
            </a:extLst>
          </p:cNvPr>
          <p:cNvSpPr>
            <a:spLocks noGrp="1"/>
          </p:cNvSpPr>
          <p:nvPr>
            <p:ph type="body" sz="quarter" idx="24"/>
          </p:nvPr>
        </p:nvSpPr>
        <p:spPr>
          <a:xfrm>
            <a:off x="714375" y="0"/>
            <a:ext cx="3188885" cy="473235"/>
          </a:xfrm>
          <a:solidFill>
            <a:schemeClr val="accent3"/>
          </a:solidFill>
        </p:spPr>
        <p:txBody>
          <a:bodyPr/>
          <a:lstStyle/>
          <a:p>
            <a:r>
              <a:rPr lang="en-AU" noProof="0" dirty="0">
                <a:solidFill>
                  <a:schemeClr val="bg1"/>
                </a:solidFill>
              </a:rPr>
              <a:t>Guide attempts to respond</a:t>
            </a:r>
          </a:p>
        </p:txBody>
      </p:sp>
      <p:sp>
        <p:nvSpPr>
          <p:cNvPr id="6" name="Title 1">
            <a:extLst>
              <a:ext uri="{FF2B5EF4-FFF2-40B4-BE49-F238E27FC236}">
                <a16:creationId xmlns:a16="http://schemas.microsoft.com/office/drawing/2014/main" id="{66D97CCB-F5FF-8039-B166-FB65EF352BC7}"/>
              </a:ext>
            </a:extLst>
          </p:cNvPr>
          <p:cNvSpPr txBox="1">
            <a:spLocks noGrp="1"/>
          </p:cNvSpPr>
          <p:nvPr>
            <p:ph type="title" idx="4294967295"/>
          </p:nvPr>
        </p:nvSpPr>
        <p:spPr>
          <a:xfrm>
            <a:off x="749300" y="1963454"/>
            <a:ext cx="2594401" cy="2185034"/>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Guiding attempts</a:t>
            </a:r>
            <a:br>
              <a:rPr kumimoji="0" lang="en-AU" sz="3200" b="0" i="0" u="none" strike="noStrike" kern="1200" cap="none" spc="0" normalizeH="0" baseline="0" noProof="0" dirty="0">
                <a:ln>
                  <a:noFill/>
                </a:ln>
                <a:solidFill>
                  <a:schemeClr val="tx2"/>
                </a:solidFill>
                <a:effectLst/>
                <a:uLnTx/>
                <a:uFillTx/>
                <a:latin typeface="Montserrat SemiBold"/>
                <a:ea typeface="+mj-ea"/>
                <a:cs typeface="+mj-cs"/>
              </a:rPr>
            </a:b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to respond </a:t>
            </a:r>
            <a:br>
              <a:rPr kumimoji="0" lang="en-AU" sz="3200" b="0" i="0" u="none" strike="noStrike" kern="1200" cap="none" spc="0" normalizeH="0" baseline="0" noProof="0" dirty="0">
                <a:ln>
                  <a:noFill/>
                </a:ln>
                <a:solidFill>
                  <a:schemeClr val="tx2"/>
                </a:solidFill>
                <a:effectLst/>
                <a:uLnTx/>
                <a:uFillTx/>
                <a:latin typeface="Montserrat SemiBold"/>
                <a:ea typeface="+mj-ea"/>
                <a:cs typeface="+mj-cs"/>
              </a:rPr>
            </a:b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F28E264B-31D9-9E89-8F1E-0CE25AB3799D}"/>
              </a:ext>
            </a:extLst>
          </p:cNvPr>
          <p:cNvSpPr>
            <a:spLocks noGrp="1"/>
          </p:cNvSpPr>
          <p:nvPr>
            <p:ph type="body" sz="quarter" idx="23"/>
          </p:nvPr>
        </p:nvSpPr>
        <p:spPr/>
        <p:txBody>
          <a:bodyPr/>
          <a:lstStyle/>
          <a:p>
            <a:r>
              <a:rPr lang="en-AU" noProof="0" dirty="0">
                <a:latin typeface="Montserrat" panose="00000500000000000000" pitchFamily="2" charset="0"/>
              </a:rPr>
              <a:t>Offering </a:t>
            </a:r>
            <a:r>
              <a:rPr lang="en-AU" b="1" noProof="0" dirty="0">
                <a:latin typeface="Montserrat" panose="00000500000000000000" pitchFamily="2" charset="0"/>
              </a:rPr>
              <a:t>supportive guidance </a:t>
            </a:r>
            <a:r>
              <a:rPr lang="en-AU" noProof="0" dirty="0">
                <a:latin typeface="Montserrat" panose="00000500000000000000" pitchFamily="2" charset="0"/>
              </a:rPr>
              <a:t>when students aren’t sure how to respond to a question</a:t>
            </a:r>
          </a:p>
        </p:txBody>
      </p:sp>
      <p:sp>
        <p:nvSpPr>
          <p:cNvPr id="4" name="Text Placeholder 3">
            <a:extLst>
              <a:ext uri="{FF2B5EF4-FFF2-40B4-BE49-F238E27FC236}">
                <a16:creationId xmlns:a16="http://schemas.microsoft.com/office/drawing/2014/main" id="{BB37C798-AC5A-7EC3-B7AC-709ADC6CA778}"/>
              </a:ext>
            </a:extLst>
          </p:cNvPr>
          <p:cNvSpPr>
            <a:spLocks noGrp="1"/>
          </p:cNvSpPr>
          <p:nvPr>
            <p:ph type="body" sz="quarter" idx="25"/>
          </p:nvPr>
        </p:nvSpPr>
        <p:spPr/>
        <p:txBody>
          <a:bodyPr/>
          <a:lstStyle/>
          <a:p>
            <a:r>
              <a:rPr lang="en-AU" b="1" noProof="0" dirty="0">
                <a:latin typeface="Montserrat" panose="00000500000000000000" pitchFamily="2" charset="0"/>
              </a:rPr>
              <a:t>Adapting</a:t>
            </a:r>
            <a:r>
              <a:rPr lang="en-AU" noProof="0" dirty="0">
                <a:latin typeface="Montserrat" panose="00000500000000000000" pitchFamily="2" charset="0"/>
              </a:rPr>
              <a:t> the type of support provided</a:t>
            </a:r>
            <a:endParaRPr lang="en-AU" noProof="0" dirty="0"/>
          </a:p>
        </p:txBody>
      </p:sp>
    </p:spTree>
    <p:extLst>
      <p:ext uri="{BB962C8B-B14F-4D97-AF65-F5344CB8AC3E}">
        <p14:creationId xmlns:p14="http://schemas.microsoft.com/office/powerpoint/2010/main" val="34776078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E0AA6D-C678-136E-EA13-D7A8B743D6F8}"/>
            </a:ext>
          </a:extLst>
        </p:cNvPr>
        <p:cNvGrpSpPr/>
        <p:nvPr/>
      </p:nvGrpSpPr>
      <p:grpSpPr>
        <a:xfrm>
          <a:off x="0" y="0"/>
          <a:ext cx="0" cy="0"/>
          <a:chOff x="0" y="0"/>
          <a:chExt cx="0" cy="0"/>
        </a:xfrm>
      </p:grpSpPr>
      <p:sp>
        <p:nvSpPr>
          <p:cNvPr id="8" name="Text Placeholder 6">
            <a:extLst>
              <a:ext uri="{FF2B5EF4-FFF2-40B4-BE49-F238E27FC236}">
                <a16:creationId xmlns:a16="http://schemas.microsoft.com/office/drawing/2014/main" id="{75BC0EC0-D844-D41C-4C58-1D2DA2F39172}"/>
              </a:ext>
              <a:ext uri="{C183D7F6-B498-43B3-948B-1728B52AA6E4}">
                <adec:decorative xmlns:adec="http://schemas.microsoft.com/office/drawing/2017/decorative" val="1"/>
              </a:ext>
            </a:extLst>
          </p:cNvPr>
          <p:cNvSpPr>
            <a:spLocks noGrp="1"/>
          </p:cNvSpPr>
          <p:nvPr>
            <p:ph type="body" sz="quarter" idx="24"/>
          </p:nvPr>
        </p:nvSpPr>
        <p:spPr>
          <a:xfrm>
            <a:off x="714375" y="0"/>
            <a:ext cx="3188885" cy="473235"/>
          </a:xfrm>
          <a:solidFill>
            <a:schemeClr val="accent3"/>
          </a:solidFill>
        </p:spPr>
        <p:txBody>
          <a:bodyPr/>
          <a:lstStyle/>
          <a:p>
            <a:r>
              <a:rPr lang="en-AU" noProof="0" dirty="0">
                <a:solidFill>
                  <a:schemeClr val="bg1"/>
                </a:solidFill>
              </a:rPr>
              <a:t>Guide attempts to respond</a:t>
            </a:r>
          </a:p>
        </p:txBody>
      </p:sp>
      <p:sp>
        <p:nvSpPr>
          <p:cNvPr id="4" name="Title 3">
            <a:extLst>
              <a:ext uri="{FF2B5EF4-FFF2-40B4-BE49-F238E27FC236}">
                <a16:creationId xmlns:a16="http://schemas.microsoft.com/office/drawing/2014/main" id="{584AB01D-DDA8-086E-E44F-BAD555D8F73D}"/>
              </a:ext>
            </a:extLst>
          </p:cNvPr>
          <p:cNvSpPr>
            <a:spLocks noGrp="1"/>
          </p:cNvSpPr>
          <p:nvPr>
            <p:ph type="title"/>
          </p:nvPr>
        </p:nvSpPr>
        <p:spPr>
          <a:xfrm>
            <a:off x="609600" y="780287"/>
            <a:ext cx="10972800" cy="535531"/>
          </a:xfrm>
        </p:spPr>
        <p:txBody>
          <a:bodyPr/>
          <a:lstStyle/>
          <a:p>
            <a:r>
              <a:rPr lang="en-AU" noProof="0" dirty="0">
                <a:solidFill>
                  <a:srgbClr val="00305E"/>
                </a:solidFill>
              </a:rPr>
              <a:t>Examples of guiding attempts to respond</a:t>
            </a:r>
            <a:endParaRPr lang="en-AU" noProof="0" dirty="0"/>
          </a:p>
        </p:txBody>
      </p:sp>
      <p:sp>
        <p:nvSpPr>
          <p:cNvPr id="5" name="Text Placeholder 122">
            <a:extLst>
              <a:ext uri="{FF2B5EF4-FFF2-40B4-BE49-F238E27FC236}">
                <a16:creationId xmlns:a16="http://schemas.microsoft.com/office/drawing/2014/main" id="{D868D735-2307-D02D-CE63-017831B077A2}"/>
              </a:ext>
            </a:extLst>
          </p:cNvPr>
          <p:cNvSpPr txBox="1">
            <a:spLocks/>
          </p:cNvSpPr>
          <p:nvPr/>
        </p:nvSpPr>
        <p:spPr>
          <a:xfrm>
            <a:off x="695324" y="1736725"/>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252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3"/>
                </a:solidFill>
              </a:rPr>
              <a:t>Targeted prompts</a:t>
            </a:r>
          </a:p>
          <a:p>
            <a:pPr>
              <a:lnSpc>
                <a:spcPct val="100000"/>
              </a:lnSpc>
            </a:pPr>
            <a:r>
              <a:rPr lang="en-AU" noProof="0" dirty="0"/>
              <a:t>Use cues directing students towards the desired response. </a:t>
            </a:r>
          </a:p>
        </p:txBody>
      </p:sp>
      <p:sp>
        <p:nvSpPr>
          <p:cNvPr id="6" name="Text Placeholder 122">
            <a:extLst>
              <a:ext uri="{FF2B5EF4-FFF2-40B4-BE49-F238E27FC236}">
                <a16:creationId xmlns:a16="http://schemas.microsoft.com/office/drawing/2014/main" id="{AD550248-26A4-9313-DB4E-974A9C0C9777}"/>
              </a:ext>
            </a:extLst>
          </p:cNvPr>
          <p:cNvSpPr txBox="1">
            <a:spLocks/>
          </p:cNvSpPr>
          <p:nvPr/>
        </p:nvSpPr>
        <p:spPr>
          <a:xfrm>
            <a:off x="6264049" y="1736725"/>
            <a:ext cx="5161189"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252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3"/>
                </a:solidFill>
              </a:rPr>
              <a:t>Additional questioning</a:t>
            </a:r>
          </a:p>
          <a:p>
            <a:pPr>
              <a:lnSpc>
                <a:spcPct val="100000"/>
              </a:lnSpc>
            </a:pPr>
            <a:r>
              <a:rPr lang="en-AU" noProof="0" dirty="0"/>
              <a:t>Use open questions, probing questions or limited choice questions.</a:t>
            </a:r>
          </a:p>
        </p:txBody>
      </p:sp>
      <p:sp>
        <p:nvSpPr>
          <p:cNvPr id="10" name="Text Placeholder 122">
            <a:extLst>
              <a:ext uri="{FF2B5EF4-FFF2-40B4-BE49-F238E27FC236}">
                <a16:creationId xmlns:a16="http://schemas.microsoft.com/office/drawing/2014/main" id="{CD16F2A7-31C2-3E0C-456F-77C703A4E163}"/>
              </a:ext>
            </a:extLst>
          </p:cNvPr>
          <p:cNvSpPr txBox="1">
            <a:spLocks/>
          </p:cNvSpPr>
          <p:nvPr/>
        </p:nvSpPr>
        <p:spPr>
          <a:xfrm>
            <a:off x="695324" y="3316709"/>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252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3"/>
                </a:solidFill>
              </a:rPr>
              <a:t>Modelling or thinking aloud</a:t>
            </a:r>
          </a:p>
          <a:p>
            <a:pPr>
              <a:lnSpc>
                <a:spcPct val="100000"/>
              </a:lnSpc>
            </a:pPr>
            <a:r>
              <a:rPr lang="en-AU" noProof="0" dirty="0"/>
              <a:t>Demonstrate how to work through the problem or question.</a:t>
            </a:r>
          </a:p>
        </p:txBody>
      </p:sp>
      <p:sp>
        <p:nvSpPr>
          <p:cNvPr id="11" name="Text Placeholder 122">
            <a:extLst>
              <a:ext uri="{FF2B5EF4-FFF2-40B4-BE49-F238E27FC236}">
                <a16:creationId xmlns:a16="http://schemas.microsoft.com/office/drawing/2014/main" id="{4C7188D7-38DD-4B22-73D6-4B38ECF36C93}"/>
              </a:ext>
            </a:extLst>
          </p:cNvPr>
          <p:cNvSpPr txBox="1">
            <a:spLocks/>
          </p:cNvSpPr>
          <p:nvPr/>
        </p:nvSpPr>
        <p:spPr>
          <a:xfrm>
            <a:off x="6264050" y="3316709"/>
            <a:ext cx="5161188"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252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3"/>
                </a:solidFill>
              </a:rPr>
              <a:t>Encourage another attempt</a:t>
            </a:r>
          </a:p>
          <a:p>
            <a:pPr>
              <a:lnSpc>
                <a:spcPct val="100000"/>
              </a:lnSpc>
            </a:pPr>
            <a:r>
              <a:rPr lang="en-AU" noProof="0" dirty="0"/>
              <a:t>Suggest students have another try </a:t>
            </a:r>
            <a:br>
              <a:rPr lang="en-AU" noProof="0" dirty="0"/>
            </a:br>
            <a:r>
              <a:rPr lang="en-AU" noProof="0" dirty="0"/>
              <a:t>if their response was close.</a:t>
            </a:r>
          </a:p>
        </p:txBody>
      </p:sp>
      <p:sp>
        <p:nvSpPr>
          <p:cNvPr id="12" name="Text Placeholder 122">
            <a:extLst>
              <a:ext uri="{FF2B5EF4-FFF2-40B4-BE49-F238E27FC236}">
                <a16:creationId xmlns:a16="http://schemas.microsoft.com/office/drawing/2014/main" id="{5FCAC4FB-C262-A43C-45C4-1AC0C64A2C25}"/>
              </a:ext>
            </a:extLst>
          </p:cNvPr>
          <p:cNvSpPr txBox="1">
            <a:spLocks/>
          </p:cNvSpPr>
          <p:nvPr/>
        </p:nvSpPr>
        <p:spPr>
          <a:xfrm>
            <a:off x="695324" y="4896693"/>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252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3"/>
                </a:solidFill>
              </a:rPr>
              <a:t>Guide students to success criteria</a:t>
            </a:r>
          </a:p>
          <a:p>
            <a:pPr>
              <a:lnSpc>
                <a:spcPct val="100000"/>
              </a:lnSpc>
            </a:pPr>
            <a:r>
              <a:rPr lang="en-AU" noProof="0" dirty="0"/>
              <a:t>Highlight the next step in </a:t>
            </a:r>
            <a:br>
              <a:rPr lang="en-AU" noProof="0" dirty="0"/>
            </a:br>
            <a:r>
              <a:rPr lang="en-AU" noProof="0" dirty="0"/>
              <a:t>the success criteria.</a:t>
            </a:r>
          </a:p>
        </p:txBody>
      </p:sp>
      <p:sp>
        <p:nvSpPr>
          <p:cNvPr id="13" name="Text Placeholder 122">
            <a:extLst>
              <a:ext uri="{FF2B5EF4-FFF2-40B4-BE49-F238E27FC236}">
                <a16:creationId xmlns:a16="http://schemas.microsoft.com/office/drawing/2014/main" id="{BD1CE1C1-614B-6BBE-9A9E-357D41C40BE1}"/>
              </a:ext>
            </a:extLst>
          </p:cNvPr>
          <p:cNvSpPr txBox="1">
            <a:spLocks/>
          </p:cNvSpPr>
          <p:nvPr/>
        </p:nvSpPr>
        <p:spPr>
          <a:xfrm>
            <a:off x="6264049" y="4896693"/>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252000" rIns="288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3"/>
                </a:solidFill>
              </a:rPr>
              <a:t>Circulate and return</a:t>
            </a:r>
          </a:p>
          <a:p>
            <a:pPr>
              <a:lnSpc>
                <a:spcPct val="100000"/>
              </a:lnSpc>
            </a:pPr>
            <a:r>
              <a:rPr lang="en-AU" noProof="0" dirty="0"/>
              <a:t>Move to another student before returning to the original student.</a:t>
            </a:r>
          </a:p>
        </p:txBody>
      </p:sp>
      <p:grpSp>
        <p:nvGrpSpPr>
          <p:cNvPr id="2" name="Graphic 63">
            <a:extLst>
              <a:ext uri="{FF2B5EF4-FFF2-40B4-BE49-F238E27FC236}">
                <a16:creationId xmlns:a16="http://schemas.microsoft.com/office/drawing/2014/main" id="{BD9DC11F-F62B-EF8A-11C4-22F1B635291C}"/>
              </a:ext>
              <a:ext uri="{C183D7F6-B498-43B3-948B-1728B52AA6E4}">
                <adec:decorative xmlns:adec="http://schemas.microsoft.com/office/drawing/2017/decorative" val="1"/>
              </a:ext>
            </a:extLst>
          </p:cNvPr>
          <p:cNvGrpSpPr/>
          <p:nvPr/>
        </p:nvGrpSpPr>
        <p:grpSpPr>
          <a:xfrm>
            <a:off x="1001489" y="3690164"/>
            <a:ext cx="477147" cy="622279"/>
            <a:chOff x="4460453" y="1822598"/>
            <a:chExt cx="357045" cy="452716"/>
          </a:xfrm>
          <a:noFill/>
        </p:grpSpPr>
        <p:grpSp>
          <p:nvGrpSpPr>
            <p:cNvPr id="3" name="Graphic 63">
              <a:extLst>
                <a:ext uri="{FF2B5EF4-FFF2-40B4-BE49-F238E27FC236}">
                  <a16:creationId xmlns:a16="http://schemas.microsoft.com/office/drawing/2014/main" id="{9D2ADDC8-F8C8-B063-3C1F-3C5261A4101B}"/>
                </a:ext>
              </a:extLst>
            </p:cNvPr>
            <p:cNvGrpSpPr/>
            <p:nvPr/>
          </p:nvGrpSpPr>
          <p:grpSpPr>
            <a:xfrm>
              <a:off x="4460453" y="1822598"/>
              <a:ext cx="357045" cy="452716"/>
              <a:chOff x="4460453" y="1822598"/>
              <a:chExt cx="357045" cy="452716"/>
            </a:xfrm>
            <a:noFill/>
          </p:grpSpPr>
          <p:sp>
            <p:nvSpPr>
              <p:cNvPr id="9" name="Freeform: Shape 16">
                <a:extLst>
                  <a:ext uri="{FF2B5EF4-FFF2-40B4-BE49-F238E27FC236}">
                    <a16:creationId xmlns:a16="http://schemas.microsoft.com/office/drawing/2014/main" id="{92F653A9-D5BB-61A9-2F3E-EBCF31D3E8E2}"/>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14" name="Freeform: Shape 17">
                <a:extLst>
                  <a:ext uri="{FF2B5EF4-FFF2-40B4-BE49-F238E27FC236}">
                    <a16:creationId xmlns:a16="http://schemas.microsoft.com/office/drawing/2014/main" id="{BE8841D8-7D5A-966F-917C-EFF930582277}"/>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16" name="Freeform: Shape 18">
                <a:extLst>
                  <a:ext uri="{FF2B5EF4-FFF2-40B4-BE49-F238E27FC236}">
                    <a16:creationId xmlns:a16="http://schemas.microsoft.com/office/drawing/2014/main" id="{C7EC7F46-AC39-158D-01CB-02A8561EDC4B}"/>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18" name="Freeform: Shape 19">
                <a:extLst>
                  <a:ext uri="{FF2B5EF4-FFF2-40B4-BE49-F238E27FC236}">
                    <a16:creationId xmlns:a16="http://schemas.microsoft.com/office/drawing/2014/main" id="{0E92C0A6-0CC6-17C8-AC60-02D1E9956043}"/>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0" name="Freeform: Shape 20">
                <a:extLst>
                  <a:ext uri="{FF2B5EF4-FFF2-40B4-BE49-F238E27FC236}">
                    <a16:creationId xmlns:a16="http://schemas.microsoft.com/office/drawing/2014/main" id="{78CD1CD5-E4E9-0987-A3E1-74F31446E9CE}"/>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2" name="Freeform: Shape 21">
                <a:extLst>
                  <a:ext uri="{FF2B5EF4-FFF2-40B4-BE49-F238E27FC236}">
                    <a16:creationId xmlns:a16="http://schemas.microsoft.com/office/drawing/2014/main" id="{C405A74A-ECEB-BC20-89F0-51522AA3B653}"/>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4" name="Freeform: Shape 22">
                <a:extLst>
                  <a:ext uri="{FF2B5EF4-FFF2-40B4-BE49-F238E27FC236}">
                    <a16:creationId xmlns:a16="http://schemas.microsoft.com/office/drawing/2014/main" id="{0A14BABA-9B6B-0102-D6B7-9F51EF5C5604}"/>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6" name="Freeform: Shape 23">
                <a:extLst>
                  <a:ext uri="{FF2B5EF4-FFF2-40B4-BE49-F238E27FC236}">
                    <a16:creationId xmlns:a16="http://schemas.microsoft.com/office/drawing/2014/main" id="{A30D441A-69E3-41F3-FD1B-DA3583CD8DEA}"/>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7" name="Freeform: Shape 24">
                <a:extLst>
                  <a:ext uri="{FF2B5EF4-FFF2-40B4-BE49-F238E27FC236}">
                    <a16:creationId xmlns:a16="http://schemas.microsoft.com/office/drawing/2014/main" id="{DE70AF80-9DAF-80B9-F00F-242E746108B7}"/>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8" name="Freeform: Shape 25">
                <a:extLst>
                  <a:ext uri="{FF2B5EF4-FFF2-40B4-BE49-F238E27FC236}">
                    <a16:creationId xmlns:a16="http://schemas.microsoft.com/office/drawing/2014/main" id="{62B7F423-7198-9956-9D3A-B850EF5BBB10}"/>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29" name="Freeform: Shape 26">
                <a:extLst>
                  <a:ext uri="{FF2B5EF4-FFF2-40B4-BE49-F238E27FC236}">
                    <a16:creationId xmlns:a16="http://schemas.microsoft.com/office/drawing/2014/main" id="{9638D29C-DA90-EBC7-D70C-EB6753FE2E55}"/>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0" name="Freeform: Shape 27">
                <a:extLst>
                  <a:ext uri="{FF2B5EF4-FFF2-40B4-BE49-F238E27FC236}">
                    <a16:creationId xmlns:a16="http://schemas.microsoft.com/office/drawing/2014/main" id="{CCA4EFEA-BBA1-A4AE-D33D-FF74FEEBE9CD}"/>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1" name="Freeform: Shape 28">
                <a:extLst>
                  <a:ext uri="{FF2B5EF4-FFF2-40B4-BE49-F238E27FC236}">
                    <a16:creationId xmlns:a16="http://schemas.microsoft.com/office/drawing/2014/main" id="{0C96C58D-B8A3-F949-421A-A52B7D1BA52F}"/>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7" name="Freeform: Shape 15">
              <a:extLst>
                <a:ext uri="{FF2B5EF4-FFF2-40B4-BE49-F238E27FC236}">
                  <a16:creationId xmlns:a16="http://schemas.microsoft.com/office/drawing/2014/main" id="{81F8F6D8-8233-51F2-D280-7EEBB58AB818}"/>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2225" cap="rnd">
              <a:solidFill>
                <a:schemeClr val="accent3"/>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pic>
        <p:nvPicPr>
          <p:cNvPr id="35" name="Graphic 34">
            <a:extLst>
              <a:ext uri="{FF2B5EF4-FFF2-40B4-BE49-F238E27FC236}">
                <a16:creationId xmlns:a16="http://schemas.microsoft.com/office/drawing/2014/main" id="{0FEFFD98-F2D8-891F-848D-A5E723932B4C}"/>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60290" y="5231423"/>
            <a:ext cx="688516" cy="688516"/>
          </a:xfrm>
          <a:prstGeom prst="rect">
            <a:avLst/>
          </a:prstGeom>
        </p:spPr>
      </p:pic>
      <p:pic>
        <p:nvPicPr>
          <p:cNvPr id="37" name="Graphic 36">
            <a:extLst>
              <a:ext uri="{FF2B5EF4-FFF2-40B4-BE49-F238E27FC236}">
                <a16:creationId xmlns:a16="http://schemas.microsoft.com/office/drawing/2014/main" id="{2FC5A2F3-D791-CE8B-C717-8CA8C90D2D7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88924" y="5231424"/>
            <a:ext cx="586992" cy="586992"/>
          </a:xfrm>
          <a:prstGeom prst="rect">
            <a:avLst/>
          </a:prstGeom>
        </p:spPr>
      </p:pic>
      <p:pic>
        <p:nvPicPr>
          <p:cNvPr id="39" name="Graphic 38">
            <a:extLst>
              <a:ext uri="{FF2B5EF4-FFF2-40B4-BE49-F238E27FC236}">
                <a16:creationId xmlns:a16="http://schemas.microsoft.com/office/drawing/2014/main" id="{CEE94594-966C-11F5-862A-E10F202BF3E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441231" y="3593681"/>
            <a:ext cx="682375" cy="682375"/>
          </a:xfrm>
          <a:prstGeom prst="rect">
            <a:avLst/>
          </a:prstGeom>
        </p:spPr>
      </p:pic>
      <p:pic>
        <p:nvPicPr>
          <p:cNvPr id="41" name="Graphic 40">
            <a:extLst>
              <a:ext uri="{FF2B5EF4-FFF2-40B4-BE49-F238E27FC236}">
                <a16:creationId xmlns:a16="http://schemas.microsoft.com/office/drawing/2014/main" id="{9E6674F6-BACA-9258-7C51-6DFC5B353A9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60635" y="2020753"/>
            <a:ext cx="682375" cy="682375"/>
          </a:xfrm>
          <a:prstGeom prst="rect">
            <a:avLst/>
          </a:prstGeom>
        </p:spPr>
      </p:pic>
      <p:pic>
        <p:nvPicPr>
          <p:cNvPr id="43" name="Graphic 42">
            <a:extLst>
              <a:ext uri="{FF2B5EF4-FFF2-40B4-BE49-F238E27FC236}">
                <a16:creationId xmlns:a16="http://schemas.microsoft.com/office/drawing/2014/main" id="{4A81B0DD-01E5-86B8-4E55-2338077A8E0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69041" y="2007315"/>
            <a:ext cx="733927" cy="733927"/>
          </a:xfrm>
          <a:prstGeom prst="rect">
            <a:avLst/>
          </a:prstGeom>
        </p:spPr>
      </p:pic>
    </p:spTree>
    <p:extLst>
      <p:ext uri="{BB962C8B-B14F-4D97-AF65-F5344CB8AC3E}">
        <p14:creationId xmlns:p14="http://schemas.microsoft.com/office/powerpoint/2010/main" val="3758399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2D027-D631-AA0B-8B15-249456A160FE}"/>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CA83161F-9EC7-CBC5-3561-57F7146BC8C4}"/>
              </a:ext>
            </a:extLst>
          </p:cNvPr>
          <p:cNvSpPr>
            <a:spLocks noGrp="1"/>
          </p:cNvSpPr>
          <p:nvPr>
            <p:ph type="title"/>
          </p:nvPr>
        </p:nvSpPr>
        <p:spPr>
          <a:xfrm>
            <a:off x="609600" y="780287"/>
            <a:ext cx="10972800" cy="535531"/>
          </a:xfrm>
        </p:spPr>
        <p:txBody>
          <a:bodyPr/>
          <a:lstStyle/>
          <a:p>
            <a:r>
              <a:rPr lang="en-AU" noProof="0" dirty="0"/>
              <a:t>In the classroom</a:t>
            </a:r>
          </a:p>
        </p:txBody>
      </p:sp>
      <p:sp>
        <p:nvSpPr>
          <p:cNvPr id="9" name="Text Placeholder 8">
            <a:extLst>
              <a:ext uri="{FF2B5EF4-FFF2-40B4-BE49-F238E27FC236}">
                <a16:creationId xmlns:a16="http://schemas.microsoft.com/office/drawing/2014/main" id="{B0EA0D93-6538-A263-DAE5-434BDF8CA45A}"/>
              </a:ext>
            </a:extLst>
          </p:cNvPr>
          <p:cNvSpPr>
            <a:spLocks noGrp="1"/>
          </p:cNvSpPr>
          <p:nvPr>
            <p:ph type="body" sz="quarter" idx="23"/>
          </p:nvPr>
        </p:nvSpPr>
        <p:spPr>
          <a:xfrm>
            <a:off x="714374" y="1622870"/>
            <a:ext cx="5337174" cy="5235130"/>
          </a:xfrm>
        </p:spPr>
        <p:txBody>
          <a:bodyPr tIns="2232000"/>
          <a:lstStyle/>
          <a:p>
            <a:pPr lvl="1"/>
            <a:r>
              <a:rPr lang="en-AU" sz="1600" noProof="0" dirty="0"/>
              <a:t>A teacher demonstrates circulating the room and guiding attempts to respond</a:t>
            </a:r>
          </a:p>
        </p:txBody>
      </p:sp>
      <p:sp>
        <p:nvSpPr>
          <p:cNvPr id="7" name="Text Placeholder 6">
            <a:extLst>
              <a:ext uri="{FF2B5EF4-FFF2-40B4-BE49-F238E27FC236}">
                <a16:creationId xmlns:a16="http://schemas.microsoft.com/office/drawing/2014/main" id="{9786B902-7D1D-216C-E125-C152A5452698}"/>
              </a:ext>
            </a:extLst>
          </p:cNvPr>
          <p:cNvSpPr>
            <a:spLocks noGrp="1"/>
          </p:cNvSpPr>
          <p:nvPr>
            <p:ph type="body" sz="quarter" idx="26"/>
          </p:nvPr>
        </p:nvSpPr>
        <p:spPr>
          <a:xfrm>
            <a:off x="995291" y="5966857"/>
            <a:ext cx="1838469" cy="358073"/>
          </a:xfrm>
          <a:solidFill>
            <a:srgbClr val="ACBE37"/>
          </a:solidFill>
        </p:spPr>
        <p:txBody>
          <a:bodyPr/>
          <a:lstStyle/>
          <a:p>
            <a:r>
              <a:rPr lang="en-AU" noProof="0" dirty="0">
                <a:solidFill>
                  <a:schemeClr val="tx1"/>
                </a:solidFill>
              </a:rPr>
              <a:t>Secondary school</a:t>
            </a:r>
          </a:p>
        </p:txBody>
      </p:sp>
      <p:pic>
        <p:nvPicPr>
          <p:cNvPr id="2" name="Online Media 1" descr="Video thumbnail linked to full video with captions.">
            <a:hlinkClick r:id="" action="ppaction://media"/>
            <a:extLst>
              <a:ext uri="{FF2B5EF4-FFF2-40B4-BE49-F238E27FC236}">
                <a16:creationId xmlns:a16="http://schemas.microsoft.com/office/drawing/2014/main" id="{248F01EE-5C68-8999-459C-DBCDA6ECA6A8}"/>
              </a:ext>
            </a:extLst>
          </p:cNvPr>
          <p:cNvPicPr>
            <a:picLocks noRot="1" noChangeAspect="1"/>
          </p:cNvPicPr>
          <p:nvPr>
            <a:videoFile r:link="rId1"/>
          </p:nvPr>
        </p:nvPicPr>
        <p:blipFill>
          <a:blip r:embed="rId5"/>
          <a:srcRect/>
          <a:stretch/>
        </p:blipFill>
        <p:spPr>
          <a:xfrm>
            <a:off x="714375" y="1748740"/>
            <a:ext cx="5337175" cy="2998079"/>
          </a:xfrm>
          <a:prstGeom prst="rect">
            <a:avLst/>
          </a:prstGeom>
        </p:spPr>
      </p:pic>
      <p:sp>
        <p:nvSpPr>
          <p:cNvPr id="13" name="Text Placeholder 12">
            <a:extLst>
              <a:ext uri="{FF2B5EF4-FFF2-40B4-BE49-F238E27FC236}">
                <a16:creationId xmlns:a16="http://schemas.microsoft.com/office/drawing/2014/main" id="{6D09F768-92E5-B3B3-2073-31C8176C2282}"/>
              </a:ext>
            </a:extLst>
          </p:cNvPr>
          <p:cNvSpPr>
            <a:spLocks noGrp="1"/>
          </p:cNvSpPr>
          <p:nvPr>
            <p:ph type="body" sz="quarter" idx="25"/>
          </p:nvPr>
        </p:nvSpPr>
        <p:spPr>
          <a:xfrm>
            <a:off x="6140452" y="1622870"/>
            <a:ext cx="5337174" cy="5235130"/>
          </a:xfrm>
        </p:spPr>
        <p:txBody>
          <a:bodyPr/>
          <a:lstStyle/>
          <a:p>
            <a:pPr lvl="1"/>
            <a:r>
              <a:rPr lang="en-AU" sz="1600" noProof="0" dirty="0"/>
              <a:t>A teacher encourages another attempt and uses additional questioning to guide student responses</a:t>
            </a:r>
          </a:p>
        </p:txBody>
      </p:sp>
      <p:sp>
        <p:nvSpPr>
          <p:cNvPr id="11" name="Text Placeholder 10">
            <a:extLst>
              <a:ext uri="{FF2B5EF4-FFF2-40B4-BE49-F238E27FC236}">
                <a16:creationId xmlns:a16="http://schemas.microsoft.com/office/drawing/2014/main" id="{627F3932-A60C-A9AD-A987-8AE7D3886E21}"/>
              </a:ext>
            </a:extLst>
          </p:cNvPr>
          <p:cNvSpPr>
            <a:spLocks noGrp="1"/>
          </p:cNvSpPr>
          <p:nvPr>
            <p:ph type="body" sz="quarter" idx="27"/>
          </p:nvPr>
        </p:nvSpPr>
        <p:spPr/>
        <p:txBody>
          <a:bodyPr/>
          <a:lstStyle/>
          <a:p>
            <a:r>
              <a:rPr lang="en-AU" noProof="0" dirty="0"/>
              <a:t>Secondary school</a:t>
            </a:r>
          </a:p>
        </p:txBody>
      </p:sp>
      <p:pic>
        <p:nvPicPr>
          <p:cNvPr id="10" name="Online Media 9" descr="Video thumbnail linked to full video with captions.">
            <a:hlinkClick r:id="" action="ppaction://media"/>
            <a:extLst>
              <a:ext uri="{FF2B5EF4-FFF2-40B4-BE49-F238E27FC236}">
                <a16:creationId xmlns:a16="http://schemas.microsoft.com/office/drawing/2014/main" id="{37581C42-B3C8-DF89-9ED9-44EF94F5631C}"/>
              </a:ext>
            </a:extLst>
          </p:cNvPr>
          <p:cNvPicPr>
            <a:picLocks noRot="1" noChangeAspect="1"/>
          </p:cNvPicPr>
          <p:nvPr>
            <a:videoFile r:link="rId2"/>
          </p:nvPr>
        </p:nvPicPr>
        <p:blipFill>
          <a:blip r:embed="rId6"/>
          <a:srcRect/>
          <a:stretch/>
        </p:blipFill>
        <p:spPr>
          <a:xfrm>
            <a:off x="6140450" y="1736725"/>
            <a:ext cx="5337175" cy="3009953"/>
          </a:xfrm>
          <a:prstGeom prst="rect">
            <a:avLst/>
          </a:prstGeom>
        </p:spPr>
      </p:pic>
      <p:sp>
        <p:nvSpPr>
          <p:cNvPr id="16" name="Text Placeholder 6">
            <a:extLst>
              <a:ext uri="{FF2B5EF4-FFF2-40B4-BE49-F238E27FC236}">
                <a16:creationId xmlns:a16="http://schemas.microsoft.com/office/drawing/2014/main" id="{DB2E642A-1B8B-DD9C-DD1F-3AEF56984F84}"/>
              </a:ext>
              <a:ext uri="{C183D7F6-B498-43B3-948B-1728B52AA6E4}">
                <adec:decorative xmlns:adec="http://schemas.microsoft.com/office/drawing/2017/decorative" val="1"/>
              </a:ext>
            </a:extLst>
          </p:cNvPr>
          <p:cNvSpPr>
            <a:spLocks noGrp="1"/>
          </p:cNvSpPr>
          <p:nvPr>
            <p:ph type="body" sz="quarter" idx="24"/>
          </p:nvPr>
        </p:nvSpPr>
        <p:spPr>
          <a:xfrm>
            <a:off x="714375" y="0"/>
            <a:ext cx="3195473" cy="473075"/>
          </a:xfrm>
          <a:solidFill>
            <a:schemeClr val="accent3"/>
          </a:solidFill>
        </p:spPr>
        <p:txBody>
          <a:bodyPr/>
          <a:lstStyle/>
          <a:p>
            <a:r>
              <a:rPr lang="en-AU" noProof="0" dirty="0">
                <a:solidFill>
                  <a:schemeClr val="bg1"/>
                </a:solidFill>
              </a:rPr>
              <a:t>Guide attempts to respond</a:t>
            </a:r>
          </a:p>
        </p:txBody>
      </p:sp>
    </p:spTree>
    <p:extLst>
      <p:ext uri="{BB962C8B-B14F-4D97-AF65-F5344CB8AC3E}">
        <p14:creationId xmlns:p14="http://schemas.microsoft.com/office/powerpoint/2010/main" val="5310310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video>
              <p:cMediaNode vol="80000">
                <p:cTn id="13" fill="hold" display="0">
                  <p:stCondLst>
                    <p:cond delay="indefinite"/>
                  </p:stCondLst>
                </p:cTn>
                <p:tgtEl>
                  <p:spTgt spid="10"/>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5B5CB-3B40-DA8C-E415-4F40A6245929}"/>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96C85BB1-E41D-1CA6-50A6-82EF9FA67443}"/>
              </a:ext>
              <a:ext uri="{C183D7F6-B498-43B3-948B-1728B52AA6E4}">
                <adec:decorative xmlns:adec="http://schemas.microsoft.com/office/drawing/2017/decorative" val="1"/>
              </a:ext>
            </a:extLst>
          </p:cNvPr>
          <p:cNvSpPr>
            <a:spLocks noGrp="1"/>
          </p:cNvSpPr>
          <p:nvPr>
            <p:ph type="body" sz="quarter" idx="24"/>
          </p:nvPr>
        </p:nvSpPr>
        <p:spPr>
          <a:xfrm>
            <a:off x="714375" y="0"/>
            <a:ext cx="3188885" cy="473235"/>
          </a:xfrm>
          <a:solidFill>
            <a:schemeClr val="accent3"/>
          </a:solidFill>
        </p:spPr>
        <p:txBody>
          <a:bodyPr/>
          <a:lstStyle/>
          <a:p>
            <a:r>
              <a:rPr lang="en-AU" noProof="0" dirty="0">
                <a:solidFill>
                  <a:schemeClr val="bg1"/>
                </a:solidFill>
              </a:rPr>
              <a:t>Guide attempts to respond</a:t>
            </a:r>
          </a:p>
        </p:txBody>
      </p:sp>
      <p:sp>
        <p:nvSpPr>
          <p:cNvPr id="10" name="Title 9">
            <a:extLst>
              <a:ext uri="{FF2B5EF4-FFF2-40B4-BE49-F238E27FC236}">
                <a16:creationId xmlns:a16="http://schemas.microsoft.com/office/drawing/2014/main" id="{8ECF91C6-486F-FADF-B843-A4F096FDE962}"/>
              </a:ext>
            </a:extLst>
          </p:cNvPr>
          <p:cNvSpPr>
            <a:spLocks noGrp="1"/>
          </p:cNvSpPr>
          <p:nvPr>
            <p:ph type="title"/>
          </p:nvPr>
        </p:nvSpPr>
        <p:spPr/>
        <p:txBody>
          <a:bodyPr/>
          <a:lstStyle/>
          <a:p>
            <a:r>
              <a:rPr lang="en-AU" noProof="0" dirty="0"/>
              <a:t>Discuss</a:t>
            </a:r>
          </a:p>
        </p:txBody>
      </p:sp>
      <p:sp>
        <p:nvSpPr>
          <p:cNvPr id="2" name="Text Placeholder 1">
            <a:extLst>
              <a:ext uri="{FF2B5EF4-FFF2-40B4-BE49-F238E27FC236}">
                <a16:creationId xmlns:a16="http://schemas.microsoft.com/office/drawing/2014/main" id="{75E3B9A0-6B2F-2AD0-FCE7-952DF1E1F521}"/>
              </a:ext>
            </a:extLst>
          </p:cNvPr>
          <p:cNvSpPr>
            <a:spLocks noGrp="1"/>
          </p:cNvSpPr>
          <p:nvPr>
            <p:ph type="body" sz="quarter" idx="23"/>
          </p:nvPr>
        </p:nvSpPr>
        <p:spPr>
          <a:xfrm>
            <a:off x="3149601" y="1922884"/>
            <a:ext cx="8112124" cy="1316929"/>
          </a:xfrm>
        </p:spPr>
        <p:txBody>
          <a:bodyPr bIns="252000" anchor="ctr" anchorCtr="0">
            <a:noAutofit/>
          </a:bodyPr>
          <a:lstStyle/>
          <a:p>
            <a:pPr lvl="0">
              <a:lnSpc>
                <a:spcPct val="120000"/>
              </a:lnSpc>
              <a:spcBef>
                <a:spcPts val="600"/>
              </a:spcBef>
              <a:defRPr/>
            </a:pPr>
            <a:r>
              <a:rPr lang="en-AU" noProof="0" dirty="0">
                <a:solidFill>
                  <a:srgbClr val="000000"/>
                </a:solidFill>
              </a:rPr>
              <a:t>How do you currently guide a student who</a:t>
            </a:r>
            <a:r>
              <a:rPr lang="en-AU" b="1" noProof="0" dirty="0">
                <a:solidFill>
                  <a:srgbClr val="000000"/>
                </a:solidFill>
              </a:rPr>
              <a:t> struggles to respond </a:t>
            </a:r>
            <a:r>
              <a:rPr lang="en-AU" noProof="0" dirty="0">
                <a:solidFill>
                  <a:srgbClr val="000000"/>
                </a:solidFill>
              </a:rPr>
              <a:t>when you call on them? </a:t>
            </a:r>
          </a:p>
        </p:txBody>
      </p:sp>
      <p:sp>
        <p:nvSpPr>
          <p:cNvPr id="3" name="Text Placeholder 1">
            <a:extLst>
              <a:ext uri="{FF2B5EF4-FFF2-40B4-BE49-F238E27FC236}">
                <a16:creationId xmlns:a16="http://schemas.microsoft.com/office/drawing/2014/main" id="{3D5125E7-073F-179B-D24B-C1BE086F35B5}"/>
              </a:ext>
            </a:extLst>
          </p:cNvPr>
          <p:cNvSpPr txBox="1">
            <a:spLocks/>
          </p:cNvSpPr>
          <p:nvPr/>
        </p:nvSpPr>
        <p:spPr>
          <a:xfrm>
            <a:off x="3149601" y="3310250"/>
            <a:ext cx="8112124" cy="1316929"/>
          </a:xfrm>
          <a:prstGeom prst="roundRect">
            <a:avLst>
              <a:gd name="adj" fmla="val 18981"/>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600"/>
              </a:spcBef>
              <a:spcAft>
                <a:spcPts val="0"/>
              </a:spcAft>
              <a:buClrTx/>
              <a:defRPr/>
            </a:pPr>
            <a:r>
              <a:rPr lang="en-AU" noProof="0" dirty="0">
                <a:solidFill>
                  <a:srgbClr val="000000"/>
                </a:solidFill>
              </a:rPr>
              <a:t>What’s </a:t>
            </a:r>
            <a:r>
              <a:rPr lang="en-AU" b="1" noProof="0" dirty="0">
                <a:solidFill>
                  <a:srgbClr val="000000"/>
                </a:solidFill>
              </a:rPr>
              <a:t>one additional way </a:t>
            </a:r>
            <a:r>
              <a:rPr lang="en-AU" noProof="0" dirty="0">
                <a:solidFill>
                  <a:srgbClr val="000000"/>
                </a:solidFill>
              </a:rPr>
              <a:t>you could guide attempts to respond in future lessons?</a:t>
            </a:r>
          </a:p>
        </p:txBody>
      </p:sp>
    </p:spTree>
    <p:extLst>
      <p:ext uri="{BB962C8B-B14F-4D97-AF65-F5344CB8AC3E}">
        <p14:creationId xmlns:p14="http://schemas.microsoft.com/office/powerpoint/2010/main" val="1125181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66C774DB-E453-2C3E-1F2D-959E5F8EA1AC}"/>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62C511CC-12E1-FBF8-FEF8-506E0A0BFD76}"/>
              </a:ext>
            </a:extLst>
          </p:cNvPr>
          <p:cNvSpPr>
            <a:spLocks noGrp="1"/>
          </p:cNvSpPr>
          <p:nvPr>
            <p:ph type="body" sz="quarter" idx="15"/>
          </p:nvPr>
        </p:nvSpPr>
        <p:spPr/>
        <p:txBody>
          <a:bodyPr/>
          <a:lstStyle/>
          <a:p>
            <a:r>
              <a:rPr lang="en-AU" noProof="0" dirty="0"/>
              <a:t>3</a:t>
            </a:r>
          </a:p>
        </p:txBody>
      </p:sp>
      <p:sp>
        <p:nvSpPr>
          <p:cNvPr id="5" name="Title 4">
            <a:extLst>
              <a:ext uri="{FF2B5EF4-FFF2-40B4-BE49-F238E27FC236}">
                <a16:creationId xmlns:a16="http://schemas.microsoft.com/office/drawing/2014/main" id="{6392DBA4-22F8-C7F5-5E02-1C6892E291B5}"/>
              </a:ext>
            </a:extLst>
          </p:cNvPr>
          <p:cNvSpPr>
            <a:spLocks noGrp="1"/>
          </p:cNvSpPr>
          <p:nvPr>
            <p:ph type="title"/>
          </p:nvPr>
        </p:nvSpPr>
        <p:spPr>
          <a:xfrm>
            <a:off x="609600" y="2520187"/>
            <a:ext cx="5981700" cy="1077218"/>
          </a:xfrm>
        </p:spPr>
        <p:txBody>
          <a:bodyPr wrap="square">
            <a:spAutoFit/>
          </a:bodyPr>
          <a:lstStyle/>
          <a:p>
            <a:r>
              <a:rPr lang="en-AU" sz="3200" noProof="0" dirty="0"/>
              <a:t>Use evidence of learning to inform teaching decisions</a:t>
            </a:r>
            <a:endParaRPr lang="en-AU" sz="3200" noProof="0" dirty="0">
              <a:latin typeface="Montserrat SemiBold"/>
            </a:endParaRPr>
          </a:p>
        </p:txBody>
      </p:sp>
      <p:sp>
        <p:nvSpPr>
          <p:cNvPr id="3" name="Text Placeholder 2">
            <a:extLst>
              <a:ext uri="{FF2B5EF4-FFF2-40B4-BE49-F238E27FC236}">
                <a16:creationId xmlns:a16="http://schemas.microsoft.com/office/drawing/2014/main" id="{2E560013-63B8-A754-04D2-4A899B224D9F}"/>
              </a:ext>
            </a:extLst>
          </p:cNvPr>
          <p:cNvSpPr>
            <a:spLocks noGrp="1"/>
          </p:cNvSpPr>
          <p:nvPr>
            <p:ph type="body" sz="quarter" idx="13"/>
          </p:nvPr>
        </p:nvSpPr>
        <p:spPr>
          <a:xfrm>
            <a:off x="609600" y="4059358"/>
            <a:ext cx="5981700" cy="1785104"/>
          </a:xfrm>
        </p:spPr>
        <p:txBody>
          <a:bodyPr/>
          <a:lstStyle/>
          <a:p>
            <a:pPr marL="342900" indent="-342900">
              <a:lnSpc>
                <a:spcPct val="100000"/>
              </a:lnSpc>
              <a:spcBef>
                <a:spcPts val="600"/>
              </a:spcBef>
              <a:spcAft>
                <a:spcPts val="600"/>
              </a:spcAft>
              <a:buClr>
                <a:schemeClr val="bg1"/>
              </a:buClr>
              <a:buFont typeface="Arial" panose="020B0604020202020204" pitchFamily="34" charset="0"/>
              <a:buChar char="•"/>
            </a:pPr>
            <a:r>
              <a:rPr lang="en-AU" sz="2000" u="sng" noProof="0" dirty="0">
                <a:hlinkClick r:id="rId3" action="ppaction://hlinksldjump">
                  <a:extLst>
                    <a:ext uri="{A12FA001-AC4F-418D-AE19-62706E023703}">
                      <ahyp:hlinkClr xmlns:ahyp="http://schemas.microsoft.com/office/drawing/2018/hyperlinkcolor" val="tx"/>
                    </a:ext>
                  </a:extLst>
                </a:hlinkClick>
              </a:rPr>
              <a:t>Monitor errors to decide whether to provide feedback or additional instruction and guidance</a:t>
            </a:r>
            <a:endParaRPr lang="en-AU" sz="2000" noProof="0" dirty="0"/>
          </a:p>
          <a:p>
            <a:pPr marL="342900" indent="-342900">
              <a:lnSpc>
                <a:spcPct val="100000"/>
              </a:lnSpc>
              <a:spcBef>
                <a:spcPts val="600"/>
              </a:spcBef>
              <a:spcAft>
                <a:spcPts val="600"/>
              </a:spcAft>
              <a:buClr>
                <a:schemeClr val="bg1"/>
              </a:buClr>
              <a:buFont typeface="Arial" panose="020B0604020202020204" pitchFamily="34" charset="0"/>
              <a:buChar char="•"/>
            </a:pPr>
            <a:r>
              <a:rPr lang="en-AU" sz="2000" u="sng" noProof="0" dirty="0">
                <a:hlinkClick r:id="rId4" action="ppaction://hlinksldjump">
                  <a:extLst>
                    <a:ext uri="{A12FA001-AC4F-418D-AE19-62706E023703}">
                      <ahyp:hlinkClr xmlns:ahyp="http://schemas.microsoft.com/office/drawing/2018/hyperlinkcolor" val="tx"/>
                    </a:ext>
                  </a:extLst>
                </a:hlinkClick>
              </a:rPr>
              <a:t>Move between guided and independent practice with flexible groupings</a:t>
            </a:r>
            <a:endParaRPr lang="en-AU" sz="2000" noProof="0" dirty="0"/>
          </a:p>
        </p:txBody>
      </p:sp>
      <p:pic>
        <p:nvPicPr>
          <p:cNvPr id="12" name="Picture Placeholder 11">
            <a:extLst>
              <a:ext uri="{FF2B5EF4-FFF2-40B4-BE49-F238E27FC236}">
                <a16:creationId xmlns:a16="http://schemas.microsoft.com/office/drawing/2014/main" id="{B5FC040F-8A40-5EE2-DF7C-000CE7FADF7A}"/>
              </a:ext>
              <a:ext uri="{C183D7F6-B498-43B3-948B-1728B52AA6E4}">
                <adec:decorative xmlns:adec="http://schemas.microsoft.com/office/drawing/2017/decorative" val="1"/>
              </a:ext>
            </a:extLst>
          </p:cNvPr>
          <p:cNvPicPr>
            <a:picLocks noGrp="1" noChangeAspect="1"/>
          </p:cNvPicPr>
          <p:nvPr>
            <p:ph type="pic" sz="quarter" idx="14"/>
          </p:nvPr>
        </p:nvPicPr>
        <p:blipFill>
          <a:blip r:embed="rId5"/>
          <a:srcRect l="30938" r="21654"/>
          <a:stretch>
            <a:fillRect/>
          </a:stretch>
        </p:blipFill>
        <p:spPr>
          <a:xfrm>
            <a:off x="7315200" y="0"/>
            <a:ext cx="4876800" cy="6858000"/>
          </a:xfrm>
          <a:prstGeom prst="rect">
            <a:avLst/>
          </a:prstGeom>
        </p:spPr>
      </p:pic>
      <p:sp>
        <p:nvSpPr>
          <p:cNvPr id="10" name="Text Placeholder 8">
            <a:extLst>
              <a:ext uri="{FF2B5EF4-FFF2-40B4-BE49-F238E27FC236}">
                <a16:creationId xmlns:a16="http://schemas.microsoft.com/office/drawing/2014/main" id="{1A599611-62CD-814B-A0B1-DBF6596ECD59}"/>
              </a:ext>
              <a:ext uri="{C183D7F6-B498-43B3-948B-1728B52AA6E4}">
                <adec:decorative xmlns:adec="http://schemas.microsoft.com/office/drawing/2017/decorative" val="1"/>
              </a:ext>
            </a:extLst>
          </p:cNvPr>
          <p:cNvSpPr>
            <a:spLocks noGrp="1"/>
          </p:cNvSpPr>
          <p:nvPr>
            <p:ph type="body" sz="quarter" idx="16"/>
          </p:nvPr>
        </p:nvSpPr>
        <p:spPr>
          <a:xfrm>
            <a:off x="7552267" y="6327092"/>
            <a:ext cx="4254500" cy="228460"/>
          </a:xfrm>
        </p:spPr>
        <p:txBody>
          <a:bodyPr/>
          <a:lstStyle/>
          <a:p>
            <a:r>
              <a:rPr lang="en-AU" noProof="0" dirty="0">
                <a:solidFill>
                  <a:schemeClr val="tx1"/>
                </a:solidFill>
              </a:rPr>
              <a:t>Image: iStock.com/Izabela </a:t>
            </a:r>
            <a:r>
              <a:rPr lang="en-AU" noProof="0" dirty="0" err="1">
                <a:solidFill>
                  <a:schemeClr val="tx1"/>
                </a:solidFill>
              </a:rPr>
              <a:t>Habur</a:t>
            </a:r>
            <a:endParaRPr lang="en-AU" noProof="0" dirty="0">
              <a:solidFill>
                <a:schemeClr val="tx1"/>
              </a:solidFill>
            </a:endParaRPr>
          </a:p>
        </p:txBody>
      </p:sp>
    </p:spTree>
    <p:extLst>
      <p:ext uri="{BB962C8B-B14F-4D97-AF65-F5344CB8AC3E}">
        <p14:creationId xmlns:p14="http://schemas.microsoft.com/office/powerpoint/2010/main" val="21081125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EF3C286-BCA2-1B28-0529-B58EFC800935}"/>
            </a:ext>
          </a:extLst>
        </p:cNvPr>
        <p:cNvGrpSpPr/>
        <p:nvPr/>
      </p:nvGrpSpPr>
      <p:grpSpPr>
        <a:xfrm>
          <a:off x="0" y="0"/>
          <a:ext cx="0" cy="0"/>
          <a:chOff x="0" y="0"/>
          <a:chExt cx="0" cy="0"/>
        </a:xfrm>
      </p:grpSpPr>
      <p:sp>
        <p:nvSpPr>
          <p:cNvPr id="16" name="Text Placeholder 8">
            <a:extLst>
              <a:ext uri="{FF2B5EF4-FFF2-40B4-BE49-F238E27FC236}">
                <a16:creationId xmlns:a16="http://schemas.microsoft.com/office/drawing/2014/main" id="{A8171EA2-B0A0-AD3B-1DA5-AF742916D391}"/>
              </a:ext>
              <a:ext uri="{C183D7F6-B498-43B3-948B-1728B52AA6E4}">
                <adec:decorative xmlns:adec="http://schemas.microsoft.com/office/drawing/2017/decorative" val="1"/>
              </a:ext>
            </a:extLst>
          </p:cNvPr>
          <p:cNvSpPr txBox="1">
            <a:spLocks/>
          </p:cNvSpPr>
          <p:nvPr/>
        </p:nvSpPr>
        <p:spPr>
          <a:xfrm>
            <a:off x="714375" y="0"/>
            <a:ext cx="1838253" cy="473235"/>
          </a:xfrm>
          <a:prstGeom prst="round2SameRect">
            <a:avLst>
              <a:gd name="adj1" fmla="val 0"/>
              <a:gd name="adj2" fmla="val 33993"/>
            </a:avLst>
          </a:prstGeom>
          <a:solidFill>
            <a:schemeClr val="accent4"/>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Monitor errors</a:t>
            </a:r>
          </a:p>
        </p:txBody>
      </p:sp>
      <p:sp>
        <p:nvSpPr>
          <p:cNvPr id="5" name="Title 1">
            <a:extLst>
              <a:ext uri="{FF2B5EF4-FFF2-40B4-BE49-F238E27FC236}">
                <a16:creationId xmlns:a16="http://schemas.microsoft.com/office/drawing/2014/main" id="{C3FC7F8A-CD30-83F9-1FB4-BCA2D4D458CE}"/>
              </a:ext>
            </a:extLst>
          </p:cNvPr>
          <p:cNvSpPr txBox="1">
            <a:spLocks noGrp="1"/>
          </p:cNvSpPr>
          <p:nvPr>
            <p:ph type="title" idx="4294967295"/>
          </p:nvPr>
        </p:nvSpPr>
        <p:spPr>
          <a:xfrm>
            <a:off x="749299" y="1963454"/>
            <a:ext cx="4243485" cy="3536594"/>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Monitoring errors to decide whether to provide feedback</a:t>
            </a:r>
            <a:br>
              <a:rPr kumimoji="0" lang="en-AU" sz="3200" b="0" i="0" u="none" strike="noStrike" kern="1200" cap="none" spc="0" normalizeH="0" baseline="0" noProof="0" dirty="0">
                <a:ln>
                  <a:noFill/>
                </a:ln>
                <a:solidFill>
                  <a:schemeClr val="tx2"/>
                </a:solidFill>
                <a:effectLst/>
                <a:uLnTx/>
                <a:uFillTx/>
                <a:latin typeface="Montserrat SemiBold"/>
                <a:ea typeface="+mj-ea"/>
                <a:cs typeface="+mj-cs"/>
              </a:rPr>
            </a:b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or additional instruction and guidance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750602C2-292A-28F9-FF96-715A87AD5F96}"/>
              </a:ext>
            </a:extLst>
          </p:cNvPr>
          <p:cNvSpPr>
            <a:spLocks noGrp="1"/>
          </p:cNvSpPr>
          <p:nvPr>
            <p:ph type="body" sz="quarter" idx="23"/>
          </p:nvPr>
        </p:nvSpPr>
        <p:spPr>
          <a:xfrm>
            <a:off x="5670550" y="1963453"/>
            <a:ext cx="5591688" cy="2655042"/>
          </a:xfrm>
          <a:prstGeom prst="roundRect">
            <a:avLst>
              <a:gd name="adj" fmla="val 13719"/>
            </a:avLst>
          </a:prstGeom>
        </p:spPr>
        <p:txBody>
          <a:bodyPr/>
          <a:lstStyle/>
          <a:p>
            <a:r>
              <a:rPr lang="en-AU" noProof="0" dirty="0"/>
              <a:t>Considering the</a:t>
            </a:r>
            <a:r>
              <a:rPr lang="en-AU" noProof="0" dirty="0">
                <a:latin typeface="Montserrat" panose="00000500000000000000" pitchFamily="2" charset="0"/>
              </a:rPr>
              <a:t> </a:t>
            </a:r>
            <a:r>
              <a:rPr lang="en-AU" b="1" noProof="0" dirty="0">
                <a:latin typeface="Montserrat" panose="00000500000000000000" pitchFamily="2" charset="0"/>
              </a:rPr>
              <a:t>nature of student errors </a:t>
            </a:r>
            <a:r>
              <a:rPr lang="en-AU" noProof="0" dirty="0">
                <a:latin typeface="Montserrat" panose="00000500000000000000" pitchFamily="2" charset="0"/>
              </a:rPr>
              <a:t>to determine the next steps – for example, by:</a:t>
            </a:r>
          </a:p>
          <a:p>
            <a:pPr lvl="3">
              <a:buClr>
                <a:schemeClr val="tx1"/>
              </a:buClr>
            </a:pPr>
            <a:r>
              <a:rPr lang="en-AU" noProof="0" dirty="0">
                <a:latin typeface="Montserrat" panose="00000500000000000000" pitchFamily="2" charset="0"/>
              </a:rPr>
              <a:t>deciding to </a:t>
            </a:r>
            <a:r>
              <a:rPr lang="en-AU" b="1" noProof="0" dirty="0">
                <a:latin typeface="Montserrat" panose="00000500000000000000" pitchFamily="2" charset="0"/>
              </a:rPr>
              <a:t>reteach</a:t>
            </a:r>
            <a:r>
              <a:rPr lang="en-AU" noProof="0" dirty="0">
                <a:latin typeface="Montserrat" panose="00000500000000000000" pitchFamily="2" charset="0"/>
              </a:rPr>
              <a:t> at the whole-class level </a:t>
            </a:r>
          </a:p>
          <a:p>
            <a:pPr lvl="3">
              <a:buClr>
                <a:schemeClr val="tx1"/>
              </a:buClr>
            </a:pPr>
            <a:r>
              <a:rPr lang="en-AU" noProof="0" dirty="0">
                <a:latin typeface="Montserrat" panose="00000500000000000000" pitchFamily="2" charset="0"/>
              </a:rPr>
              <a:t>providing </a:t>
            </a:r>
            <a:r>
              <a:rPr lang="en-AU" b="1" noProof="0" dirty="0">
                <a:latin typeface="Montserrat" panose="00000500000000000000" pitchFamily="2" charset="0"/>
              </a:rPr>
              <a:t>corrective feedback </a:t>
            </a:r>
            <a:r>
              <a:rPr lang="en-AU" noProof="0" dirty="0">
                <a:latin typeface="Montserrat" panose="00000500000000000000" pitchFamily="2" charset="0"/>
              </a:rPr>
              <a:t>and moving students to guided or independent practice</a:t>
            </a:r>
          </a:p>
        </p:txBody>
      </p:sp>
    </p:spTree>
    <p:extLst>
      <p:ext uri="{BB962C8B-B14F-4D97-AF65-F5344CB8AC3E}">
        <p14:creationId xmlns:p14="http://schemas.microsoft.com/office/powerpoint/2010/main" val="38667231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Text Placeholder 8">
            <a:extLst>
              <a:ext uri="{FF2B5EF4-FFF2-40B4-BE49-F238E27FC236}">
                <a16:creationId xmlns:a16="http://schemas.microsoft.com/office/drawing/2014/main" id="{F45AFF41-A867-736C-E852-7F805D84EAAA}"/>
              </a:ext>
              <a:ext uri="{C183D7F6-B498-43B3-948B-1728B52AA6E4}">
                <adec:decorative xmlns:adec="http://schemas.microsoft.com/office/drawing/2017/decorative" val="1"/>
              </a:ext>
            </a:extLst>
          </p:cNvPr>
          <p:cNvSpPr txBox="1">
            <a:spLocks/>
          </p:cNvSpPr>
          <p:nvPr/>
        </p:nvSpPr>
        <p:spPr>
          <a:xfrm>
            <a:off x="714375" y="0"/>
            <a:ext cx="1838253" cy="473235"/>
          </a:xfrm>
          <a:prstGeom prst="round2SameRect">
            <a:avLst>
              <a:gd name="adj1" fmla="val 0"/>
              <a:gd name="adj2" fmla="val 33993"/>
            </a:avLst>
          </a:prstGeom>
          <a:solidFill>
            <a:schemeClr val="accent4"/>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Monitor errors</a:t>
            </a:r>
          </a:p>
        </p:txBody>
      </p:sp>
      <p:sp>
        <p:nvSpPr>
          <p:cNvPr id="10" name="Title 9">
            <a:extLst>
              <a:ext uri="{FF2B5EF4-FFF2-40B4-BE49-F238E27FC236}">
                <a16:creationId xmlns:a16="http://schemas.microsoft.com/office/drawing/2014/main" id="{8460298F-47CD-8DEC-0F9B-AD274371FF54}"/>
              </a:ext>
            </a:extLst>
          </p:cNvPr>
          <p:cNvSpPr>
            <a:spLocks noGrp="1"/>
          </p:cNvSpPr>
          <p:nvPr>
            <p:ph type="title"/>
          </p:nvPr>
        </p:nvSpPr>
        <p:spPr>
          <a:xfrm>
            <a:off x="609600" y="780287"/>
            <a:ext cx="10972800" cy="535531"/>
          </a:xfrm>
        </p:spPr>
        <p:txBody>
          <a:bodyPr/>
          <a:lstStyle/>
          <a:p>
            <a:r>
              <a:rPr lang="en-AU" noProof="0" dirty="0"/>
              <a:t>How to monitor errors to inform teaching </a:t>
            </a:r>
          </a:p>
        </p:txBody>
      </p:sp>
      <p:sp>
        <p:nvSpPr>
          <p:cNvPr id="2" name="Text Placeholder 122">
            <a:extLst>
              <a:ext uri="{FF2B5EF4-FFF2-40B4-BE49-F238E27FC236}">
                <a16:creationId xmlns:a16="http://schemas.microsoft.com/office/drawing/2014/main" id="{ACB1D304-6317-4AEA-DDD1-FB9C6FC76284}"/>
              </a:ext>
            </a:extLst>
          </p:cNvPr>
          <p:cNvSpPr txBox="1">
            <a:spLocks/>
          </p:cNvSpPr>
          <p:nvPr/>
        </p:nvSpPr>
        <p:spPr>
          <a:xfrm>
            <a:off x="695324" y="1736725"/>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180000" rIns="288000" bIns="216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Use whole-class checks for understanding to monitor responses</a:t>
            </a:r>
          </a:p>
        </p:txBody>
      </p:sp>
      <p:sp>
        <p:nvSpPr>
          <p:cNvPr id="4" name="Text Placeholder 122">
            <a:extLst>
              <a:ext uri="{FF2B5EF4-FFF2-40B4-BE49-F238E27FC236}">
                <a16:creationId xmlns:a16="http://schemas.microsoft.com/office/drawing/2014/main" id="{B78415D3-0622-520B-A9C1-621960AA8366}"/>
              </a:ext>
            </a:extLst>
          </p:cNvPr>
          <p:cNvSpPr txBox="1">
            <a:spLocks/>
          </p:cNvSpPr>
          <p:nvPr/>
        </p:nvSpPr>
        <p:spPr>
          <a:xfrm>
            <a:off x="695324" y="3316709"/>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180000" rIns="288000" bIns="216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Determine the quality of responses across the class</a:t>
            </a:r>
          </a:p>
        </p:txBody>
      </p:sp>
      <p:sp>
        <p:nvSpPr>
          <p:cNvPr id="6" name="Text Placeholder 122">
            <a:extLst>
              <a:ext uri="{FF2B5EF4-FFF2-40B4-BE49-F238E27FC236}">
                <a16:creationId xmlns:a16="http://schemas.microsoft.com/office/drawing/2014/main" id="{9CEB7804-1DD8-F6F1-32C7-19D50F7100A8}"/>
              </a:ext>
            </a:extLst>
          </p:cNvPr>
          <p:cNvSpPr txBox="1">
            <a:spLocks/>
          </p:cNvSpPr>
          <p:nvPr/>
        </p:nvSpPr>
        <p:spPr>
          <a:xfrm>
            <a:off x="695324" y="4896693"/>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180000" rIns="288000" bIns="216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Decide whether to reteach or provide corrective feedback</a:t>
            </a:r>
          </a:p>
        </p:txBody>
      </p:sp>
      <p:sp>
        <p:nvSpPr>
          <p:cNvPr id="3" name="Text Placeholder 122">
            <a:extLst>
              <a:ext uri="{FF2B5EF4-FFF2-40B4-BE49-F238E27FC236}">
                <a16:creationId xmlns:a16="http://schemas.microsoft.com/office/drawing/2014/main" id="{112B2ED8-61B8-663E-22BE-C25B883464D9}"/>
              </a:ext>
            </a:extLst>
          </p:cNvPr>
          <p:cNvSpPr txBox="1">
            <a:spLocks/>
          </p:cNvSpPr>
          <p:nvPr/>
        </p:nvSpPr>
        <p:spPr>
          <a:xfrm>
            <a:off x="6264049" y="1736725"/>
            <a:ext cx="5161189"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180000" rIns="288000" bIns="216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If reteaching, decide if it’ll be at </a:t>
            </a:r>
            <a:br>
              <a:rPr lang="en-AU" noProof="0" dirty="0"/>
            </a:br>
            <a:r>
              <a:rPr lang="en-AU" noProof="0" dirty="0"/>
              <a:t>the whole-class, small group or </a:t>
            </a:r>
            <a:br>
              <a:rPr lang="en-AU" noProof="0" dirty="0"/>
            </a:br>
            <a:r>
              <a:rPr lang="en-AU" noProof="0" dirty="0"/>
              <a:t>individual level</a:t>
            </a:r>
          </a:p>
        </p:txBody>
      </p:sp>
      <p:sp>
        <p:nvSpPr>
          <p:cNvPr id="5" name="Text Placeholder 122">
            <a:extLst>
              <a:ext uri="{FF2B5EF4-FFF2-40B4-BE49-F238E27FC236}">
                <a16:creationId xmlns:a16="http://schemas.microsoft.com/office/drawing/2014/main" id="{E5F2DEF2-6A4E-7090-5F80-6FD53DCAEFC1}"/>
              </a:ext>
            </a:extLst>
          </p:cNvPr>
          <p:cNvSpPr txBox="1">
            <a:spLocks/>
          </p:cNvSpPr>
          <p:nvPr/>
        </p:nvSpPr>
        <p:spPr>
          <a:xfrm>
            <a:off x="6264050" y="3316709"/>
            <a:ext cx="5161188"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180000" rIns="288000" bIns="216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Following reteaching or feedback – ensure students correct errors</a:t>
            </a:r>
          </a:p>
        </p:txBody>
      </p:sp>
      <p:sp>
        <p:nvSpPr>
          <p:cNvPr id="7" name="Text Placeholder 122">
            <a:extLst>
              <a:ext uri="{FF2B5EF4-FFF2-40B4-BE49-F238E27FC236}">
                <a16:creationId xmlns:a16="http://schemas.microsoft.com/office/drawing/2014/main" id="{859DF069-5054-A1A9-4960-ABB50E14E671}"/>
              </a:ext>
            </a:extLst>
          </p:cNvPr>
          <p:cNvSpPr txBox="1">
            <a:spLocks/>
          </p:cNvSpPr>
          <p:nvPr/>
        </p:nvSpPr>
        <p:spPr>
          <a:xfrm>
            <a:off x="6264049" y="4896693"/>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007999" tIns="180000" rIns="288000" bIns="216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Move students to guided practice </a:t>
            </a:r>
            <a:br>
              <a:rPr lang="en-AU" noProof="0" dirty="0"/>
            </a:br>
            <a:r>
              <a:rPr lang="en-AU" noProof="0" dirty="0"/>
              <a:t>or independent practice tasks</a:t>
            </a:r>
          </a:p>
        </p:txBody>
      </p:sp>
      <p:sp>
        <p:nvSpPr>
          <p:cNvPr id="8" name="Text Placeholder 9">
            <a:extLst>
              <a:ext uri="{FF2B5EF4-FFF2-40B4-BE49-F238E27FC236}">
                <a16:creationId xmlns:a16="http://schemas.microsoft.com/office/drawing/2014/main" id="{6F723CC3-A5D0-076C-0B31-A38F78B5E617}"/>
              </a:ext>
              <a:ext uri="{C183D7F6-B498-43B3-948B-1728B52AA6E4}">
                <adec:decorative xmlns:adec="http://schemas.microsoft.com/office/drawing/2017/decorative" val="1"/>
              </a:ext>
            </a:extLst>
          </p:cNvPr>
          <p:cNvSpPr txBox="1">
            <a:spLocks/>
          </p:cNvSpPr>
          <p:nvPr/>
        </p:nvSpPr>
        <p:spPr>
          <a:xfrm>
            <a:off x="911274" y="2137124"/>
            <a:ext cx="638919" cy="637317"/>
          </a:xfrm>
          <a:prstGeom prst="ellipse">
            <a:avLst/>
          </a:prstGeom>
          <a:solidFill>
            <a:schemeClr val="accent4"/>
          </a:solidFill>
        </p:spPr>
        <p:txBody>
          <a:bodyPr vert="horz" wrap="square" lIns="0" tIns="0" rIns="0" bIns="72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2800" noProof="0" dirty="0"/>
              <a:t>1</a:t>
            </a:r>
          </a:p>
        </p:txBody>
      </p:sp>
      <p:sp>
        <p:nvSpPr>
          <p:cNvPr id="12" name="Text Placeholder 9">
            <a:extLst>
              <a:ext uri="{FF2B5EF4-FFF2-40B4-BE49-F238E27FC236}">
                <a16:creationId xmlns:a16="http://schemas.microsoft.com/office/drawing/2014/main" id="{D5F69E7C-0FBD-36FA-439F-AC7C50AC311B}"/>
              </a:ext>
              <a:ext uri="{C183D7F6-B498-43B3-948B-1728B52AA6E4}">
                <adec:decorative xmlns:adec="http://schemas.microsoft.com/office/drawing/2017/decorative" val="1"/>
              </a:ext>
            </a:extLst>
          </p:cNvPr>
          <p:cNvSpPr txBox="1">
            <a:spLocks/>
          </p:cNvSpPr>
          <p:nvPr/>
        </p:nvSpPr>
        <p:spPr>
          <a:xfrm>
            <a:off x="6448474" y="2137124"/>
            <a:ext cx="638919" cy="637317"/>
          </a:xfrm>
          <a:prstGeom prst="ellipse">
            <a:avLst/>
          </a:prstGeom>
          <a:solidFill>
            <a:schemeClr val="accent4"/>
          </a:solidFill>
        </p:spPr>
        <p:txBody>
          <a:bodyPr vert="horz" wrap="square" lIns="0" tIns="0" rIns="0" bIns="72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2800" noProof="0" dirty="0"/>
              <a:t>4</a:t>
            </a:r>
          </a:p>
        </p:txBody>
      </p:sp>
      <p:sp>
        <p:nvSpPr>
          <p:cNvPr id="9" name="Text Placeholder 9">
            <a:extLst>
              <a:ext uri="{FF2B5EF4-FFF2-40B4-BE49-F238E27FC236}">
                <a16:creationId xmlns:a16="http://schemas.microsoft.com/office/drawing/2014/main" id="{4A858F55-0248-6A35-310F-1A6117293119}"/>
              </a:ext>
              <a:ext uri="{C183D7F6-B498-43B3-948B-1728B52AA6E4}">
                <adec:decorative xmlns:adec="http://schemas.microsoft.com/office/drawing/2017/decorative" val="1"/>
              </a:ext>
            </a:extLst>
          </p:cNvPr>
          <p:cNvSpPr txBox="1">
            <a:spLocks/>
          </p:cNvSpPr>
          <p:nvPr/>
        </p:nvSpPr>
        <p:spPr>
          <a:xfrm>
            <a:off x="911274" y="3686685"/>
            <a:ext cx="638919" cy="637317"/>
          </a:xfrm>
          <a:prstGeom prst="ellipse">
            <a:avLst/>
          </a:prstGeom>
          <a:solidFill>
            <a:schemeClr val="accent4"/>
          </a:solidFill>
        </p:spPr>
        <p:txBody>
          <a:bodyPr vert="horz" wrap="square" lIns="0" tIns="0" rIns="0" bIns="72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2800" noProof="0" dirty="0"/>
              <a:t>2</a:t>
            </a:r>
          </a:p>
        </p:txBody>
      </p:sp>
      <p:sp>
        <p:nvSpPr>
          <p:cNvPr id="13" name="Text Placeholder 9">
            <a:extLst>
              <a:ext uri="{FF2B5EF4-FFF2-40B4-BE49-F238E27FC236}">
                <a16:creationId xmlns:a16="http://schemas.microsoft.com/office/drawing/2014/main" id="{D5383E2C-03E7-A31E-D41B-A26DFA178765}"/>
              </a:ext>
              <a:ext uri="{C183D7F6-B498-43B3-948B-1728B52AA6E4}">
                <adec:decorative xmlns:adec="http://schemas.microsoft.com/office/drawing/2017/decorative" val="1"/>
              </a:ext>
            </a:extLst>
          </p:cNvPr>
          <p:cNvSpPr txBox="1">
            <a:spLocks/>
          </p:cNvSpPr>
          <p:nvPr/>
        </p:nvSpPr>
        <p:spPr>
          <a:xfrm>
            <a:off x="6448474" y="3686685"/>
            <a:ext cx="638919" cy="637317"/>
          </a:xfrm>
          <a:prstGeom prst="ellipse">
            <a:avLst/>
          </a:prstGeom>
          <a:solidFill>
            <a:schemeClr val="accent4"/>
          </a:solidFill>
        </p:spPr>
        <p:txBody>
          <a:bodyPr vert="horz" wrap="square" lIns="0" tIns="0" rIns="0" bIns="72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2800" noProof="0" dirty="0"/>
              <a:t>5</a:t>
            </a:r>
          </a:p>
        </p:txBody>
      </p:sp>
      <p:sp>
        <p:nvSpPr>
          <p:cNvPr id="11" name="Text Placeholder 9">
            <a:extLst>
              <a:ext uri="{FF2B5EF4-FFF2-40B4-BE49-F238E27FC236}">
                <a16:creationId xmlns:a16="http://schemas.microsoft.com/office/drawing/2014/main" id="{63156F54-B7AA-485C-6276-DC6B18A79968}"/>
              </a:ext>
              <a:ext uri="{C183D7F6-B498-43B3-948B-1728B52AA6E4}">
                <adec:decorative xmlns:adec="http://schemas.microsoft.com/office/drawing/2017/decorative" val="1"/>
              </a:ext>
            </a:extLst>
          </p:cNvPr>
          <p:cNvSpPr txBox="1">
            <a:spLocks/>
          </p:cNvSpPr>
          <p:nvPr/>
        </p:nvSpPr>
        <p:spPr>
          <a:xfrm>
            <a:off x="911273" y="5266669"/>
            <a:ext cx="638919" cy="637317"/>
          </a:xfrm>
          <a:prstGeom prst="ellipse">
            <a:avLst/>
          </a:prstGeom>
          <a:solidFill>
            <a:schemeClr val="accent4"/>
          </a:solidFill>
        </p:spPr>
        <p:txBody>
          <a:bodyPr vert="horz" wrap="square" lIns="0" tIns="0" rIns="0" bIns="72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2800" noProof="0" dirty="0"/>
              <a:t>3</a:t>
            </a:r>
          </a:p>
        </p:txBody>
      </p:sp>
      <p:sp>
        <p:nvSpPr>
          <p:cNvPr id="14" name="Text Placeholder 9">
            <a:extLst>
              <a:ext uri="{FF2B5EF4-FFF2-40B4-BE49-F238E27FC236}">
                <a16:creationId xmlns:a16="http://schemas.microsoft.com/office/drawing/2014/main" id="{C7717EAC-9C27-F5E6-8E2F-583AC1B28DF3}"/>
              </a:ext>
              <a:ext uri="{C183D7F6-B498-43B3-948B-1728B52AA6E4}">
                <adec:decorative xmlns:adec="http://schemas.microsoft.com/office/drawing/2017/decorative" val="1"/>
              </a:ext>
            </a:extLst>
          </p:cNvPr>
          <p:cNvSpPr txBox="1">
            <a:spLocks/>
          </p:cNvSpPr>
          <p:nvPr/>
        </p:nvSpPr>
        <p:spPr>
          <a:xfrm>
            <a:off x="6448473" y="5266669"/>
            <a:ext cx="638919" cy="637317"/>
          </a:xfrm>
          <a:prstGeom prst="ellipse">
            <a:avLst/>
          </a:prstGeom>
          <a:solidFill>
            <a:schemeClr val="accent4"/>
          </a:solidFill>
        </p:spPr>
        <p:txBody>
          <a:bodyPr vert="horz" wrap="square" lIns="0" tIns="0" rIns="0" bIns="72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2800" noProof="0" dirty="0"/>
              <a:t>6</a:t>
            </a:r>
          </a:p>
        </p:txBody>
      </p:sp>
    </p:spTree>
    <p:extLst>
      <p:ext uri="{BB962C8B-B14F-4D97-AF65-F5344CB8AC3E}">
        <p14:creationId xmlns:p14="http://schemas.microsoft.com/office/powerpoint/2010/main" val="26519256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26F291-26AF-44BB-8719-BB7989259E90}"/>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16582E68-14A3-27E3-6A79-9D4E3AC00DDB}"/>
              </a:ext>
              <a:ext uri="{C183D7F6-B498-43B3-948B-1728B52AA6E4}">
                <adec:decorative xmlns:adec="http://schemas.microsoft.com/office/drawing/2017/decorative" val="1"/>
              </a:ext>
            </a:extLst>
          </p:cNvPr>
          <p:cNvSpPr>
            <a:spLocks noGrp="1"/>
          </p:cNvSpPr>
          <p:nvPr>
            <p:ph type="body" sz="quarter" idx="24"/>
          </p:nvPr>
        </p:nvSpPr>
        <p:spPr>
          <a:xfrm>
            <a:off x="714375" y="0"/>
            <a:ext cx="1838253" cy="473235"/>
          </a:xfrm>
          <a:solidFill>
            <a:schemeClr val="accent4"/>
          </a:solidFill>
        </p:spPr>
        <p:txBody>
          <a:bodyPr/>
          <a:lstStyle/>
          <a:p>
            <a:r>
              <a:rPr lang="en-AU" noProof="0" dirty="0">
                <a:solidFill>
                  <a:schemeClr val="bg1"/>
                </a:solidFill>
              </a:rPr>
              <a:t>Monitor errors</a:t>
            </a:r>
          </a:p>
        </p:txBody>
      </p:sp>
      <p:sp>
        <p:nvSpPr>
          <p:cNvPr id="4" name="Title 3">
            <a:extLst>
              <a:ext uri="{FF2B5EF4-FFF2-40B4-BE49-F238E27FC236}">
                <a16:creationId xmlns:a16="http://schemas.microsoft.com/office/drawing/2014/main" id="{7DDF46F8-DFAE-29D8-C67B-97AA49850A5E}"/>
              </a:ext>
            </a:extLst>
          </p:cNvPr>
          <p:cNvSpPr>
            <a:spLocks noGrp="1"/>
          </p:cNvSpPr>
          <p:nvPr>
            <p:ph type="title"/>
          </p:nvPr>
        </p:nvSpPr>
        <p:spPr>
          <a:xfrm>
            <a:off x="609600" y="780287"/>
            <a:ext cx="10972800" cy="535531"/>
          </a:xfrm>
        </p:spPr>
        <p:txBody>
          <a:bodyPr/>
          <a:lstStyle/>
          <a:p>
            <a:r>
              <a:rPr lang="en-AU" noProof="0" dirty="0"/>
              <a:t>In the classroom</a:t>
            </a:r>
          </a:p>
        </p:txBody>
      </p:sp>
      <p:sp>
        <p:nvSpPr>
          <p:cNvPr id="8" name="Text Placeholder 7">
            <a:extLst>
              <a:ext uri="{FF2B5EF4-FFF2-40B4-BE49-F238E27FC236}">
                <a16:creationId xmlns:a16="http://schemas.microsoft.com/office/drawing/2014/main" id="{D4BCBB8F-6631-733B-A6C4-6EA8870369D6}"/>
              </a:ext>
            </a:extLst>
          </p:cNvPr>
          <p:cNvSpPr>
            <a:spLocks noGrp="1"/>
          </p:cNvSpPr>
          <p:nvPr>
            <p:ph type="body" sz="quarter" idx="23"/>
          </p:nvPr>
        </p:nvSpPr>
        <p:spPr/>
        <p:txBody>
          <a:bodyPr/>
          <a:lstStyle/>
          <a:p>
            <a:pPr>
              <a:lnSpc>
                <a:spcPct val="100000"/>
              </a:lnSpc>
            </a:pPr>
            <a:r>
              <a:rPr lang="en-AU" b="1" noProof="0" dirty="0">
                <a:solidFill>
                  <a:srgbClr val="00305E"/>
                </a:solidFill>
              </a:rPr>
              <a:t>A teacher discusses how she monitors errors and provides additional explanation or constructive feedback</a:t>
            </a:r>
          </a:p>
        </p:txBody>
      </p:sp>
      <p:sp>
        <p:nvSpPr>
          <p:cNvPr id="15" name="Text Placeholder 13">
            <a:extLst>
              <a:ext uri="{FF2B5EF4-FFF2-40B4-BE49-F238E27FC236}">
                <a16:creationId xmlns:a16="http://schemas.microsoft.com/office/drawing/2014/main" id="{432C4C68-3365-8125-C706-277BC61D30AA}"/>
              </a:ext>
            </a:extLst>
          </p:cNvPr>
          <p:cNvSpPr txBox="1">
            <a:spLocks/>
          </p:cNvSpPr>
          <p:nvPr/>
        </p:nvSpPr>
        <p:spPr>
          <a:xfrm>
            <a:off x="995291" y="5966857"/>
            <a:ext cx="1557337" cy="357769"/>
          </a:xfrm>
          <a:prstGeom prst="roundRect">
            <a:avLst>
              <a:gd name="adj" fmla="val 50000"/>
            </a:avLst>
          </a:prstGeom>
          <a:solidFill>
            <a:srgbClr val="087A4D"/>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Primary school</a:t>
            </a:r>
          </a:p>
        </p:txBody>
      </p:sp>
      <p:pic>
        <p:nvPicPr>
          <p:cNvPr id="7" name="Online Media 6" descr="Video thumbnail linked to full video with captions.">
            <a:hlinkClick r:id="" action="ppaction://media"/>
            <a:extLst>
              <a:ext uri="{FF2B5EF4-FFF2-40B4-BE49-F238E27FC236}">
                <a16:creationId xmlns:a16="http://schemas.microsoft.com/office/drawing/2014/main" id="{F351862E-6217-1ABF-77C6-9392D888F0B0}"/>
              </a:ext>
            </a:extLst>
          </p:cNvPr>
          <p:cNvPicPr>
            <a:picLocks noRot="1" noChangeAspect="1"/>
          </p:cNvPicPr>
          <p:nvPr>
            <a:videoFile r:link="rId1"/>
          </p:nvPr>
        </p:nvPicPr>
        <p:blipFill>
          <a:blip r:embed="rId5"/>
          <a:srcRect/>
          <a:stretch/>
        </p:blipFill>
        <p:spPr>
          <a:xfrm>
            <a:off x="714374" y="1747451"/>
            <a:ext cx="5337174" cy="3005165"/>
          </a:xfrm>
          <a:prstGeom prst="rect">
            <a:avLst/>
          </a:prstGeom>
        </p:spPr>
      </p:pic>
      <p:sp>
        <p:nvSpPr>
          <p:cNvPr id="10" name="Text Placeholder 9">
            <a:extLst>
              <a:ext uri="{FF2B5EF4-FFF2-40B4-BE49-F238E27FC236}">
                <a16:creationId xmlns:a16="http://schemas.microsoft.com/office/drawing/2014/main" id="{4CFFF39A-7A41-5237-2409-4E8F94152C5E}"/>
              </a:ext>
            </a:extLst>
          </p:cNvPr>
          <p:cNvSpPr>
            <a:spLocks noGrp="1"/>
          </p:cNvSpPr>
          <p:nvPr>
            <p:ph type="body" sz="quarter" idx="25"/>
          </p:nvPr>
        </p:nvSpPr>
        <p:spPr/>
        <p:txBody>
          <a:bodyPr/>
          <a:lstStyle/>
          <a:p>
            <a:pPr>
              <a:lnSpc>
                <a:spcPct val="100000"/>
              </a:lnSpc>
            </a:pPr>
            <a:r>
              <a:rPr lang="en-AU" b="1" noProof="0" dirty="0">
                <a:solidFill>
                  <a:srgbClr val="00305E"/>
                </a:solidFill>
              </a:rPr>
              <a:t>A teacher discusses how she monitors errors and provides additional explanation at the whole-class level</a:t>
            </a:r>
          </a:p>
        </p:txBody>
      </p:sp>
      <p:sp>
        <p:nvSpPr>
          <p:cNvPr id="16" name="Text Placeholder 14">
            <a:extLst>
              <a:ext uri="{FF2B5EF4-FFF2-40B4-BE49-F238E27FC236}">
                <a16:creationId xmlns:a16="http://schemas.microsoft.com/office/drawing/2014/main" id="{E8CE87FB-6F91-A070-6A30-260FB5277FA5}"/>
              </a:ext>
            </a:extLst>
          </p:cNvPr>
          <p:cNvSpPr txBox="1">
            <a:spLocks/>
          </p:cNvSpPr>
          <p:nvPr/>
        </p:nvSpPr>
        <p:spPr>
          <a:xfrm>
            <a:off x="6421365" y="5967161"/>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6" name="Online Media 5" descr="Video thumbnail linked to full video with captions.">
            <a:hlinkClick r:id="" action="ppaction://media"/>
            <a:extLst>
              <a:ext uri="{FF2B5EF4-FFF2-40B4-BE49-F238E27FC236}">
                <a16:creationId xmlns:a16="http://schemas.microsoft.com/office/drawing/2014/main" id="{4378F3CB-CE77-0CE2-4CDB-0B333FB55592}"/>
              </a:ext>
            </a:extLst>
          </p:cNvPr>
          <p:cNvPicPr>
            <a:picLocks noRot="1" noChangeAspect="1"/>
          </p:cNvPicPr>
          <p:nvPr>
            <a:videoFile r:link="rId2"/>
          </p:nvPr>
        </p:nvPicPr>
        <p:blipFill>
          <a:blip r:embed="rId6"/>
          <a:srcRect/>
          <a:stretch/>
        </p:blipFill>
        <p:spPr>
          <a:xfrm>
            <a:off x="6140452" y="1754943"/>
            <a:ext cx="5337174" cy="2997673"/>
          </a:xfrm>
          <a:prstGeom prst="rect">
            <a:avLst/>
          </a:prstGeom>
        </p:spPr>
      </p:pic>
    </p:spTree>
    <p:extLst>
      <p:ext uri="{BB962C8B-B14F-4D97-AF65-F5344CB8AC3E}">
        <p14:creationId xmlns:p14="http://schemas.microsoft.com/office/powerpoint/2010/main" val="31831547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video>
              <p:cMediaNode vol="80000">
                <p:cTn id="13" fill="hold" display="0">
                  <p:stCondLst>
                    <p:cond delay="indefinite"/>
                  </p:stCondLst>
                </p:cTn>
                <p:tgtEl>
                  <p:spTgt spid="6"/>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9F601C-CCAB-9E55-B220-44D0D5D4BB73}"/>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2577073A-192B-F9FC-868E-54D8A36F8638}"/>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a:solidFill>
            <a:schemeClr val="accent4"/>
          </a:solidFill>
        </p:spPr>
        <p:txBody>
          <a:bodyPr/>
          <a:lstStyle/>
          <a:p>
            <a:r>
              <a:rPr lang="en-AU" noProof="0" dirty="0">
                <a:solidFill>
                  <a:schemeClr val="bg1"/>
                </a:solidFill>
              </a:rPr>
              <a:t>Move between guided and independent practice</a:t>
            </a:r>
          </a:p>
          <a:p>
            <a:endParaRPr lang="en-AU" noProof="0" dirty="0">
              <a:solidFill>
                <a:schemeClr val="bg1"/>
              </a:solidFill>
            </a:endParaRPr>
          </a:p>
        </p:txBody>
      </p:sp>
      <p:sp>
        <p:nvSpPr>
          <p:cNvPr id="6" name="Title 1">
            <a:extLst>
              <a:ext uri="{FF2B5EF4-FFF2-40B4-BE49-F238E27FC236}">
                <a16:creationId xmlns:a16="http://schemas.microsoft.com/office/drawing/2014/main" id="{FB37B01E-0F95-622E-F751-34DBB80633EE}"/>
              </a:ext>
            </a:extLst>
          </p:cNvPr>
          <p:cNvSpPr txBox="1">
            <a:spLocks noGrp="1"/>
          </p:cNvSpPr>
          <p:nvPr>
            <p:ph type="title" idx="4294967295"/>
          </p:nvPr>
        </p:nvSpPr>
        <p:spPr>
          <a:xfrm>
            <a:off x="749300" y="1963454"/>
            <a:ext cx="3898900" cy="3053046"/>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Moving between guided and independent practice with flexible groupings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5B60FD5F-EC09-F26C-F95A-E9C050C0CAC5}"/>
              </a:ext>
            </a:extLst>
          </p:cNvPr>
          <p:cNvSpPr>
            <a:spLocks noGrp="1"/>
          </p:cNvSpPr>
          <p:nvPr>
            <p:ph type="body" sz="quarter" idx="23"/>
          </p:nvPr>
        </p:nvSpPr>
        <p:spPr/>
        <p:txBody>
          <a:bodyPr/>
          <a:lstStyle/>
          <a:p>
            <a:r>
              <a:rPr lang="en-AU" noProof="0" dirty="0">
                <a:latin typeface="Montserrat" panose="00000500000000000000" pitchFamily="2" charset="0"/>
              </a:rPr>
              <a:t>Determining when the </a:t>
            </a:r>
            <a:r>
              <a:rPr lang="en-AU" b="1" noProof="0" dirty="0">
                <a:latin typeface="Montserrat" panose="00000500000000000000" pitchFamily="2" charset="0"/>
              </a:rPr>
              <a:t>majority of students </a:t>
            </a:r>
            <a:br>
              <a:rPr lang="en-AU" b="1" noProof="0" dirty="0">
                <a:latin typeface="Montserrat" panose="00000500000000000000" pitchFamily="2" charset="0"/>
              </a:rPr>
            </a:br>
            <a:r>
              <a:rPr lang="en-AU" noProof="0" dirty="0">
                <a:latin typeface="Montserrat" panose="00000500000000000000" pitchFamily="2" charset="0"/>
              </a:rPr>
              <a:t>(e.g., 80%) are ready to move from guided to independent practice</a:t>
            </a:r>
          </a:p>
        </p:txBody>
      </p:sp>
      <p:sp>
        <p:nvSpPr>
          <p:cNvPr id="4" name="Text Placeholder 3">
            <a:extLst>
              <a:ext uri="{FF2B5EF4-FFF2-40B4-BE49-F238E27FC236}">
                <a16:creationId xmlns:a16="http://schemas.microsoft.com/office/drawing/2014/main" id="{9A985058-279F-087C-26F4-578403EB82FD}"/>
              </a:ext>
            </a:extLst>
          </p:cNvPr>
          <p:cNvSpPr>
            <a:spLocks noGrp="1"/>
          </p:cNvSpPr>
          <p:nvPr>
            <p:ph type="body" sz="quarter" idx="25"/>
          </p:nvPr>
        </p:nvSpPr>
        <p:spPr/>
        <p:txBody>
          <a:bodyPr/>
          <a:lstStyle/>
          <a:p>
            <a:r>
              <a:rPr lang="en-AU" b="1" noProof="0" dirty="0">
                <a:latin typeface="Montserrat" panose="00000500000000000000" pitchFamily="2" charset="0"/>
              </a:rPr>
              <a:t>Moving flexibly </a:t>
            </a:r>
            <a:r>
              <a:rPr lang="en-AU" noProof="0" dirty="0">
                <a:latin typeface="Montserrat" panose="00000500000000000000" pitchFamily="2" charset="0"/>
              </a:rPr>
              <a:t>between supporting students in independent practice and continuing to provide scaffolding for students in guided practice</a:t>
            </a:r>
          </a:p>
        </p:txBody>
      </p:sp>
    </p:spTree>
    <p:extLst>
      <p:ext uri="{BB962C8B-B14F-4D97-AF65-F5344CB8AC3E}">
        <p14:creationId xmlns:p14="http://schemas.microsoft.com/office/powerpoint/2010/main" val="15925618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2E2A84A-6479-E542-B380-F1D6C21545AB}"/>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a:solidFill>
            <a:schemeClr val="accent4"/>
          </a:solidFill>
        </p:spPr>
        <p:txBody>
          <a:bodyPr/>
          <a:lstStyle/>
          <a:p>
            <a:r>
              <a:rPr lang="en-AU" noProof="0" dirty="0">
                <a:solidFill>
                  <a:schemeClr val="bg1"/>
                </a:solidFill>
              </a:rPr>
              <a:t>Move between guided and independent practice</a:t>
            </a:r>
          </a:p>
          <a:p>
            <a:endParaRPr lang="en-AU" noProof="0" dirty="0">
              <a:solidFill>
                <a:schemeClr val="bg1"/>
              </a:solidFill>
            </a:endParaRPr>
          </a:p>
        </p:txBody>
      </p:sp>
      <p:sp>
        <p:nvSpPr>
          <p:cNvPr id="3" name="Title 9">
            <a:extLst>
              <a:ext uri="{FF2B5EF4-FFF2-40B4-BE49-F238E27FC236}">
                <a16:creationId xmlns:a16="http://schemas.microsoft.com/office/drawing/2014/main" id="{B4BD33AF-E3F5-2CD2-408A-EF6BDFAACE6A}"/>
              </a:ext>
            </a:extLst>
          </p:cNvPr>
          <p:cNvSpPr txBox="1">
            <a:spLocks noGrp="1"/>
          </p:cNvSpPr>
          <p:nvPr>
            <p:ph type="title"/>
          </p:nvPr>
        </p:nvSpPr>
        <p:spPr>
          <a:xfrm>
            <a:off x="609600" y="780287"/>
            <a:ext cx="10749455" cy="956434"/>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r>
              <a:rPr lang="en-AU" sz="2800" noProof="0" dirty="0"/>
              <a:t>When to move from guided to independent practice</a:t>
            </a:r>
          </a:p>
        </p:txBody>
      </p:sp>
      <p:sp>
        <p:nvSpPr>
          <p:cNvPr id="10" name="Text Placeholder 122">
            <a:extLst>
              <a:ext uri="{FF2B5EF4-FFF2-40B4-BE49-F238E27FC236}">
                <a16:creationId xmlns:a16="http://schemas.microsoft.com/office/drawing/2014/main" id="{80D9136F-A355-72AE-6F3D-5BE3E96AA1D4}"/>
              </a:ext>
            </a:extLst>
          </p:cNvPr>
          <p:cNvSpPr txBox="1">
            <a:spLocks/>
          </p:cNvSpPr>
          <p:nvPr/>
        </p:nvSpPr>
        <p:spPr>
          <a:xfrm>
            <a:off x="695325" y="1969210"/>
            <a:ext cx="4136806" cy="1459790"/>
          </a:xfrm>
          <a:prstGeom prst="rect">
            <a:avLst/>
          </a:prstGeom>
          <a:solidFill>
            <a:schemeClr val="bg1"/>
          </a:solidFill>
          <a:effectLst>
            <a:outerShdw blurRad="63500" sx="101000" sy="101000" algn="ctr" rotWithShape="0">
              <a:prstClr val="black">
                <a:alpha val="10000"/>
              </a:prstClr>
            </a:outerShdw>
          </a:effectLst>
        </p:spPr>
        <p:txBody>
          <a:bodyPr vert="horz" wrap="square" lIns="360000" tIns="324000" rIns="360000" bIns="360000" rtlCol="0" anchor="t"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t>If</a:t>
            </a:r>
            <a:r>
              <a:rPr lang="en-AU" sz="1400" noProof="0" dirty="0"/>
              <a:t> the majority (e.g., 80%) of students can demonstrate their understanding during guided practice.</a:t>
            </a:r>
          </a:p>
        </p:txBody>
      </p:sp>
      <p:cxnSp>
        <p:nvCxnSpPr>
          <p:cNvPr id="8" name="Straight Arrow Connector 7">
            <a:extLst>
              <a:ext uri="{FF2B5EF4-FFF2-40B4-BE49-F238E27FC236}">
                <a16:creationId xmlns:a16="http://schemas.microsoft.com/office/drawing/2014/main" id="{B4114B8F-32E1-CD6A-4E84-EE1F9DC755F3}"/>
              </a:ext>
              <a:ext uri="{C183D7F6-B498-43B3-948B-1728B52AA6E4}">
                <adec:decorative xmlns:adec="http://schemas.microsoft.com/office/drawing/2017/decorative" val="1"/>
              </a:ext>
            </a:extLst>
          </p:cNvPr>
          <p:cNvCxnSpPr>
            <a:cxnSpLocks/>
          </p:cNvCxnSpPr>
          <p:nvPr/>
        </p:nvCxnSpPr>
        <p:spPr>
          <a:xfrm>
            <a:off x="4892225" y="2670583"/>
            <a:ext cx="644973" cy="0"/>
          </a:xfrm>
          <a:prstGeom prst="straightConnector1">
            <a:avLst/>
          </a:prstGeom>
          <a:ln w="25400">
            <a:solidFill>
              <a:schemeClr val="accent4"/>
            </a:solidFill>
            <a:tailEnd type="triangle" w="lg" len="med"/>
          </a:ln>
        </p:spPr>
        <p:style>
          <a:lnRef idx="2">
            <a:schemeClr val="accent1"/>
          </a:lnRef>
          <a:fillRef idx="0">
            <a:schemeClr val="accent1"/>
          </a:fillRef>
          <a:effectRef idx="1">
            <a:schemeClr val="accent1"/>
          </a:effectRef>
          <a:fontRef idx="minor">
            <a:schemeClr val="tx1"/>
          </a:fontRef>
        </p:style>
      </p:cxnSp>
      <p:sp>
        <p:nvSpPr>
          <p:cNvPr id="12" name="Text Placeholder 122">
            <a:extLst>
              <a:ext uri="{FF2B5EF4-FFF2-40B4-BE49-F238E27FC236}">
                <a16:creationId xmlns:a16="http://schemas.microsoft.com/office/drawing/2014/main" id="{C764462D-C15E-F4CD-EF70-A0D9EA7027B9}"/>
              </a:ext>
            </a:extLst>
          </p:cNvPr>
          <p:cNvSpPr txBox="1">
            <a:spLocks/>
          </p:cNvSpPr>
          <p:nvPr/>
        </p:nvSpPr>
        <p:spPr>
          <a:xfrm>
            <a:off x="5620408" y="1969209"/>
            <a:ext cx="5738648" cy="4258170"/>
          </a:xfrm>
          <a:prstGeom prst="rect">
            <a:avLst/>
          </a:prstGeom>
          <a:solidFill>
            <a:schemeClr val="bg1"/>
          </a:solidFill>
          <a:effectLst>
            <a:outerShdw blurRad="63500" sx="101000" sy="101000" algn="ctr" rotWithShape="0">
              <a:prstClr val="black">
                <a:alpha val="10000"/>
              </a:prstClr>
            </a:outerShdw>
          </a:effectLst>
        </p:spPr>
        <p:txBody>
          <a:bodyPr vert="horz" wrap="square" lIns="360000" tIns="324000" rIns="360000" bIns="360000" rtlCol="0" anchor="t"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300"/>
              </a:spcAft>
            </a:pPr>
            <a:r>
              <a:rPr lang="en-AU" sz="1400" b="1" noProof="0" dirty="0"/>
              <a:t>Then</a:t>
            </a:r>
            <a:r>
              <a:rPr lang="en-AU" sz="1400" noProof="0" dirty="0"/>
              <a:t> transition the majority to independent practice. </a:t>
            </a:r>
          </a:p>
        </p:txBody>
      </p:sp>
      <p:sp>
        <p:nvSpPr>
          <p:cNvPr id="4" name="TextBox 3">
            <a:extLst>
              <a:ext uri="{FF2B5EF4-FFF2-40B4-BE49-F238E27FC236}">
                <a16:creationId xmlns:a16="http://schemas.microsoft.com/office/drawing/2014/main" id="{FE4A38C3-B3F1-D6E3-6C8E-35BBC105BB42}"/>
              </a:ext>
            </a:extLst>
          </p:cNvPr>
          <p:cNvSpPr txBox="1"/>
          <p:nvPr/>
        </p:nvSpPr>
        <p:spPr>
          <a:xfrm>
            <a:off x="5955131" y="3220755"/>
            <a:ext cx="5088613" cy="2706638"/>
          </a:xfrm>
          <a:prstGeom prst="rect">
            <a:avLst/>
          </a:prstGeom>
          <a:noFill/>
        </p:spPr>
        <p:txBody>
          <a:bodyPr wrap="square">
            <a:spAutoFit/>
          </a:bodyPr>
          <a:lstStyle/>
          <a:p>
            <a:pPr marL="285750" indent="-285750">
              <a:lnSpc>
                <a:spcPct val="120000"/>
              </a:lnSpc>
              <a:spcBef>
                <a:spcPts val="600"/>
              </a:spcBef>
              <a:spcAft>
                <a:spcPts val="600"/>
              </a:spcAft>
              <a:buFont typeface="Arial" panose="020B0604020202020204" pitchFamily="34" charset="0"/>
              <a:buChar char="•"/>
            </a:pPr>
            <a:r>
              <a:rPr lang="en-AU" sz="1400" noProof="0" dirty="0"/>
              <a:t>Circulate to </a:t>
            </a:r>
            <a:r>
              <a:rPr lang="en-AU" sz="1400" b="1" noProof="0" dirty="0"/>
              <a:t>monitor practice, provide feedback and support students </a:t>
            </a:r>
            <a:r>
              <a:rPr lang="en-AU" sz="1400" noProof="0" dirty="0"/>
              <a:t>as needed during </a:t>
            </a:r>
            <a:r>
              <a:rPr lang="en-AU" sz="1400" b="1" noProof="0" dirty="0"/>
              <a:t>independent work</a:t>
            </a:r>
            <a:r>
              <a:rPr lang="en-AU" sz="1400" noProof="0" dirty="0"/>
              <a:t>.</a:t>
            </a:r>
          </a:p>
          <a:p>
            <a:pPr marL="285750" indent="-285750">
              <a:lnSpc>
                <a:spcPct val="120000"/>
              </a:lnSpc>
              <a:spcBef>
                <a:spcPts val="600"/>
              </a:spcBef>
              <a:spcAft>
                <a:spcPts val="600"/>
              </a:spcAft>
              <a:buFont typeface="Arial" panose="020B0604020202020204" pitchFamily="34" charset="0"/>
              <a:buChar char="•"/>
            </a:pPr>
            <a:r>
              <a:rPr lang="en-AU" sz="1400" noProof="0" dirty="0"/>
              <a:t>Offer </a:t>
            </a:r>
            <a:r>
              <a:rPr lang="en-AU" sz="1400" b="1" noProof="0" dirty="0"/>
              <a:t>targeted support to a small cohort </a:t>
            </a:r>
            <a:r>
              <a:rPr lang="en-AU" sz="1400" noProof="0" dirty="0"/>
              <a:t>requiring more </a:t>
            </a:r>
            <a:r>
              <a:rPr lang="en-AU" sz="1400" b="1" noProof="0" dirty="0"/>
              <a:t>guided practice </a:t>
            </a:r>
            <a:r>
              <a:rPr lang="en-AU" sz="1400" noProof="0" dirty="0"/>
              <a:t>through additional explanations, modelling, worked examples, feedback and opportunities to practise.</a:t>
            </a:r>
          </a:p>
          <a:p>
            <a:pPr marL="285750" indent="-285750">
              <a:lnSpc>
                <a:spcPct val="120000"/>
              </a:lnSpc>
              <a:spcBef>
                <a:spcPts val="600"/>
              </a:spcBef>
              <a:spcAft>
                <a:spcPts val="600"/>
              </a:spcAft>
              <a:buFont typeface="Arial" panose="020B0604020202020204" pitchFamily="34" charset="0"/>
              <a:buChar char="•"/>
            </a:pPr>
            <a:r>
              <a:rPr lang="en-AU" sz="1400" noProof="0" dirty="0"/>
              <a:t>Gradually </a:t>
            </a:r>
            <a:r>
              <a:rPr lang="en-AU" sz="1400" b="1" noProof="0" dirty="0"/>
              <a:t>transition students </a:t>
            </a:r>
            <a:r>
              <a:rPr lang="en-AU" sz="1400" noProof="0" dirty="0"/>
              <a:t>to independent practice as they demonstrate understanding.</a:t>
            </a:r>
          </a:p>
        </p:txBody>
      </p:sp>
      <p:cxnSp>
        <p:nvCxnSpPr>
          <p:cNvPr id="7" name="Straight Connector 6">
            <a:extLst>
              <a:ext uri="{FF2B5EF4-FFF2-40B4-BE49-F238E27FC236}">
                <a16:creationId xmlns:a16="http://schemas.microsoft.com/office/drawing/2014/main" id="{7F739804-1E6A-B6A4-4306-4240EA8FCA31}"/>
              </a:ext>
              <a:ext uri="{C183D7F6-B498-43B3-948B-1728B52AA6E4}">
                <adec:decorative xmlns:adec="http://schemas.microsoft.com/office/drawing/2017/decorative" val="1"/>
              </a:ext>
            </a:extLst>
          </p:cNvPr>
          <p:cNvCxnSpPr/>
          <p:nvPr/>
        </p:nvCxnSpPr>
        <p:spPr>
          <a:xfrm>
            <a:off x="5984327" y="2915956"/>
            <a:ext cx="4909645"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69304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7EA79-6B41-D648-E6A4-7C81DE9C32A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D940F772-2E20-F9D4-A470-A5A0E9EB54A1}"/>
              </a:ext>
            </a:extLst>
          </p:cNvPr>
          <p:cNvSpPr>
            <a:spLocks noGrp="1"/>
          </p:cNvSpPr>
          <p:nvPr>
            <p:ph type="title"/>
          </p:nvPr>
        </p:nvSpPr>
        <p:spPr>
          <a:xfrm>
            <a:off x="609600" y="781050"/>
            <a:ext cx="10972800" cy="480131"/>
          </a:xfrm>
        </p:spPr>
        <p:txBody>
          <a:bodyPr/>
          <a:lstStyle/>
          <a:p>
            <a:r>
              <a:rPr lang="en-AU" sz="2800" noProof="0" dirty="0"/>
              <a:t>Example of moving from guided to independent practice</a:t>
            </a:r>
          </a:p>
        </p:txBody>
      </p:sp>
      <p:sp>
        <p:nvSpPr>
          <p:cNvPr id="13" name="Text Placeholder 4">
            <a:extLst>
              <a:ext uri="{FF2B5EF4-FFF2-40B4-BE49-F238E27FC236}">
                <a16:creationId xmlns:a16="http://schemas.microsoft.com/office/drawing/2014/main" id="{96784C15-7110-8867-6CCA-21C5851692B1}"/>
              </a:ext>
              <a:ext uri="{C183D7F6-B498-43B3-948B-1728B52AA6E4}">
                <adec:decorative xmlns:adec="http://schemas.microsoft.com/office/drawing/2017/decorative" val="1"/>
              </a:ext>
            </a:extLst>
          </p:cNvPr>
          <p:cNvSpPr>
            <a:spLocks noGrp="1"/>
          </p:cNvSpPr>
          <p:nvPr>
            <p:ph type="body" sz="quarter" idx="24"/>
          </p:nvPr>
        </p:nvSpPr>
        <p:spPr>
          <a:xfrm>
            <a:off x="714375" y="0"/>
            <a:ext cx="5381625" cy="473075"/>
          </a:xfrm>
          <a:solidFill>
            <a:schemeClr val="accent4"/>
          </a:solidFill>
        </p:spPr>
        <p:txBody>
          <a:bodyPr/>
          <a:lstStyle/>
          <a:p>
            <a:r>
              <a:rPr lang="en-AU" noProof="0" dirty="0">
                <a:solidFill>
                  <a:schemeClr val="bg1"/>
                </a:solidFill>
              </a:rPr>
              <a:t>Move between guided and independent practice</a:t>
            </a:r>
          </a:p>
          <a:p>
            <a:endParaRPr lang="en-AU" noProof="0" dirty="0">
              <a:solidFill>
                <a:schemeClr val="bg1"/>
              </a:solidFill>
            </a:endParaRPr>
          </a:p>
        </p:txBody>
      </p:sp>
      <p:sp>
        <p:nvSpPr>
          <p:cNvPr id="7" name="Text Placeholder 6">
            <a:extLst>
              <a:ext uri="{FF2B5EF4-FFF2-40B4-BE49-F238E27FC236}">
                <a16:creationId xmlns:a16="http://schemas.microsoft.com/office/drawing/2014/main" id="{E0FAEBD0-199D-FEB8-F441-58A1E6DFF506}"/>
              </a:ext>
            </a:extLst>
          </p:cNvPr>
          <p:cNvSpPr>
            <a:spLocks noGrp="1"/>
          </p:cNvSpPr>
          <p:nvPr>
            <p:ph type="body" sz="quarter" idx="25"/>
          </p:nvPr>
        </p:nvSpPr>
        <p:spPr>
          <a:xfrm>
            <a:off x="609600" y="1927250"/>
            <a:ext cx="5372100" cy="4206601"/>
          </a:xfrm>
        </p:spPr>
        <p:txBody>
          <a:bodyPr/>
          <a:lstStyle/>
          <a:p>
            <a:pPr lvl="1">
              <a:spcAft>
                <a:spcPts val="1200"/>
              </a:spcAft>
            </a:pPr>
            <a:r>
              <a:rPr lang="en-AU" sz="1800" noProof="0" dirty="0"/>
              <a:t>80% → Move to independent practice</a:t>
            </a:r>
          </a:p>
          <a:p>
            <a:r>
              <a:rPr lang="en-AU" sz="1400" noProof="0" dirty="0"/>
              <a:t>The teacher gives clear instructions:</a:t>
            </a:r>
          </a:p>
          <a:p>
            <a:r>
              <a:rPr lang="en-AU" sz="1400" noProof="0" dirty="0"/>
              <a:t>‘</a:t>
            </a:r>
            <a:r>
              <a:rPr lang="en-AU" sz="1400" i="1" noProof="0" dirty="0"/>
              <a:t>If you correctly answered (b), move to the independent practice set in your books. Start with Questions 1 to 10. I’ll touch base with you shortly</a:t>
            </a:r>
            <a:r>
              <a:rPr lang="en-AU" sz="1400" noProof="0" dirty="0"/>
              <a:t>.’</a:t>
            </a:r>
          </a:p>
          <a:p>
            <a:pPr>
              <a:spcBef>
                <a:spcPts val="600"/>
              </a:spcBef>
              <a:spcAft>
                <a:spcPts val="1200"/>
              </a:spcAft>
            </a:pPr>
            <a:r>
              <a:rPr lang="en-AU" sz="1400" noProof="0" dirty="0"/>
              <a:t>These students: </a:t>
            </a:r>
          </a:p>
          <a:p>
            <a:pPr lvl="3"/>
            <a:r>
              <a:rPr lang="en-AU" sz="1400" noProof="0" dirty="0"/>
              <a:t>move to quiet independent work</a:t>
            </a:r>
          </a:p>
          <a:p>
            <a:pPr lvl="3"/>
            <a:r>
              <a:rPr lang="en-AU" sz="1400" noProof="0" dirty="0"/>
              <a:t>receive occasional check‑ins as the teacher circulates</a:t>
            </a:r>
          </a:p>
          <a:p>
            <a:pPr lvl="3"/>
            <a:r>
              <a:rPr lang="en-AU" sz="1400" noProof="0" dirty="0"/>
              <a:t>complete an extension challenge if they finish early.</a:t>
            </a:r>
          </a:p>
        </p:txBody>
      </p:sp>
      <p:sp>
        <p:nvSpPr>
          <p:cNvPr id="8" name="Text Placeholder 7">
            <a:extLst>
              <a:ext uri="{FF2B5EF4-FFF2-40B4-BE49-F238E27FC236}">
                <a16:creationId xmlns:a16="http://schemas.microsoft.com/office/drawing/2014/main" id="{EBD70B5D-E303-602F-DCAF-A6BFACE8E68E}"/>
              </a:ext>
            </a:extLst>
          </p:cNvPr>
          <p:cNvSpPr>
            <a:spLocks noGrp="1"/>
          </p:cNvSpPr>
          <p:nvPr>
            <p:ph type="body" sz="quarter" idx="26"/>
          </p:nvPr>
        </p:nvSpPr>
        <p:spPr>
          <a:xfrm>
            <a:off x="6210302" y="1927250"/>
            <a:ext cx="5372100" cy="4206601"/>
          </a:xfrm>
        </p:spPr>
        <p:txBody>
          <a:bodyPr/>
          <a:lstStyle/>
          <a:p>
            <a:pPr lvl="1">
              <a:spcAft>
                <a:spcPts val="1200"/>
              </a:spcAft>
            </a:pPr>
            <a:r>
              <a:rPr lang="en-AU" sz="1800" noProof="0" dirty="0">
                <a:solidFill>
                  <a:schemeClr val="accent4"/>
                </a:solidFill>
              </a:rPr>
              <a:t>20% → Continue in guided practice</a:t>
            </a:r>
          </a:p>
          <a:p>
            <a:r>
              <a:rPr lang="en-AU" sz="1400" noProof="0" dirty="0"/>
              <a:t>The teacher gathers these students near the front of the room.</a:t>
            </a:r>
          </a:p>
          <a:p>
            <a:r>
              <a:rPr lang="en-AU" sz="1400" noProof="0" dirty="0"/>
              <a:t>Teacher:</a:t>
            </a:r>
          </a:p>
          <a:p>
            <a:pPr>
              <a:spcAft>
                <a:spcPts val="1200"/>
              </a:spcAft>
            </a:pPr>
            <a:r>
              <a:rPr lang="en-AU" sz="1400" noProof="0" dirty="0"/>
              <a:t>‘</a:t>
            </a:r>
            <a:r>
              <a:rPr lang="en-AU" sz="1400" i="1" noProof="0" dirty="0"/>
              <a:t>I noticed a common error when we were all using the ___________ strategy. We’re going to work through a few examples together</a:t>
            </a:r>
            <a:r>
              <a:rPr lang="en-AU" sz="1400" noProof="0" dirty="0"/>
              <a:t>.’</a:t>
            </a:r>
          </a:p>
          <a:p>
            <a:pPr lvl="3"/>
            <a:r>
              <a:rPr lang="en-AU" sz="1400" noProof="0" dirty="0"/>
              <a:t>The teacher explains the strategy again and completes another worked example.</a:t>
            </a:r>
          </a:p>
          <a:p>
            <a:pPr lvl="3"/>
            <a:r>
              <a:rPr lang="en-AU" sz="1400" noProof="0" dirty="0"/>
              <a:t>The students practise scaffolded problems with immediate feedback.</a:t>
            </a:r>
          </a:p>
        </p:txBody>
      </p:sp>
    </p:spTree>
    <p:extLst>
      <p:ext uri="{BB962C8B-B14F-4D97-AF65-F5344CB8AC3E}">
        <p14:creationId xmlns:p14="http://schemas.microsoft.com/office/powerpoint/2010/main" val="14712461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2F0C2-9E28-1D79-D72B-4DCBA55909C9}"/>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EB2782EF-FD08-E328-251F-A202A794F1E1}"/>
              </a:ext>
            </a:extLst>
          </p:cNvPr>
          <p:cNvSpPr>
            <a:spLocks noGrp="1"/>
          </p:cNvSpPr>
          <p:nvPr>
            <p:ph type="title"/>
          </p:nvPr>
        </p:nvSpPr>
        <p:spPr/>
        <p:txBody>
          <a:bodyPr/>
          <a:lstStyle/>
          <a:p>
            <a:r>
              <a:rPr lang="en-AU" noProof="0" dirty="0"/>
              <a:t>Session objectives</a:t>
            </a:r>
          </a:p>
        </p:txBody>
      </p:sp>
      <p:sp>
        <p:nvSpPr>
          <p:cNvPr id="12" name="Text Placeholder 6">
            <a:extLst>
              <a:ext uri="{FF2B5EF4-FFF2-40B4-BE49-F238E27FC236}">
                <a16:creationId xmlns:a16="http://schemas.microsoft.com/office/drawing/2014/main" id="{9163827C-BE42-E97E-97A6-786255D4F7FA}"/>
              </a:ext>
            </a:extLst>
          </p:cNvPr>
          <p:cNvSpPr>
            <a:spLocks noGrp="1"/>
          </p:cNvSpPr>
          <p:nvPr>
            <p:ph type="body" sz="quarter" idx="23"/>
          </p:nvPr>
        </p:nvSpPr>
        <p:spPr>
          <a:xfrm>
            <a:off x="609600" y="1582838"/>
            <a:ext cx="10972800" cy="383118"/>
          </a:xfrm>
        </p:spPr>
        <p:txBody>
          <a:bodyPr/>
          <a:lstStyle/>
          <a:p>
            <a:pPr lvl="1"/>
            <a:r>
              <a:rPr lang="en-AU" noProof="0" dirty="0"/>
              <a:t>In this session, we focused on ways to:</a:t>
            </a:r>
          </a:p>
        </p:txBody>
      </p:sp>
      <p:sp>
        <p:nvSpPr>
          <p:cNvPr id="31" name="Text Placeholder 6">
            <a:extLst>
              <a:ext uri="{FF2B5EF4-FFF2-40B4-BE49-F238E27FC236}">
                <a16:creationId xmlns:a16="http://schemas.microsoft.com/office/drawing/2014/main" id="{18A5E70D-71F7-390F-EEE2-8A7FAE4D2316}"/>
              </a:ext>
            </a:extLst>
          </p:cNvPr>
          <p:cNvSpPr>
            <a:spLocks noGrp="1"/>
          </p:cNvSpPr>
          <p:nvPr/>
        </p:nvSpPr>
        <p:spPr>
          <a:xfrm>
            <a:off x="1076009" y="2620635"/>
            <a:ext cx="1236559" cy="1233458"/>
          </a:xfrm>
          <a:prstGeom prst="ellipse">
            <a:avLst/>
          </a:prstGeom>
          <a:solidFill>
            <a:schemeClr val="accent2"/>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1</a:t>
            </a:r>
          </a:p>
        </p:txBody>
      </p:sp>
      <p:sp>
        <p:nvSpPr>
          <p:cNvPr id="29" name="Text Placeholder 8">
            <a:extLst>
              <a:ext uri="{FF2B5EF4-FFF2-40B4-BE49-F238E27FC236}">
                <a16:creationId xmlns:a16="http://schemas.microsoft.com/office/drawing/2014/main" id="{B4CBB44B-73D7-16E3-59E9-A267AEEC79F5}"/>
              </a:ext>
            </a:extLst>
          </p:cNvPr>
          <p:cNvSpPr>
            <a:spLocks noGrp="1"/>
          </p:cNvSpPr>
          <p:nvPr/>
        </p:nvSpPr>
        <p:spPr>
          <a:xfrm>
            <a:off x="609600" y="3537700"/>
            <a:ext cx="3590503" cy="2333711"/>
          </a:xfrm>
          <a:prstGeom prst="roundRect">
            <a:avLst>
              <a:gd name="adj" fmla="val 14914"/>
            </a:avLst>
          </a:prstGeom>
          <a:noFill/>
          <a:ln w="12700">
            <a:solidFill>
              <a:schemeClr val="accent2"/>
            </a:solidFill>
          </a:ln>
        </p:spPr>
        <p:txBody>
          <a:bodyPr vert="horz" lIns="360000" tIns="432000" rIns="36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Use </a:t>
            </a:r>
            <a:r>
              <a:rPr lang="en-AU" sz="1800" b="1" noProof="0" dirty="0"/>
              <a:t>checks for understanding </a:t>
            </a:r>
            <a:r>
              <a:rPr lang="en-AU" sz="1800" noProof="0" dirty="0"/>
              <a:t>throughout learning</a:t>
            </a:r>
          </a:p>
        </p:txBody>
      </p:sp>
      <p:sp>
        <p:nvSpPr>
          <p:cNvPr id="32" name="Text Placeholder 9">
            <a:extLst>
              <a:ext uri="{FF2B5EF4-FFF2-40B4-BE49-F238E27FC236}">
                <a16:creationId xmlns:a16="http://schemas.microsoft.com/office/drawing/2014/main" id="{F43C788B-D97A-3FD3-41D5-FFF993EAC2C0}"/>
              </a:ext>
            </a:extLst>
          </p:cNvPr>
          <p:cNvSpPr>
            <a:spLocks noGrp="1"/>
          </p:cNvSpPr>
          <p:nvPr/>
        </p:nvSpPr>
        <p:spPr>
          <a:xfrm>
            <a:off x="4778265" y="2620635"/>
            <a:ext cx="1236559" cy="1233458"/>
          </a:xfrm>
          <a:prstGeom prst="ellipse">
            <a:avLst/>
          </a:prstGeom>
          <a:solidFill>
            <a:schemeClr val="accent3"/>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2</a:t>
            </a:r>
          </a:p>
        </p:txBody>
      </p:sp>
      <p:sp>
        <p:nvSpPr>
          <p:cNvPr id="30" name="Text Placeholder 10">
            <a:extLst>
              <a:ext uri="{FF2B5EF4-FFF2-40B4-BE49-F238E27FC236}">
                <a16:creationId xmlns:a16="http://schemas.microsoft.com/office/drawing/2014/main" id="{2FD396AF-C498-D74A-A76C-DA3EA96C7CAD}"/>
              </a:ext>
            </a:extLst>
          </p:cNvPr>
          <p:cNvSpPr>
            <a:spLocks noGrp="1"/>
          </p:cNvSpPr>
          <p:nvPr/>
        </p:nvSpPr>
        <p:spPr>
          <a:xfrm>
            <a:off x="4311857" y="3537700"/>
            <a:ext cx="3590504" cy="2333711"/>
          </a:xfrm>
          <a:prstGeom prst="roundRect">
            <a:avLst>
              <a:gd name="adj" fmla="val 14914"/>
            </a:avLst>
          </a:prstGeom>
          <a:noFill/>
          <a:ln w="12700">
            <a:solidFill>
              <a:schemeClr val="accent3"/>
            </a:solidFill>
          </a:ln>
        </p:spPr>
        <p:txBody>
          <a:bodyPr vert="horz" lIns="360000" tIns="432000" rIns="36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Support students</a:t>
            </a:r>
            <a:br>
              <a:rPr lang="en-AU" sz="1800" noProof="0" dirty="0"/>
            </a:br>
            <a:r>
              <a:rPr lang="en-AU" sz="1800" noProof="0" dirty="0"/>
              <a:t>to progress using </a:t>
            </a:r>
            <a:r>
              <a:rPr lang="en-AU" sz="1800" b="1" noProof="0" dirty="0"/>
              <a:t>additional instruction, guidance or feedback</a:t>
            </a:r>
            <a:endParaRPr lang="en-AU" sz="1800" noProof="0" dirty="0"/>
          </a:p>
        </p:txBody>
      </p:sp>
      <p:sp>
        <p:nvSpPr>
          <p:cNvPr id="18" name="Text Placeholder 9">
            <a:extLst>
              <a:ext uri="{FF2B5EF4-FFF2-40B4-BE49-F238E27FC236}">
                <a16:creationId xmlns:a16="http://schemas.microsoft.com/office/drawing/2014/main" id="{1D69DDD2-1C56-0660-CBE5-CEB02FA8546B}"/>
              </a:ext>
            </a:extLst>
          </p:cNvPr>
          <p:cNvSpPr txBox="1">
            <a:spLocks/>
          </p:cNvSpPr>
          <p:nvPr/>
        </p:nvSpPr>
        <p:spPr>
          <a:xfrm>
            <a:off x="8480525" y="2615952"/>
            <a:ext cx="1236559" cy="1233458"/>
          </a:xfrm>
          <a:prstGeom prst="ellipse">
            <a:avLst/>
          </a:prstGeom>
          <a:solidFill>
            <a:schemeClr val="accent4"/>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3</a:t>
            </a:r>
          </a:p>
        </p:txBody>
      </p:sp>
      <p:sp>
        <p:nvSpPr>
          <p:cNvPr id="17" name="Text Placeholder 10">
            <a:extLst>
              <a:ext uri="{FF2B5EF4-FFF2-40B4-BE49-F238E27FC236}">
                <a16:creationId xmlns:a16="http://schemas.microsoft.com/office/drawing/2014/main" id="{787C89C6-875B-6F5F-254D-8392542867A3}"/>
              </a:ext>
            </a:extLst>
          </p:cNvPr>
          <p:cNvSpPr txBox="1">
            <a:spLocks/>
          </p:cNvSpPr>
          <p:nvPr/>
        </p:nvSpPr>
        <p:spPr>
          <a:xfrm>
            <a:off x="8014116" y="3533017"/>
            <a:ext cx="3590503" cy="2333711"/>
          </a:xfrm>
          <a:prstGeom prst="roundRect">
            <a:avLst>
              <a:gd name="adj" fmla="val 14914"/>
            </a:avLst>
          </a:prstGeom>
          <a:noFill/>
          <a:ln w="12700">
            <a:solidFill>
              <a:schemeClr val="accent4"/>
            </a:solidFill>
          </a:ln>
        </p:spPr>
        <p:txBody>
          <a:bodyPr vert="horz" lIns="360000" tIns="432000" rIns="36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Use </a:t>
            </a:r>
            <a:r>
              <a:rPr lang="en-AU" sz="1800" b="1" noProof="0" dirty="0"/>
              <a:t>evidence of learning </a:t>
            </a:r>
            <a:r>
              <a:rPr lang="en-AU" sz="1800" noProof="0" dirty="0"/>
              <a:t>to inform teaching decisions</a:t>
            </a:r>
          </a:p>
        </p:txBody>
      </p:sp>
    </p:spTree>
    <p:extLst>
      <p:ext uri="{BB962C8B-B14F-4D97-AF65-F5344CB8AC3E}">
        <p14:creationId xmlns:p14="http://schemas.microsoft.com/office/powerpoint/2010/main" val="1258484049"/>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1681AD99-3EF8-B34B-38C9-5EB6C0A4C34E}"/>
              </a:ext>
            </a:extLst>
          </p:cNvPr>
          <p:cNvSpPr>
            <a:spLocks noGrp="1"/>
          </p:cNvSpPr>
          <p:nvPr>
            <p:ph type="title"/>
          </p:nvPr>
        </p:nvSpPr>
        <p:spPr>
          <a:xfrm>
            <a:off x="696000" y="589456"/>
            <a:ext cx="10800000" cy="599501"/>
          </a:xfrm>
        </p:spPr>
        <p:txBody>
          <a:bodyPr/>
          <a:lstStyle/>
          <a:p>
            <a:r>
              <a:rPr lang="en-AU" noProof="0" dirty="0"/>
              <a:t>Next steps in our professional learning cycle</a:t>
            </a:r>
          </a:p>
        </p:txBody>
      </p:sp>
      <p:sp>
        <p:nvSpPr>
          <p:cNvPr id="14" name="Text Placeholder 34">
            <a:extLst>
              <a:ext uri="{FF2B5EF4-FFF2-40B4-BE49-F238E27FC236}">
                <a16:creationId xmlns:a16="http://schemas.microsoft.com/office/drawing/2014/main" id="{4631BC48-E75A-F852-5EC7-F8F13B616D5F}"/>
              </a:ext>
            </a:extLst>
          </p:cNvPr>
          <p:cNvSpPr txBox="1">
            <a:spLocks/>
          </p:cNvSpPr>
          <p:nvPr/>
        </p:nvSpPr>
        <p:spPr>
          <a:xfrm>
            <a:off x="609600" y="1416984"/>
            <a:ext cx="10972800" cy="626838"/>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We’ll follow this knowledge-building session with other implementation strategies to support you with monitoring student progress. </a:t>
            </a:r>
          </a:p>
        </p:txBody>
      </p:sp>
      <p:sp>
        <p:nvSpPr>
          <p:cNvPr id="15" name="Text Placeholder 34">
            <a:extLst>
              <a:ext uri="{FF2B5EF4-FFF2-40B4-BE49-F238E27FC236}">
                <a16:creationId xmlns:a16="http://schemas.microsoft.com/office/drawing/2014/main" id="{8C87A195-0898-3751-9067-F5B571959418}"/>
              </a:ext>
            </a:extLst>
          </p:cNvPr>
          <p:cNvSpPr txBox="1">
            <a:spLocks/>
          </p:cNvSpPr>
          <p:nvPr/>
        </p:nvSpPr>
        <p:spPr>
          <a:xfrm>
            <a:off x="2302934" y="2626633"/>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Planning</a:t>
            </a:r>
          </a:p>
        </p:txBody>
      </p:sp>
      <p:sp>
        <p:nvSpPr>
          <p:cNvPr id="16" name="Text Placeholder 34">
            <a:extLst>
              <a:ext uri="{FF2B5EF4-FFF2-40B4-BE49-F238E27FC236}">
                <a16:creationId xmlns:a16="http://schemas.microsoft.com/office/drawing/2014/main" id="{B097CF37-AE90-4669-1497-6411D83027E3}"/>
              </a:ext>
            </a:extLst>
          </p:cNvPr>
          <p:cNvSpPr txBox="1">
            <a:spLocks/>
          </p:cNvSpPr>
          <p:nvPr/>
        </p:nvSpPr>
        <p:spPr>
          <a:xfrm>
            <a:off x="4148667" y="2474411"/>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Supporting you to plan how to incorporate techniques from this session into upcoming lessons</a:t>
            </a:r>
          </a:p>
        </p:txBody>
      </p:sp>
      <p:sp>
        <p:nvSpPr>
          <p:cNvPr id="17" name="Text Placeholder 34">
            <a:extLst>
              <a:ext uri="{FF2B5EF4-FFF2-40B4-BE49-F238E27FC236}">
                <a16:creationId xmlns:a16="http://schemas.microsoft.com/office/drawing/2014/main" id="{DFD52911-8112-C3D2-B41C-D0AFF581899D}"/>
              </a:ext>
            </a:extLst>
          </p:cNvPr>
          <p:cNvSpPr txBox="1">
            <a:spLocks/>
          </p:cNvSpPr>
          <p:nvPr/>
        </p:nvSpPr>
        <p:spPr>
          <a:xfrm>
            <a:off x="2302934" y="4012399"/>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a:t>
            </a:r>
          </a:p>
        </p:txBody>
      </p:sp>
      <p:sp>
        <p:nvSpPr>
          <p:cNvPr id="36" name="Text Placeholder 34">
            <a:extLst>
              <a:ext uri="{FF2B5EF4-FFF2-40B4-BE49-F238E27FC236}">
                <a16:creationId xmlns:a16="http://schemas.microsoft.com/office/drawing/2014/main" id="{7F3EC472-16C1-658D-2C52-5D38C3FF5929}"/>
              </a:ext>
            </a:extLst>
          </p:cNvPr>
          <p:cNvSpPr txBox="1">
            <a:spLocks/>
          </p:cNvSpPr>
          <p:nvPr/>
        </p:nvSpPr>
        <p:spPr>
          <a:xfrm>
            <a:off x="4089399" y="3860177"/>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Modelling the techniques from this session across</a:t>
            </a:r>
            <a:br>
              <a:rPr lang="en-AU" noProof="0" dirty="0"/>
            </a:br>
            <a:r>
              <a:rPr lang="en-AU" noProof="0" dirty="0"/>
              <a:t>a variety of classrooms</a:t>
            </a:r>
          </a:p>
        </p:txBody>
      </p:sp>
      <p:sp>
        <p:nvSpPr>
          <p:cNvPr id="37" name="Text Placeholder 34">
            <a:extLst>
              <a:ext uri="{FF2B5EF4-FFF2-40B4-BE49-F238E27FC236}">
                <a16:creationId xmlns:a16="http://schemas.microsoft.com/office/drawing/2014/main" id="{04910C57-5295-E4AB-5359-0C9B1273FA65}"/>
              </a:ext>
            </a:extLst>
          </p:cNvPr>
          <p:cNvSpPr txBox="1">
            <a:spLocks/>
          </p:cNvSpPr>
          <p:nvPr/>
        </p:nvSpPr>
        <p:spPr>
          <a:xfrm>
            <a:off x="2302934" y="5366447"/>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Coaching</a:t>
            </a:r>
          </a:p>
        </p:txBody>
      </p:sp>
      <p:sp>
        <p:nvSpPr>
          <p:cNvPr id="38" name="Text Placeholder 34">
            <a:extLst>
              <a:ext uri="{FF2B5EF4-FFF2-40B4-BE49-F238E27FC236}">
                <a16:creationId xmlns:a16="http://schemas.microsoft.com/office/drawing/2014/main" id="{9AD9F7AE-8841-A7A9-5CAF-E087ABA7262D}"/>
              </a:ext>
            </a:extLst>
          </p:cNvPr>
          <p:cNvSpPr txBox="1">
            <a:spLocks/>
          </p:cNvSpPr>
          <p:nvPr/>
        </p:nvSpPr>
        <p:spPr>
          <a:xfrm>
            <a:off x="4089399" y="5105163"/>
            <a:ext cx="6671734" cy="126008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r>
              <a:rPr lang="en-AU" sz="1400" noProof="0" dirty="0"/>
              <a:t>Observing in classrooms and having coaching conversations focused on using the techniques from this session</a:t>
            </a:r>
          </a:p>
          <a:p>
            <a:pPr lvl="3"/>
            <a:r>
              <a:rPr lang="en-AU" sz="1400" noProof="0" dirty="0"/>
              <a:t>Setting personalised practice goals</a:t>
            </a:r>
          </a:p>
          <a:p>
            <a:pPr lvl="3"/>
            <a:r>
              <a:rPr lang="en-AU" sz="1400" noProof="0" dirty="0"/>
              <a:t>Supporting you to succeed</a:t>
            </a:r>
          </a:p>
        </p:txBody>
      </p:sp>
      <p:sp>
        <p:nvSpPr>
          <p:cNvPr id="39" name="Oval 38">
            <a:extLst>
              <a:ext uri="{FF2B5EF4-FFF2-40B4-BE49-F238E27FC236}">
                <a16:creationId xmlns:a16="http://schemas.microsoft.com/office/drawing/2014/main" id="{C299041B-D17E-F892-D631-38896D54549F}"/>
              </a:ext>
              <a:ext uri="{C183D7F6-B498-43B3-948B-1728B52AA6E4}">
                <adec:decorative xmlns:adec="http://schemas.microsoft.com/office/drawing/2017/decorative" val="1"/>
              </a:ext>
            </a:extLst>
          </p:cNvPr>
          <p:cNvSpPr>
            <a:spLocks noChangeAspect="1"/>
          </p:cNvSpPr>
          <p:nvPr/>
        </p:nvSpPr>
        <p:spPr>
          <a:xfrm>
            <a:off x="1140434" y="2342779"/>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40" name="Straight Connector 39">
            <a:extLst>
              <a:ext uri="{FF2B5EF4-FFF2-40B4-BE49-F238E27FC236}">
                <a16:creationId xmlns:a16="http://schemas.microsoft.com/office/drawing/2014/main" id="{16C6A4F6-79C9-947E-5F0A-1FBBAEB612E2}"/>
              </a:ext>
              <a:ext uri="{C183D7F6-B498-43B3-948B-1728B52AA6E4}">
                <adec:decorative xmlns:adec="http://schemas.microsoft.com/office/drawing/2017/decorative" val="1"/>
              </a:ext>
            </a:extLst>
          </p:cNvPr>
          <p:cNvCxnSpPr>
            <a:cxnSpLocks/>
          </p:cNvCxnSpPr>
          <p:nvPr/>
        </p:nvCxnSpPr>
        <p:spPr>
          <a:xfrm>
            <a:off x="1012296" y="3525638"/>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1" name="Oval 40">
            <a:extLst>
              <a:ext uri="{FF2B5EF4-FFF2-40B4-BE49-F238E27FC236}">
                <a16:creationId xmlns:a16="http://schemas.microsoft.com/office/drawing/2014/main" id="{BB80F901-85AB-2615-F634-60D02BAA2A74}"/>
              </a:ext>
              <a:ext uri="{C183D7F6-B498-43B3-948B-1728B52AA6E4}">
                <adec:decorative xmlns:adec="http://schemas.microsoft.com/office/drawing/2017/decorative" val="1"/>
              </a:ext>
            </a:extLst>
          </p:cNvPr>
          <p:cNvSpPr>
            <a:spLocks noChangeAspect="1"/>
          </p:cNvSpPr>
          <p:nvPr/>
        </p:nvSpPr>
        <p:spPr>
          <a:xfrm>
            <a:off x="1140434" y="3721205"/>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42" name="Straight Connector 41">
            <a:extLst>
              <a:ext uri="{FF2B5EF4-FFF2-40B4-BE49-F238E27FC236}">
                <a16:creationId xmlns:a16="http://schemas.microsoft.com/office/drawing/2014/main" id="{5E1389F6-6AB9-2BA3-159B-DA3D0BD1BFE9}"/>
              </a:ext>
              <a:ext uri="{C183D7F6-B498-43B3-948B-1728B52AA6E4}">
                <adec:decorative xmlns:adec="http://schemas.microsoft.com/office/drawing/2017/decorative" val="1"/>
              </a:ext>
            </a:extLst>
          </p:cNvPr>
          <p:cNvCxnSpPr>
            <a:cxnSpLocks/>
          </p:cNvCxnSpPr>
          <p:nvPr/>
        </p:nvCxnSpPr>
        <p:spPr>
          <a:xfrm>
            <a:off x="1012296" y="4888772"/>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3" name="Oval 42">
            <a:extLst>
              <a:ext uri="{FF2B5EF4-FFF2-40B4-BE49-F238E27FC236}">
                <a16:creationId xmlns:a16="http://schemas.microsoft.com/office/drawing/2014/main" id="{9BAF431F-072F-C621-7EA1-B7BEE62C1F8E}"/>
              </a:ext>
              <a:ext uri="{C183D7F6-B498-43B3-948B-1728B52AA6E4}">
                <adec:decorative xmlns:adec="http://schemas.microsoft.com/office/drawing/2017/decorative" val="1"/>
              </a:ext>
            </a:extLst>
          </p:cNvPr>
          <p:cNvSpPr>
            <a:spLocks noChangeAspect="1"/>
          </p:cNvSpPr>
          <p:nvPr/>
        </p:nvSpPr>
        <p:spPr>
          <a:xfrm>
            <a:off x="1140434" y="5084340"/>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 name="Graphic 2">
            <a:extLst>
              <a:ext uri="{FF2B5EF4-FFF2-40B4-BE49-F238E27FC236}">
                <a16:creationId xmlns:a16="http://schemas.microsoft.com/office/drawing/2014/main" id="{B546CF44-FDBF-AE60-8DD9-583C410187D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03252" y="2511605"/>
            <a:ext cx="518682" cy="605821"/>
          </a:xfrm>
          <a:prstGeom prst="rect">
            <a:avLst/>
          </a:prstGeom>
        </p:spPr>
      </p:pic>
      <p:pic>
        <p:nvPicPr>
          <p:cNvPr id="5" name="Graphic 4">
            <a:extLst>
              <a:ext uri="{FF2B5EF4-FFF2-40B4-BE49-F238E27FC236}">
                <a16:creationId xmlns:a16="http://schemas.microsoft.com/office/drawing/2014/main" id="{C8661ADE-C834-55A3-DC16-E5EA03D16BF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87781" y="3965877"/>
            <a:ext cx="615947" cy="518915"/>
          </a:xfrm>
          <a:prstGeom prst="rect">
            <a:avLst/>
          </a:prstGeom>
        </p:spPr>
      </p:pic>
      <p:pic>
        <p:nvPicPr>
          <p:cNvPr id="7" name="Graphic 6">
            <a:extLst>
              <a:ext uri="{FF2B5EF4-FFF2-40B4-BE49-F238E27FC236}">
                <a16:creationId xmlns:a16="http://schemas.microsoft.com/office/drawing/2014/main" id="{C5857A80-774A-A3B6-FEDD-FB1B5B791F41}"/>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266" y="5346758"/>
            <a:ext cx="596901" cy="455015"/>
          </a:xfrm>
          <a:prstGeom prst="rect">
            <a:avLst/>
          </a:prstGeom>
        </p:spPr>
      </p:pic>
    </p:spTree>
    <p:extLst>
      <p:ext uri="{BB962C8B-B14F-4D97-AF65-F5344CB8AC3E}">
        <p14:creationId xmlns:p14="http://schemas.microsoft.com/office/powerpoint/2010/main" val="5799566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3" name="Title 11">
            <a:extLst>
              <a:ext uri="{FF2B5EF4-FFF2-40B4-BE49-F238E27FC236}">
                <a16:creationId xmlns:a16="http://schemas.microsoft.com/office/drawing/2014/main" id="{C5208BD8-9C22-31D9-7ECF-3A8CD8386A97}"/>
              </a:ext>
            </a:extLst>
          </p:cNvPr>
          <p:cNvSpPr>
            <a:spLocks noGrp="1"/>
          </p:cNvSpPr>
          <p:nvPr>
            <p:ph type="title"/>
          </p:nvPr>
        </p:nvSpPr>
        <p:spPr>
          <a:xfrm>
            <a:off x="696000" y="589456"/>
            <a:ext cx="10800000" cy="599501"/>
          </a:xfrm>
        </p:spPr>
        <p:txBody>
          <a:bodyPr/>
          <a:lstStyle/>
          <a:p>
            <a:r>
              <a:rPr lang="en-AU" noProof="0" dirty="0"/>
              <a:t>Next steps continued</a:t>
            </a:r>
          </a:p>
        </p:txBody>
      </p:sp>
      <p:sp>
        <p:nvSpPr>
          <p:cNvPr id="14" name="Rectangle: Top Corners Rounded 15">
            <a:extLst>
              <a:ext uri="{FF2B5EF4-FFF2-40B4-BE49-F238E27FC236}">
                <a16:creationId xmlns:a16="http://schemas.microsoft.com/office/drawing/2014/main" id="{9D5D9820-40C0-0303-343A-6DB3A6EEDA5D}"/>
              </a:ext>
              <a:ext uri="{C183D7F6-B498-43B3-948B-1728B52AA6E4}">
                <adec:decorative xmlns:adec="http://schemas.microsoft.com/office/drawing/2017/decorative" val="1"/>
              </a:ext>
            </a:extLst>
          </p:cNvPr>
          <p:cNvSpPr/>
          <p:nvPr/>
        </p:nvSpPr>
        <p:spPr>
          <a:xfrm rot="5400000">
            <a:off x="3189098" y="2117223"/>
            <a:ext cx="1856956" cy="1966162"/>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5" name="Thumbnail 1" descr="Thumbnail of AERO's Monitor Progress practice guide.">
            <a:extLst>
              <a:ext uri="{FF2B5EF4-FFF2-40B4-BE49-F238E27FC236}">
                <a16:creationId xmlns:a16="http://schemas.microsoft.com/office/drawing/2014/main" id="{677364B9-C710-755A-B974-BB7ABBE96924}"/>
              </a:ext>
              <a:ext uri="{C183D7F6-B498-43B3-948B-1728B52AA6E4}">
                <adec:decorative xmlns:adec="http://schemas.microsoft.com/office/drawing/2017/decorative" val="0"/>
              </a:ext>
            </a:extLst>
          </p:cNvPr>
          <p:cNvPicPr preferRelativeResize="0"/>
          <p:nvPr/>
        </p:nvPicPr>
        <p:blipFill>
          <a:blip r:embed="rId3">
            <a:alphaModFix/>
          </a:blip>
          <a:srcRect/>
          <a:stretch/>
        </p:blipFill>
        <p:spPr>
          <a:xfrm>
            <a:off x="1265323" y="1868904"/>
            <a:ext cx="1966161" cy="2782367"/>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4" name="Picture 3" descr="QR code linking to AERO's Monitor Progress practice guide.">
            <a:extLst>
              <a:ext uri="{FF2B5EF4-FFF2-40B4-BE49-F238E27FC236}">
                <a16:creationId xmlns:a16="http://schemas.microsoft.com/office/drawing/2014/main" id="{61D76161-4884-46D8-130B-D926BB8EA94A}"/>
              </a:ext>
            </a:extLst>
          </p:cNvPr>
          <p:cNvPicPr>
            <a:picLocks noChangeAspect="1"/>
          </p:cNvPicPr>
          <p:nvPr/>
        </p:nvPicPr>
        <p:blipFill>
          <a:blip r:embed="rId4"/>
          <a:srcRect/>
          <a:stretch/>
        </p:blipFill>
        <p:spPr>
          <a:xfrm>
            <a:off x="3276600" y="2224502"/>
            <a:ext cx="1747423" cy="1747423"/>
          </a:xfrm>
          <a:prstGeom prst="rect">
            <a:avLst/>
          </a:prstGeom>
        </p:spPr>
      </p:pic>
      <p:sp>
        <p:nvSpPr>
          <p:cNvPr id="17" name="Text Placeholder 12">
            <a:extLst>
              <a:ext uri="{FF2B5EF4-FFF2-40B4-BE49-F238E27FC236}">
                <a16:creationId xmlns:a16="http://schemas.microsoft.com/office/drawing/2014/main" id="{0C89790C-CB22-E0BB-03BE-DCC90DDD3949}"/>
              </a:ext>
            </a:extLst>
          </p:cNvPr>
          <p:cNvSpPr>
            <a:spLocks noGrp="1"/>
          </p:cNvSpPr>
          <p:nvPr>
            <p:ph type="body" sz="quarter" idx="13"/>
          </p:nvPr>
        </p:nvSpPr>
        <p:spPr>
          <a:xfrm>
            <a:off x="1266791" y="4837929"/>
            <a:ext cx="3235359" cy="1276183"/>
          </a:xfrm>
        </p:spPr>
        <p:txBody>
          <a:bodyPr/>
          <a:lstStyle/>
          <a:p>
            <a:pPr lvl="1"/>
            <a:r>
              <a:rPr lang="en-AU" noProof="0" dirty="0"/>
              <a:t>Practice guide</a:t>
            </a:r>
          </a:p>
          <a:p>
            <a:pPr lvl="0">
              <a:spcAft>
                <a:spcPts val="0"/>
              </a:spcAft>
              <a:buClr>
                <a:srgbClr val="01838F"/>
              </a:buClr>
              <a:buSzPts val="1600"/>
              <a:defRPr/>
            </a:pPr>
            <a:r>
              <a:rPr lang="en-AU" noProof="0" dirty="0">
                <a:solidFill>
                  <a:srgbClr val="000000"/>
                </a:solidFill>
                <a:ea typeface="Montserrat"/>
                <a:cs typeface="Montserrat"/>
                <a:sym typeface="Montserrat"/>
              </a:rPr>
              <a:t>See the </a:t>
            </a:r>
            <a:r>
              <a:rPr lang="en-AU" noProof="0" dirty="0">
                <a:solidFill>
                  <a:srgbClr val="000000"/>
                </a:solidFill>
                <a:ea typeface="Montserrat"/>
                <a:cs typeface="Montserrat"/>
                <a:sym typeface="Montserrat"/>
                <a:hlinkClick r:id="rId5"/>
              </a:rPr>
              <a:t>Monitor Progress</a:t>
            </a:r>
            <a:r>
              <a:rPr lang="en-AU" noProof="0" dirty="0">
                <a:solidFill>
                  <a:srgbClr val="000000"/>
                </a:solidFill>
                <a:ea typeface="Montserrat"/>
                <a:cs typeface="Montserrat"/>
                <a:sym typeface="Montserrat"/>
              </a:rPr>
              <a:t> practice guide for further reading on monitoring progress.</a:t>
            </a:r>
            <a:endParaRPr lang="en-AU" sz="1600" noProof="0" dirty="0">
              <a:solidFill>
                <a:srgbClr val="000000"/>
              </a:solidFill>
            </a:endParaRPr>
          </a:p>
        </p:txBody>
      </p:sp>
      <p:sp>
        <p:nvSpPr>
          <p:cNvPr id="3" name="Rectangle: Top Corners Rounded 2">
            <a:extLst>
              <a:ext uri="{FF2B5EF4-FFF2-40B4-BE49-F238E27FC236}">
                <a16:creationId xmlns:a16="http://schemas.microsoft.com/office/drawing/2014/main" id="{C2CE1D29-9144-4189-5702-59FE2CE3F0E5}"/>
              </a:ext>
              <a:ext uri="{C183D7F6-B498-43B3-948B-1728B52AA6E4}">
                <adec:decorative xmlns:adec="http://schemas.microsoft.com/office/drawing/2017/decorative" val="1"/>
              </a:ext>
            </a:extLst>
          </p:cNvPr>
          <p:cNvSpPr/>
          <p:nvPr/>
        </p:nvSpPr>
        <p:spPr>
          <a:xfrm rot="5400000">
            <a:off x="8709118" y="2085140"/>
            <a:ext cx="1856956" cy="2030328"/>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0" name="Thumbnail 2" descr="Thumbnail of AERO's Scaffold Practice and Monitor Progress modelling and coaching checklist.">
            <a:extLst>
              <a:ext uri="{FF2B5EF4-FFF2-40B4-BE49-F238E27FC236}">
                <a16:creationId xmlns:a16="http://schemas.microsoft.com/office/drawing/2014/main" id="{23BB8691-FDD9-73E1-11DF-7E817D4F2CB8}"/>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6748769" y="1869504"/>
            <a:ext cx="1966161" cy="2781166"/>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8" name="Picture 7" descr="QR code linking to AERO's modelling and coaching checklist.">
            <a:extLst>
              <a:ext uri="{FF2B5EF4-FFF2-40B4-BE49-F238E27FC236}">
                <a16:creationId xmlns:a16="http://schemas.microsoft.com/office/drawing/2014/main" id="{14746A67-F474-9AB6-17A3-2136396897B1}"/>
              </a:ext>
            </a:extLst>
          </p:cNvPr>
          <p:cNvPicPr>
            <a:picLocks noChangeAspect="1"/>
          </p:cNvPicPr>
          <p:nvPr/>
        </p:nvPicPr>
        <p:blipFill>
          <a:blip r:embed="rId7"/>
          <a:srcRect/>
          <a:stretch/>
        </p:blipFill>
        <p:spPr>
          <a:xfrm>
            <a:off x="8851880" y="2296160"/>
            <a:ext cx="1657773" cy="1657773"/>
          </a:xfrm>
          <a:prstGeom prst="rect">
            <a:avLst/>
          </a:prstGeom>
        </p:spPr>
      </p:pic>
      <p:sp>
        <p:nvSpPr>
          <p:cNvPr id="21" name="Text Placeholder 12">
            <a:extLst>
              <a:ext uri="{FF2B5EF4-FFF2-40B4-BE49-F238E27FC236}">
                <a16:creationId xmlns:a16="http://schemas.microsoft.com/office/drawing/2014/main" id="{3BFDBCC5-A1B3-BA62-8D9F-64F85D702417}"/>
              </a:ext>
            </a:extLst>
          </p:cNvPr>
          <p:cNvSpPr txBox="1">
            <a:spLocks/>
          </p:cNvSpPr>
          <p:nvPr/>
        </p:nvSpPr>
        <p:spPr>
          <a:xfrm>
            <a:off x="6753259" y="4837929"/>
            <a:ext cx="4438650" cy="1519390"/>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 and coaching checklist</a:t>
            </a:r>
          </a:p>
          <a:p>
            <a:pPr lvl="0">
              <a:spcBef>
                <a:spcPts val="0"/>
              </a:spcBef>
              <a:spcAft>
                <a:spcPts val="0"/>
              </a:spcAft>
              <a:buClr>
                <a:srgbClr val="01838F"/>
              </a:buClr>
              <a:buSzPts val="1600"/>
              <a:defRPr/>
            </a:pPr>
            <a:r>
              <a:rPr lang="en-AU" noProof="0" dirty="0">
                <a:solidFill>
                  <a:srgbClr val="000000"/>
                </a:solidFill>
                <a:ea typeface="Montserrat"/>
                <a:cs typeface="Montserrat"/>
                <a:sym typeface="Montserrat"/>
              </a:rPr>
              <a:t>Use the </a:t>
            </a:r>
            <a:r>
              <a:rPr lang="en-AU" noProof="0" dirty="0">
                <a:solidFill>
                  <a:srgbClr val="000000"/>
                </a:solidFill>
                <a:ea typeface="Montserrat"/>
                <a:cs typeface="Montserrat"/>
                <a:sym typeface="Montserrat"/>
                <a:hlinkClick r:id="rId8"/>
              </a:rPr>
              <a:t>modelling and coaching checklist</a:t>
            </a:r>
            <a:r>
              <a:rPr lang="en-AU" noProof="0" dirty="0">
                <a:solidFill>
                  <a:srgbClr val="000000"/>
                </a:solidFill>
                <a:ea typeface="Montserrat"/>
                <a:cs typeface="Montserrat"/>
                <a:sym typeface="Montserrat"/>
              </a:rPr>
              <a:t> for scaffolding practice and monitoring progress to document observations and feedback during modelling and coaching. </a:t>
            </a:r>
            <a:endParaRPr lang="en-AU" sz="1600" noProof="0" dirty="0">
              <a:solidFill>
                <a:srgbClr val="000000"/>
              </a:solidFill>
            </a:endParaRPr>
          </a:p>
        </p:txBody>
      </p:sp>
    </p:spTree>
    <p:extLst>
      <p:ext uri="{BB962C8B-B14F-4D97-AF65-F5344CB8AC3E}">
        <p14:creationId xmlns:p14="http://schemas.microsoft.com/office/powerpoint/2010/main" val="4598748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school implementation teams.&#10;&#10;AERO acknowledges this resource was made possible by the joint funding it receives from Commonwealth, state and territory governments.&#10;&#10;CC BY 4.0, except for photographs, the organisation’s logo, branding and trademarks, and content or material provided by third parties, where CC BY 4.0 permissions have not been granted. Published September 2026.">
            <a:extLst>
              <a:ext uri="{FF2B5EF4-FFF2-40B4-BE49-F238E27FC236}">
                <a16:creationId xmlns:a16="http://schemas.microsoft.com/office/drawing/2014/main" id="{87DA685F-0EFB-E28E-7765-85EAAA9B841E}"/>
              </a:ext>
            </a:extLst>
          </p:cNvPr>
          <p:cNvPicPr>
            <a:picLocks noGrp="1" noRot="1" noChangeAspect="1" noMove="1" noResize="1" noEditPoints="1" noAdjustHandles="1" noChangeArrowheads="1" noChangeShapeType="1" noCrop="1"/>
          </p:cNvPicPr>
          <p:nvPr/>
        </p:nvPicPr>
        <p:blipFill>
          <a:blip r:embed="rId3"/>
          <a:stretch>
            <a:fillRect/>
          </a:stretch>
        </p:blipFill>
        <p:spPr>
          <a:xfrm>
            <a:off x="8044" y="-1"/>
            <a:ext cx="12183956" cy="6862531"/>
          </a:xfrm>
          <a:prstGeom prst="rect">
            <a:avLst/>
          </a:prstGeom>
        </p:spPr>
      </p:pic>
    </p:spTree>
    <p:extLst>
      <p:ext uri="{BB962C8B-B14F-4D97-AF65-F5344CB8AC3E}">
        <p14:creationId xmlns:p14="http://schemas.microsoft.com/office/powerpoint/2010/main" val="1924572157"/>
      </p:ext>
    </p:extLst>
  </p:cSld>
  <p:clrMapOvr>
    <a:masterClrMapping/>
  </p:clrMapOvr>
</p:sld>
</file>

<file path=ppt/theme/theme1.xml><?xml version="1.0" encoding="utf-8"?>
<a:theme xmlns:a="http://schemas.openxmlformats.org/drawingml/2006/main" name="1_AERO_Advanced">
  <a:themeElements>
    <a:clrScheme name="AERO">
      <a:dk1>
        <a:srgbClr val="000000"/>
      </a:dk1>
      <a:lt1>
        <a:srgbClr val="FFFFFF"/>
      </a:lt1>
      <a:dk2>
        <a:srgbClr val="00305E"/>
      </a:dk2>
      <a:lt2>
        <a:srgbClr val="FFFFFF"/>
      </a:lt2>
      <a:accent1>
        <a:srgbClr val="01838F"/>
      </a:accent1>
      <a:accent2>
        <a:srgbClr val="C15627"/>
      </a:accent2>
      <a:accent3>
        <a:srgbClr val="68318B"/>
      </a:accent3>
      <a:accent4>
        <a:srgbClr val="A31F60"/>
      </a:accent4>
      <a:accent5>
        <a:srgbClr val="F2EAE0"/>
      </a:accent5>
      <a:accent6>
        <a:srgbClr val="DDF1F0"/>
      </a:accent6>
      <a:hlink>
        <a:srgbClr val="01838F"/>
      </a:hlink>
      <a:folHlink>
        <a:srgbClr val="01838F"/>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oAutofit/>
      </a:bodyPr>
      <a:lstStyle>
        <a:defPPr algn="l">
          <a:lnSpc>
            <a:spcPct val="120000"/>
          </a:lnSpc>
          <a:spcBef>
            <a:spcPts val="600"/>
          </a:spcBef>
          <a:defRPr sz="1600" noProof="0" dirty="0" smtClean="0"/>
        </a:defPPr>
      </a:lstStyle>
    </a:txDef>
  </a:objectDefaults>
  <a:extraClrSchemeLst/>
  <a:extLst>
    <a:ext uri="{05A4C25C-085E-4340-85A3-A5531E510DB2}">
      <thm15:themeFamily xmlns:thm15="http://schemas.microsoft.com/office/thememl/2012/main" name="implementation-module-monitor-progress-final-aa" id="{2FB3F906-0A04-4246-A35B-A3787AB00501}" vid="{2939E71C-9D59-448F-A2D8-BD25BF4A17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92F7B2-AFBA-455D-AD49-40C9B2E206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422CD9-3A1A-43F6-8B23-B2376AA77C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8165</Words>
  <Application>Microsoft Office PowerPoint</Application>
  <PresentationFormat>Widescreen</PresentationFormat>
  <Paragraphs>676</Paragraphs>
  <Slides>40</Slides>
  <Notes>40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Montserrat SemiBold</vt:lpstr>
      <vt:lpstr>Wingdings</vt:lpstr>
      <vt:lpstr>Montserrat</vt:lpstr>
      <vt:lpstr>Arial</vt:lpstr>
      <vt:lpstr>1_AERO_Advanced</vt:lpstr>
      <vt:lpstr>Background information for school implementation teams</vt:lpstr>
      <vt:lpstr>Background information for school implementation teams</vt:lpstr>
      <vt:lpstr>Background information for school implementation teams</vt:lpstr>
      <vt:lpstr>Monitor progress</vt:lpstr>
      <vt:lpstr>Acknowledgement of Country</vt:lpstr>
      <vt:lpstr>Session objectives</vt:lpstr>
      <vt:lpstr>What monitoring progress means</vt:lpstr>
      <vt:lpstr>What it is </vt:lpstr>
      <vt:lpstr>Why focus on monitoring progress</vt:lpstr>
      <vt:lpstr>Linking monitoring progress with how students learn</vt:lpstr>
      <vt:lpstr>Guided practice and independent practice</vt:lpstr>
      <vt:lpstr>Discuss</vt:lpstr>
      <vt:lpstr>Use checks for understanding throughout learning </vt:lpstr>
      <vt:lpstr>Frequently checking for understanding using varied methods involves …</vt:lpstr>
      <vt:lpstr>When to use check for understanding techniques</vt:lpstr>
      <vt:lpstr>Examples of check for understanding techniques</vt:lpstr>
      <vt:lpstr>In the classroom </vt:lpstr>
      <vt:lpstr>Connecting checks for understanding with learning objectives and success criteria involves …</vt:lpstr>
      <vt:lpstr>Examples of connecting to learning objectives and success criteria</vt:lpstr>
      <vt:lpstr>In the classroom </vt:lpstr>
      <vt:lpstr>Rehearse</vt:lpstr>
      <vt:lpstr>Support students to progress using additional instruction, guidance or feedback</vt:lpstr>
      <vt:lpstr>Responding promptly to errors or struggles involves …</vt:lpstr>
      <vt:lpstr>How to respond promptly to errors or struggles</vt:lpstr>
      <vt:lpstr>In the classroom </vt:lpstr>
      <vt:lpstr>Guiding attempts to respond  involves …</vt:lpstr>
      <vt:lpstr>Examples of guiding attempts to respond</vt:lpstr>
      <vt:lpstr>In the classroom</vt:lpstr>
      <vt:lpstr>Discuss</vt:lpstr>
      <vt:lpstr>Use evidence of learning to inform teaching decisions</vt:lpstr>
      <vt:lpstr>Monitoring errors to decide whether to provide feedback or additional instruction and guidance involves …</vt:lpstr>
      <vt:lpstr>How to monitor errors to inform teaching </vt:lpstr>
      <vt:lpstr>In the classroom</vt:lpstr>
      <vt:lpstr>Moving between guided and independent practice with flexible groupings involves …</vt:lpstr>
      <vt:lpstr>When to move from guided to independent practice</vt:lpstr>
      <vt:lpstr>Example of moving from guided to independent practice</vt:lpstr>
      <vt:lpstr>Session objectives</vt:lpstr>
      <vt:lpstr>Next steps in our professional learning cycle</vt:lpstr>
      <vt:lpstr>Next steps continued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2026-08-21T05:37:43Z</dcterms:created>
  <dcterms:modified xsi:type="dcterms:W3CDTF">2026-09-14T04:16:32Z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