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trictFirstAndLastChars="0" embedTrueTypeFonts="1" autoCompressPictures="0">
  <p:sldMasterIdLst>
    <p:sldMasterId id="2147484126" r:id="rId3"/>
  </p:sldMasterIdLst>
  <p:notesMasterIdLst>
    <p:notesMasterId r:id="rId38"/>
  </p:notesMasterIdLst>
  <p:handoutMasterIdLst>
    <p:handoutMasterId r:id="rId39"/>
  </p:handoutMasterIdLst>
  <p:sldIdLst>
    <p:sldId id="3800" r:id="rId4"/>
    <p:sldId id="3801" r:id="rId5"/>
    <p:sldId id="3802" r:id="rId6"/>
    <p:sldId id="3803" r:id="rId7"/>
    <p:sldId id="3804" r:id="rId8"/>
    <p:sldId id="3805" r:id="rId9"/>
    <p:sldId id="3806" r:id="rId10"/>
    <p:sldId id="3807" r:id="rId11"/>
    <p:sldId id="3808" r:id="rId12"/>
    <p:sldId id="3809" r:id="rId13"/>
    <p:sldId id="3849" r:id="rId14"/>
    <p:sldId id="3810" r:id="rId15"/>
    <p:sldId id="3811" r:id="rId16"/>
    <p:sldId id="3812" r:id="rId17"/>
    <p:sldId id="3814" r:id="rId18"/>
    <p:sldId id="3815" r:id="rId19"/>
    <p:sldId id="3816" r:id="rId20"/>
    <p:sldId id="3817" r:id="rId21"/>
    <p:sldId id="3843" r:id="rId22"/>
    <p:sldId id="3831" r:id="rId23"/>
    <p:sldId id="3832" r:id="rId24"/>
    <p:sldId id="3833" r:id="rId25"/>
    <p:sldId id="3834" r:id="rId26"/>
    <p:sldId id="3827" r:id="rId27"/>
    <p:sldId id="3828" r:id="rId28"/>
    <p:sldId id="3829" r:id="rId29"/>
    <p:sldId id="3835" r:id="rId30"/>
    <p:sldId id="3836" r:id="rId31"/>
    <p:sldId id="3837" r:id="rId32"/>
    <p:sldId id="3838" r:id="rId33"/>
    <p:sldId id="3839" r:id="rId34"/>
    <p:sldId id="3840" r:id="rId35"/>
    <p:sldId id="3841" r:id="rId36"/>
    <p:sldId id="3842" r:id="rId37"/>
  </p:sldIdLst>
  <p:sldSz cx="12192000" cy="6858000"/>
  <p:notesSz cx="6792913" cy="9925050"/>
  <p:embeddedFontLst>
    <p:embeddedFont>
      <p:font typeface="Montserrat" panose="00000500000000000000" pitchFamily="2" charset="0"/>
      <p:regular r:id="rId40"/>
      <p:bold r:id="rId41"/>
      <p:italic r:id="rId42"/>
      <p:boldItalic r:id="rId43"/>
    </p:embeddedFont>
    <p:embeddedFont>
      <p:font typeface="Montserrat SemiBold" panose="00000700000000000000" pitchFamily="2" charset="0"/>
      <p:bold r:id="rId44"/>
      <p:boldItalic r:id="rId4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Background information" id="{95AFFE42-DF1E-4020-BDB8-64F1208CAE4F}">
          <p14:sldIdLst>
            <p14:sldId id="3800"/>
            <p14:sldId id="3801"/>
            <p14:sldId id="3802"/>
          </p14:sldIdLst>
        </p14:section>
        <p14:section name="Introduction" id="{B5F739A7-DD05-4DB6-8616-7311D2600659}">
          <p14:sldIdLst>
            <p14:sldId id="3803"/>
            <p14:sldId id="3804"/>
            <p14:sldId id="3805"/>
            <p14:sldId id="3806"/>
            <p14:sldId id="3807"/>
            <p14:sldId id="3808"/>
            <p14:sldId id="3809"/>
            <p14:sldId id="3849"/>
            <p14:sldId id="3810"/>
          </p14:sldIdLst>
        </p14:section>
        <p14:section name="Objective 1" id="{ADB59E89-217A-4D87-B9B8-A6D4997925E8}">
          <p14:sldIdLst>
            <p14:sldId id="3811"/>
            <p14:sldId id="3812"/>
            <p14:sldId id="3814"/>
            <p14:sldId id="3815"/>
            <p14:sldId id="3816"/>
            <p14:sldId id="3817"/>
            <p14:sldId id="3843"/>
          </p14:sldIdLst>
        </p14:section>
        <p14:section name="Objective 2" id="{FD886A7E-94AC-4D0F-9A5E-1CB02437D757}">
          <p14:sldIdLst>
            <p14:sldId id="3831"/>
            <p14:sldId id="3832"/>
            <p14:sldId id="3833"/>
            <p14:sldId id="3834"/>
            <p14:sldId id="3827"/>
            <p14:sldId id="3828"/>
            <p14:sldId id="3829"/>
            <p14:sldId id="3835"/>
            <p14:sldId id="3836"/>
            <p14:sldId id="3837"/>
            <p14:sldId id="3838"/>
          </p14:sldIdLst>
        </p14:section>
        <p14:section name="Wrapping up" id="{18CC0546-C41C-4954-BD53-CDE621C47ED1}">
          <p14:sldIdLst>
            <p14:sldId id="3839"/>
            <p14:sldId id="3840"/>
            <p14:sldId id="3841"/>
            <p14:sldId id="3842"/>
          </p14:sldIdLst>
        </p14:section>
      </p14:sectionLst>
    </p:ext>
    <p:ext uri="{EFAFB233-063F-42B5-8137-9DF3F51BA10A}">
      <p15:sldGuideLst xmlns:p15="http://schemas.microsoft.com/office/powerpoint/2012/main">
        <p15:guide id="1" orient="horz" pos="731" userDrawn="1">
          <p15:clr>
            <a:srgbClr val="A4A3A4"/>
          </p15:clr>
        </p15:guide>
        <p15:guide id="3" orient="horz" pos="3974" userDrawn="1">
          <p15:clr>
            <a:srgbClr val="A4A3A4"/>
          </p15:clr>
        </p15:guide>
        <p15:guide id="4" pos="438" userDrawn="1">
          <p15:clr>
            <a:srgbClr val="A4A3A4"/>
          </p15:clr>
        </p15:guide>
        <p15:guide id="5" pos="7197" userDrawn="1">
          <p15:clr>
            <a:srgbClr val="A4A3A4"/>
          </p15:clr>
        </p15:guide>
        <p15:guide id="6" orient="horz" pos="1094" userDrawn="1">
          <p15:clr>
            <a:srgbClr val="A4A3A4"/>
          </p15:clr>
        </p15:guide>
        <p15:guide id="7" orient="horz" pos="3475" userDrawn="1">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4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5025"/>
    <a:srgbClr val="ACBE37"/>
    <a:srgbClr val="E1D6E8"/>
    <a:srgbClr val="00305E"/>
    <a:srgbClr val="01838F"/>
    <a:srgbClr val="AC4916"/>
    <a:srgbClr val="B25024"/>
    <a:srgbClr val="E7EDEE"/>
    <a:srgbClr val="F1F4F5"/>
    <a:srgbClr val="3667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75AD83-BCA5-41B7-8F64-7A2961006B7A}" v="2" dt="2026-09-13T22:46:33.6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73" autoAdjust="0"/>
    <p:restoredTop sz="83782" autoAdjust="0"/>
  </p:normalViewPr>
  <p:slideViewPr>
    <p:cSldViewPr snapToGrid="0">
      <p:cViewPr varScale="1">
        <p:scale>
          <a:sx n="105" d="100"/>
          <a:sy n="105" d="100"/>
        </p:scale>
        <p:origin x="84" y="428"/>
      </p:cViewPr>
      <p:guideLst>
        <p:guide orient="horz" pos="731"/>
        <p:guide orient="horz" pos="3974"/>
        <p:guide pos="438"/>
        <p:guide pos="7197"/>
        <p:guide orient="horz" pos="1094"/>
        <p:guide orient="horz" pos="3475"/>
      </p:guideLst>
    </p:cSldViewPr>
  </p:slideViewPr>
  <p:outlineViewPr>
    <p:cViewPr>
      <p:scale>
        <a:sx n="33" d="100"/>
        <a:sy n="33" d="100"/>
      </p:scale>
      <p:origin x="0" y="-25240"/>
    </p:cViewPr>
  </p:outlineViewPr>
  <p:notesTextViewPr>
    <p:cViewPr>
      <p:scale>
        <a:sx n="1" d="1"/>
        <a:sy n="1" d="1"/>
      </p:scale>
      <p:origin x="0" y="0"/>
    </p:cViewPr>
  </p:notesTextViewPr>
  <p:notesViewPr>
    <p:cSldViewPr snapToGrid="0">
      <p:cViewPr>
        <p:scale>
          <a:sx n="1" d="2"/>
          <a:sy n="1" d="2"/>
        </p:scale>
        <p:origin x="3088" y="1476"/>
      </p:cViewPr>
      <p:guideLst>
        <p:guide orient="horz" pos="3126"/>
        <p:guide pos="214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handoutMaster" Target="handoutMasters/handout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font" Target="fonts/font3.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font" Target="fonts/font1.fntdata"/><Relationship Id="rId45" Type="http://schemas.openxmlformats.org/officeDocument/2006/relationships/font" Target="fonts/font6.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5.fntdata"/><Relationship Id="rId52" Type="http://schemas.microsoft.com/office/2018/10/relationships/authors" Target="author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font" Target="fonts/font4.fntdata"/><Relationship Id="rId48" Type="http://schemas.openxmlformats.org/officeDocument/2006/relationships/viewProps" Target="viewProps.xml"/><Relationship Id="rId8" Type="http://schemas.openxmlformats.org/officeDocument/2006/relationships/slide" Target="slides/slide5.xml"/><Relationship Id="rId51" Type="http://schemas.microsoft.com/office/2015/10/relationships/revisionInfo" Target="revisionInfo.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46" Type="http://schemas.openxmlformats.org/officeDocument/2006/relationships/commentAuthors" Target="commentAuthors.xml"/><Relationship Id="rId20" Type="http://schemas.openxmlformats.org/officeDocument/2006/relationships/slide" Target="slides/slide17.xml"/><Relationship Id="rId41" Type="http://schemas.openxmlformats.org/officeDocument/2006/relationships/font" Target="fonts/font2.fntdata"/><Relationship Id="rId1" Type="http://schemas.openxmlformats.org/officeDocument/2006/relationships/customXml" Target="../customXml/item1.xml"/><Relationship Id="rId6" Type="http://schemas.openxmlformats.org/officeDocument/2006/relationships/slide" Target="slides/slide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3596" cy="497976"/>
          </a:xfrm>
          <a:prstGeom prst="rect">
            <a:avLst/>
          </a:prstGeom>
        </p:spPr>
        <p:txBody>
          <a:bodyPr vert="horz" lIns="93177" tIns="46589" rIns="93177" bIns="46589" rtlCol="0"/>
          <a:lstStyle>
            <a:lvl1pPr algn="l">
              <a:defRPr sz="1200"/>
            </a:lvl1pPr>
          </a:lstStyle>
          <a:p>
            <a:endParaRPr lang="en-US">
              <a:latin typeface="Montserrat" pitchFamily="2" charset="77"/>
            </a:endParaRPr>
          </a:p>
        </p:txBody>
      </p:sp>
      <p:sp>
        <p:nvSpPr>
          <p:cNvPr id="3" name="Date Placeholder 2"/>
          <p:cNvSpPr>
            <a:spLocks noGrp="1"/>
          </p:cNvSpPr>
          <p:nvPr>
            <p:ph type="dt" sz="quarter" idx="1"/>
          </p:nvPr>
        </p:nvSpPr>
        <p:spPr>
          <a:xfrm>
            <a:off x="3847746" y="0"/>
            <a:ext cx="2943596" cy="497976"/>
          </a:xfrm>
          <a:prstGeom prst="rect">
            <a:avLst/>
          </a:prstGeom>
        </p:spPr>
        <p:txBody>
          <a:bodyPr vert="horz" lIns="93177" tIns="46589" rIns="93177" bIns="46589" rtlCol="0"/>
          <a:lstStyle>
            <a:lvl1pPr algn="r">
              <a:defRPr sz="1200"/>
            </a:lvl1pPr>
          </a:lstStyle>
          <a:p>
            <a:fld id="{D7D4DFA9-38CF-7D4C-9EB4-7A6A0A01A9C5}" type="datetimeFigureOut">
              <a:rPr lang="en-US" smtClean="0">
                <a:latin typeface="Montserrat" pitchFamily="2" charset="77"/>
              </a:rPr>
              <a:t>9/14/2026</a:t>
            </a:fld>
            <a:endParaRPr lang="en-US">
              <a:latin typeface="Montserrat" pitchFamily="2" charset="77"/>
            </a:endParaRPr>
          </a:p>
        </p:txBody>
      </p:sp>
      <p:sp>
        <p:nvSpPr>
          <p:cNvPr id="4" name="Footer Placeholder 3"/>
          <p:cNvSpPr>
            <a:spLocks noGrp="1"/>
          </p:cNvSpPr>
          <p:nvPr>
            <p:ph type="ftr" sz="quarter" idx="2"/>
          </p:nvPr>
        </p:nvSpPr>
        <p:spPr>
          <a:xfrm>
            <a:off x="0" y="9427076"/>
            <a:ext cx="2943596" cy="497975"/>
          </a:xfrm>
          <a:prstGeom prst="rect">
            <a:avLst/>
          </a:prstGeom>
        </p:spPr>
        <p:txBody>
          <a:bodyPr vert="horz" lIns="93177" tIns="46589" rIns="93177" bIns="46589" rtlCol="0" anchor="b"/>
          <a:lstStyle>
            <a:lvl1pPr algn="l">
              <a:defRPr sz="1200"/>
            </a:lvl1pPr>
          </a:lstStyle>
          <a:p>
            <a:endParaRPr lang="en-US">
              <a:latin typeface="Montserrat" pitchFamily="2" charset="77"/>
            </a:endParaRPr>
          </a:p>
        </p:txBody>
      </p:sp>
      <p:sp>
        <p:nvSpPr>
          <p:cNvPr id="5" name="Slide Number Placeholder 4"/>
          <p:cNvSpPr>
            <a:spLocks noGrp="1"/>
          </p:cNvSpPr>
          <p:nvPr>
            <p:ph type="sldNum" sz="quarter" idx="3"/>
          </p:nvPr>
        </p:nvSpPr>
        <p:spPr>
          <a:xfrm>
            <a:off x="3847746" y="9427076"/>
            <a:ext cx="2943596" cy="497975"/>
          </a:xfrm>
          <a:prstGeom prst="rect">
            <a:avLst/>
          </a:prstGeom>
        </p:spPr>
        <p:txBody>
          <a:bodyPr vert="horz" lIns="93177" tIns="46589" rIns="93177" bIns="46589" rtlCol="0" anchor="b"/>
          <a:lstStyle>
            <a:lvl1pPr algn="r">
              <a:defRPr sz="1200"/>
            </a:lvl1pPr>
          </a:lstStyle>
          <a:p>
            <a:fld id="{408C5D27-E275-914C-B9A8-807C55B0069F}" type="slidenum">
              <a:rPr lang="en-US" smtClean="0">
                <a:latin typeface="Montserrat" pitchFamily="2" charset="77"/>
              </a:rPr>
              <a:t>‹#›</a:t>
            </a:fld>
            <a:endParaRPr lang="en-US">
              <a:latin typeface="Montserrat" pitchFamily="2" charset="77"/>
            </a:endParaRPr>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419100" y="1239838"/>
            <a:ext cx="5954713" cy="3349625"/>
          </a:xfrm>
          <a:prstGeom prst="rect">
            <a:avLst/>
          </a:prstGeom>
          <a:noFill/>
          <a:ln w="12700">
            <a:solidFill>
              <a:prstClr val="black"/>
            </a:solidFill>
          </a:ln>
        </p:spPr>
        <p:txBody>
          <a:bodyPr vert="horz" lIns="93177" tIns="46589" rIns="93177" bIns="46589" rtlCol="0" anchor="ctr"/>
          <a:lstStyle/>
          <a:p>
            <a:endParaRPr lang="en-AU" noProof="0" dirty="0"/>
          </a:p>
        </p:txBody>
      </p:sp>
      <p:sp>
        <p:nvSpPr>
          <p:cNvPr id="5" name="Notes Placeholder 4"/>
          <p:cNvSpPr>
            <a:spLocks noGrp="1"/>
          </p:cNvSpPr>
          <p:nvPr>
            <p:ph type="body" sz="quarter" idx="3"/>
          </p:nvPr>
        </p:nvSpPr>
        <p:spPr>
          <a:xfrm>
            <a:off x="419100" y="4776430"/>
            <a:ext cx="5954712" cy="4926370"/>
          </a:xfrm>
          <a:prstGeom prst="rect">
            <a:avLst/>
          </a:prstGeom>
        </p:spPr>
        <p:txBody>
          <a:bodyPr vert="horz" lIns="93177" tIns="46589" rIns="93177" bIns="46589" rtlCol="0">
            <a:normAutofit/>
          </a:body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
        <p:nvSpPr>
          <p:cNvPr id="7" name="Slide Number Placeholder 6"/>
          <p:cNvSpPr>
            <a:spLocks noGrp="1"/>
          </p:cNvSpPr>
          <p:nvPr>
            <p:ph type="sldNum" sz="quarter" idx="5"/>
          </p:nvPr>
        </p:nvSpPr>
        <p:spPr>
          <a:xfrm>
            <a:off x="6373812" y="9427076"/>
            <a:ext cx="417529" cy="497975"/>
          </a:xfrm>
          <a:prstGeom prst="rect">
            <a:avLst/>
          </a:prstGeom>
        </p:spPr>
        <p:txBody>
          <a:bodyPr vert="horz" lIns="93177" tIns="46589" rIns="93177" bIns="46589" rtlCol="0" anchor="b"/>
          <a:lstStyle>
            <a:lvl1pPr algn="r">
              <a:defRPr sz="1100" b="0" i="0">
                <a:latin typeface="Montserrat" pitchFamily="2" charset="77"/>
              </a:defRPr>
            </a:lvl1pPr>
          </a:lstStyle>
          <a:p>
            <a:fld id="{B36E7EC0-9BE3-5541-9D76-7DE32A6C9D42}" type="slidenum">
              <a:rPr lang="en-AU" noProof="0" smtClean="0"/>
              <a:pPr/>
              <a:t>‹#›</a:t>
            </a:fld>
            <a:endParaRPr lang="en-AU" noProof="0" dirty="0"/>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100" b="0" i="0" kern="1200">
        <a:solidFill>
          <a:schemeClr val="tx1"/>
        </a:solidFill>
        <a:latin typeface="Montserrat" panose="00000500000000000000" pitchFamily="2" charset="0"/>
        <a:ea typeface="+mn-ea"/>
        <a:cs typeface="+mn-cs"/>
      </a:defRPr>
    </a:lvl1pPr>
    <a:lvl2pPr marL="171450" indent="-171450">
      <a:buFont typeface="Arial" panose="020B0604020202020204" pitchFamily="34" charset="0"/>
      <a:buChar char="•"/>
      <a:defRPr sz="1100">
        <a:latin typeface="Montserrat" panose="00000500000000000000" pitchFamily="2" charset="0"/>
      </a:defRPr>
    </a:lvl2pPr>
    <a:lvl3pPr marL="360000" indent="-180000">
      <a:buFont typeface="Montserrat" panose="00000500000000000000" pitchFamily="2" charset="0"/>
      <a:buChar char="–"/>
      <a:defRPr sz="1100">
        <a:latin typeface="Montserrat" panose="00000500000000000000" pitchFamily="2" charset="0"/>
      </a:defRPr>
    </a:lvl3pPr>
    <a:lvl4pPr marL="576000" indent="-180000">
      <a:buFont typeface="Montserrat" panose="00000500000000000000" pitchFamily="2" charset="0"/>
      <a:buChar char="›"/>
      <a:defRPr sz="1100">
        <a:latin typeface="Montserrat" panose="00000500000000000000" pitchFamily="2" charset="0"/>
      </a:defRPr>
    </a:lvl4pPr>
    <a:lvl5pPr marL="228600" indent="-228600">
      <a:buFont typeface="+mj-lt"/>
      <a:buAutoNum type="arabicPeriod"/>
      <a:defRPr sz="1100">
        <a:latin typeface="Montserrat" panose="00000500000000000000" pitchFamily="2" charset="0"/>
      </a:defRPr>
    </a:lvl5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6F4EF-FACC-13D4-67DE-85A7169B037E}"/>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27A980B3-84A1-5D3B-0BF6-4367860A6EB3}"/>
              </a:ext>
            </a:extLst>
          </p:cNvPr>
          <p:cNvSpPr>
            <a:spLocks noGrp="1"/>
          </p:cNvSpPr>
          <p:nvPr>
            <p:ph type="sldNum" sz="quarter" idx="5"/>
          </p:nvPr>
        </p:nvSpPr>
        <p:spPr/>
        <p:txBody>
          <a:bodyPr/>
          <a:lstStyle/>
          <a:p>
            <a:pPr lvl="0"/>
            <a:fld id="{B36E7EC0-9BE3-5541-9D76-7DE32A6C9D42}" type="slidenum">
              <a:rPr lang="en-US" noProof="0"/>
              <a:pPr lvl="0"/>
              <a:t>1</a:t>
            </a:fld>
            <a:endParaRPr lang="en-US" noProof="0"/>
          </a:p>
        </p:txBody>
      </p:sp>
      <p:sp>
        <p:nvSpPr>
          <p:cNvPr id="8" name="Slide Image Placeholder 7">
            <a:extLst>
              <a:ext uri="{FF2B5EF4-FFF2-40B4-BE49-F238E27FC236}">
                <a16:creationId xmlns:a16="http://schemas.microsoft.com/office/drawing/2014/main" id="{756AC242-054C-C47F-EC48-D9129FA516C5}"/>
              </a:ext>
            </a:extLst>
          </p:cNvPr>
          <p:cNvSpPr>
            <a:spLocks noGrp="1" noRot="1" noChangeAspect="1"/>
          </p:cNvSpPr>
          <p:nvPr>
            <p:ph type="sldImg"/>
          </p:nvPr>
        </p:nvSpPr>
        <p:spPr/>
      </p:sp>
      <p:sp>
        <p:nvSpPr>
          <p:cNvPr id="9" name="Notes Placeholder 8">
            <a:extLst>
              <a:ext uri="{FF2B5EF4-FFF2-40B4-BE49-F238E27FC236}">
                <a16:creationId xmlns:a16="http://schemas.microsoft.com/office/drawing/2014/main" id="{E4A07D42-F554-DEDD-52CD-0C01EFAA978D}"/>
              </a:ext>
            </a:extLst>
          </p:cNvPr>
          <p:cNvSpPr>
            <a:spLocks noGrp="1"/>
          </p:cNvSpPr>
          <p:nvPr>
            <p:ph type="body" idx="1"/>
          </p:nvPr>
        </p:nvSpPr>
        <p:spPr/>
        <p:txBody>
          <a:bodyPr/>
          <a:lstStyle/>
          <a:p>
            <a:endParaRPr lang="en-AU"/>
          </a:p>
        </p:txBody>
      </p:sp>
    </p:spTree>
    <p:extLst>
      <p:ext uri="{BB962C8B-B14F-4D97-AF65-F5344CB8AC3E}">
        <p14:creationId xmlns:p14="http://schemas.microsoft.com/office/powerpoint/2010/main" val="3725048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a:t>Note on intended participants: </a:t>
            </a:r>
            <a:r>
              <a:rPr lang="en-AU"/>
              <a:t>Not all staff will necessarily complete this module in the same session (e.g., coaches or smaller ‘pilot’ teaching teams may complete it before other staff). </a:t>
            </a:r>
          </a:p>
          <a:p>
            <a:endParaRPr lang="en-AU" noProof="0"/>
          </a:p>
          <a:p>
            <a:r>
              <a:rPr lang="en-AU" b="1" noProof="0"/>
              <a:t>Note on set-up: </a:t>
            </a:r>
            <a:r>
              <a:rPr lang="en-AU"/>
              <a:t>You may also choose to provide staff with </a:t>
            </a:r>
            <a:r>
              <a:rPr lang="en-AU" b="1"/>
              <a:t>pre- or post-reading</a:t>
            </a:r>
            <a:r>
              <a:rPr lang="en-AU"/>
              <a:t> (see ‘Further information’ on the next slide). </a:t>
            </a:r>
          </a:p>
        </p:txBody>
      </p:sp>
      <p:sp>
        <p:nvSpPr>
          <p:cNvPr id="6" name="Slide Number Placeholder 5"/>
          <p:cNvSpPr>
            <a:spLocks noGrp="1"/>
          </p:cNvSpPr>
          <p:nvPr>
            <p:ph type="sldNum" sz="quarter" idx="5"/>
          </p:nvPr>
        </p:nvSpPr>
        <p:spPr/>
        <p:txBody>
          <a:bodyPr/>
          <a:lstStyle/>
          <a:p>
            <a:pPr lvl="0"/>
            <a:fld id="{B36E7EC0-9BE3-5541-9D76-7DE32A6C9D42}" type="slidenum">
              <a:rPr lang="en-US" noProof="0"/>
              <a:pPr lvl="0"/>
              <a:t>2</a:t>
            </a:fld>
            <a:endParaRPr lang="en-US" noProof="0"/>
          </a:p>
        </p:txBody>
      </p:sp>
      <p:sp>
        <p:nvSpPr>
          <p:cNvPr id="9" name="Slide Image Placeholder 8">
            <a:extLst>
              <a:ext uri="{FF2B5EF4-FFF2-40B4-BE49-F238E27FC236}">
                <a16:creationId xmlns:a16="http://schemas.microsoft.com/office/drawing/2014/main" id="{06852FA0-7770-E5C0-D4E3-4DEC442C7AF0}"/>
              </a:ext>
            </a:extLst>
          </p:cNvPr>
          <p:cNvSpPr>
            <a:spLocks noGrp="1" noRot="1" noChangeAspect="1"/>
          </p:cNvSpPr>
          <p:nvPr>
            <p:ph type="sldImg"/>
          </p:nvPr>
        </p:nvSpPr>
        <p:spPr/>
      </p:sp>
    </p:spTree>
    <p:extLst>
      <p:ext uri="{BB962C8B-B14F-4D97-AF65-F5344CB8AC3E}">
        <p14:creationId xmlns:p14="http://schemas.microsoft.com/office/powerpoint/2010/main" val="19031457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D5352-356A-2852-5682-A6D742E94F85}"/>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FAB09CD9-A083-D232-20AE-DC5AD925C10F}"/>
              </a:ext>
            </a:extLst>
          </p:cNvPr>
          <p:cNvSpPr>
            <a:spLocks noGrp="1"/>
          </p:cNvSpPr>
          <p:nvPr>
            <p:ph type="body" idx="1"/>
          </p:nvPr>
        </p:nvSpPr>
        <p:spPr/>
        <p:txBody>
          <a:bodyPr/>
          <a:lstStyle/>
          <a:p>
            <a:r>
              <a:rPr lang="en-AU" b="1" noProof="0" dirty="0"/>
              <a:t>Video content note: </a:t>
            </a:r>
            <a:r>
              <a:rPr lang="en-AU" dirty="0"/>
              <a:t>To play videos:</a:t>
            </a:r>
            <a:endParaRPr lang="en-US" dirty="0"/>
          </a:p>
          <a:p>
            <a:pPr lvl="1"/>
            <a:r>
              <a:rPr lang="en-AU" dirty="0"/>
              <a:t>Ensure you’re connected to the internet (even </a:t>
            </a:r>
            <a:r>
              <a:rPr lang="en-AU" noProof="0" dirty="0"/>
              <a:t>if </a:t>
            </a:r>
            <a:r>
              <a:rPr lang="en-AU" dirty="0"/>
              <a:t>you've </a:t>
            </a:r>
            <a:r>
              <a:rPr lang="en-AU" noProof="0" dirty="0"/>
              <a:t>downloaded the </a:t>
            </a:r>
            <a:r>
              <a:rPr lang="en-AU" dirty="0"/>
              <a:t>slide deck).</a:t>
            </a:r>
          </a:p>
          <a:p>
            <a:pPr lvl="1"/>
            <a:r>
              <a:rPr lang="en-AU" dirty="0"/>
              <a:t>Enable </a:t>
            </a:r>
            <a:r>
              <a:rPr lang="en-AU" noProof="0" dirty="0"/>
              <a:t>the </a:t>
            </a:r>
            <a:r>
              <a:rPr lang="en-AU" dirty="0"/>
              <a:t>content if prompted</a:t>
            </a:r>
            <a:r>
              <a:rPr lang="en-AU" noProof="0" dirty="0"/>
              <a:t>.</a:t>
            </a:r>
            <a:endParaRPr lang="en-US" noProof="0" dirty="0"/>
          </a:p>
          <a:p>
            <a:pPr lvl="1"/>
            <a:r>
              <a:rPr lang="en-AU" dirty="0"/>
              <a:t>Pause </a:t>
            </a:r>
            <a:r>
              <a:rPr lang="en-AU" noProof="0" dirty="0"/>
              <a:t>the </a:t>
            </a:r>
            <a:r>
              <a:rPr lang="en-AU" dirty="0"/>
              <a:t>slideshow </a:t>
            </a:r>
            <a:r>
              <a:rPr lang="en-AU" noProof="0" dirty="0"/>
              <a:t>or hover your mouse over </a:t>
            </a:r>
            <a:r>
              <a:rPr lang="en-AU" dirty="0"/>
              <a:t>a </a:t>
            </a:r>
            <a:r>
              <a:rPr lang="en-AU" noProof="0" dirty="0"/>
              <a:t>video and </a:t>
            </a:r>
            <a:r>
              <a:rPr lang="en-AU" dirty="0"/>
              <a:t>select </a:t>
            </a:r>
            <a:r>
              <a:rPr lang="en-AU" noProof="0" dirty="0"/>
              <a:t>play.</a:t>
            </a:r>
            <a:r>
              <a:rPr lang="en-AU" dirty="0"/>
              <a:t> </a:t>
            </a:r>
          </a:p>
        </p:txBody>
      </p:sp>
      <p:sp>
        <p:nvSpPr>
          <p:cNvPr id="6" name="Slide Number Placeholder 5">
            <a:extLst>
              <a:ext uri="{FF2B5EF4-FFF2-40B4-BE49-F238E27FC236}">
                <a16:creationId xmlns:a16="http://schemas.microsoft.com/office/drawing/2014/main" id="{81C047BC-4DCF-291F-F21A-A71E38E013E8}"/>
              </a:ext>
            </a:extLst>
          </p:cNvPr>
          <p:cNvSpPr>
            <a:spLocks noGrp="1"/>
          </p:cNvSpPr>
          <p:nvPr>
            <p:ph type="sldNum" sz="quarter" idx="5"/>
          </p:nvPr>
        </p:nvSpPr>
        <p:spPr/>
        <p:txBody>
          <a:bodyPr/>
          <a:lstStyle/>
          <a:p>
            <a:pPr lvl="0"/>
            <a:fld id="{B36E7EC0-9BE3-5541-9D76-7DE32A6C9D42}" type="slidenum">
              <a:rPr lang="en-US" noProof="0"/>
              <a:pPr lvl="0"/>
              <a:t>3</a:t>
            </a:fld>
            <a:endParaRPr lang="en-US" noProof="0"/>
          </a:p>
        </p:txBody>
      </p:sp>
      <p:sp>
        <p:nvSpPr>
          <p:cNvPr id="9" name="Slide Image Placeholder 8">
            <a:extLst>
              <a:ext uri="{FF2B5EF4-FFF2-40B4-BE49-F238E27FC236}">
                <a16:creationId xmlns:a16="http://schemas.microsoft.com/office/drawing/2014/main" id="{B1A21508-607A-7B56-BC64-AC923FB21A43}"/>
              </a:ext>
            </a:extLst>
          </p:cNvPr>
          <p:cNvSpPr>
            <a:spLocks noGrp="1" noRot="1" noChangeAspect="1"/>
          </p:cNvSpPr>
          <p:nvPr>
            <p:ph type="sldImg"/>
          </p:nvPr>
        </p:nvSpPr>
        <p:spPr/>
      </p:sp>
    </p:spTree>
    <p:extLst>
      <p:ext uri="{BB962C8B-B14F-4D97-AF65-F5344CB8AC3E}">
        <p14:creationId xmlns:p14="http://schemas.microsoft.com/office/powerpoint/2010/main" val="1877739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3F1B2-92D5-C282-1528-CE858D19548F}"/>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5D21E3E8-B1FC-141B-816C-8B37BEC09CE6}"/>
              </a:ext>
            </a:extLst>
          </p:cNvPr>
          <p:cNvSpPr>
            <a:spLocks noGrp="1"/>
          </p:cNvSpPr>
          <p:nvPr>
            <p:ph type="body" idx="1"/>
          </p:nvPr>
        </p:nvSpPr>
        <p:spPr/>
        <p:txBody>
          <a:bodyPr/>
          <a:lstStyle/>
          <a:p>
            <a:pPr lvl="0"/>
            <a:r>
              <a:rPr lang="en-US" b="1" i="1" dirty="0"/>
              <a:t>Editing note: </a:t>
            </a:r>
            <a:r>
              <a:rPr lang="en-US" i="1" dirty="0"/>
              <a:t>You may wish to edit this slide by adding your school’s logo. </a:t>
            </a:r>
          </a:p>
          <a:p>
            <a:pPr lvl="0"/>
            <a:endParaRPr lang="en-US" dirty="0"/>
          </a:p>
          <a:p>
            <a:pPr lvl="0"/>
            <a:r>
              <a:rPr lang="en-US" b="1" dirty="0"/>
              <a:t>Speaking note: </a:t>
            </a:r>
            <a:r>
              <a:rPr lang="en-US" dirty="0"/>
              <a:t>Welcome to our session on learning objectives and success criteria – a teaching practice that’s part of explicit instruction.</a:t>
            </a:r>
          </a:p>
        </p:txBody>
      </p:sp>
      <p:sp>
        <p:nvSpPr>
          <p:cNvPr id="6" name="Slide Number Placeholder 5">
            <a:extLst>
              <a:ext uri="{FF2B5EF4-FFF2-40B4-BE49-F238E27FC236}">
                <a16:creationId xmlns:a16="http://schemas.microsoft.com/office/drawing/2014/main" id="{8CD79F3D-8D5E-EC62-B3F9-B96204323E62}"/>
              </a:ext>
            </a:extLst>
          </p:cNvPr>
          <p:cNvSpPr>
            <a:spLocks noGrp="1"/>
          </p:cNvSpPr>
          <p:nvPr>
            <p:ph type="sldNum" sz="quarter" idx="5"/>
          </p:nvPr>
        </p:nvSpPr>
        <p:spPr/>
        <p:txBody>
          <a:bodyPr/>
          <a:lstStyle/>
          <a:p>
            <a:pPr lvl="0"/>
            <a:fld id="{B36E7EC0-9BE3-5541-9D76-7DE32A6C9D42}" type="slidenum">
              <a:rPr lang="en-US" noProof="0" smtClean="0"/>
              <a:pPr lvl="0"/>
              <a:t>4</a:t>
            </a:fld>
            <a:endParaRPr lang="en-US" noProof="0"/>
          </a:p>
        </p:txBody>
      </p:sp>
      <p:sp>
        <p:nvSpPr>
          <p:cNvPr id="7" name="Slide Image Placeholder 6">
            <a:extLst>
              <a:ext uri="{FF2B5EF4-FFF2-40B4-BE49-F238E27FC236}">
                <a16:creationId xmlns:a16="http://schemas.microsoft.com/office/drawing/2014/main" id="{D50BD0DF-B009-A9B7-2A38-0B9F556767B4}"/>
              </a:ext>
            </a:extLst>
          </p:cNvPr>
          <p:cNvSpPr>
            <a:spLocks noGrp="1" noRot="1" noChangeAspect="1"/>
          </p:cNvSpPr>
          <p:nvPr>
            <p:ph type="sldImg"/>
          </p:nvPr>
        </p:nvSpPr>
        <p:spPr/>
      </p:sp>
    </p:spTree>
    <p:extLst>
      <p:ext uri="{BB962C8B-B14F-4D97-AF65-F5344CB8AC3E}">
        <p14:creationId xmlns:p14="http://schemas.microsoft.com/office/powerpoint/2010/main" val="14032078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b="1" i="1"/>
              <a:t>Editing note: </a:t>
            </a:r>
            <a:r>
              <a:rPr lang="en-AU" i="1"/>
              <a:t>​Add your school’s Acknowledgement of Country to this slide. Remove highlighting when actioned.</a:t>
            </a:r>
            <a:endParaRPr lang="en-US" i="1"/>
          </a:p>
        </p:txBody>
      </p:sp>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5</a:t>
            </a:fld>
            <a:endParaRPr lang="en-US" noProof="0"/>
          </a:p>
        </p:txBody>
      </p:sp>
      <p:sp>
        <p:nvSpPr>
          <p:cNvPr id="9" name="Slide Image Placeholder 8">
            <a:extLst>
              <a:ext uri="{FF2B5EF4-FFF2-40B4-BE49-F238E27FC236}">
                <a16:creationId xmlns:a16="http://schemas.microsoft.com/office/drawing/2014/main" id="{255AEE20-555F-5C5B-BEE5-1EEB7A85A530}"/>
              </a:ext>
            </a:extLst>
          </p:cNvPr>
          <p:cNvSpPr>
            <a:spLocks noGrp="1" noRot="1" noChangeAspect="1"/>
          </p:cNvSpPr>
          <p:nvPr>
            <p:ph type="sldImg"/>
          </p:nvPr>
        </p:nvSpPr>
        <p:spPr/>
      </p:sp>
    </p:spTree>
    <p:extLst>
      <p:ext uri="{BB962C8B-B14F-4D97-AF65-F5344CB8AC3E}">
        <p14:creationId xmlns:p14="http://schemas.microsoft.com/office/powerpoint/2010/main" val="38648271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F0CA4-1277-FB5F-6201-DA385598780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3DD9BEE-1040-06B4-BE57-F46E83D425BC}"/>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pPr lvl="0"/>
            <a:endParaRPr lang="en-US" dirty="0"/>
          </a:p>
          <a:p>
            <a:pPr lvl="0"/>
            <a:r>
              <a:rPr lang="en-US" b="1" dirty="0"/>
              <a:t>Speaking notes: </a:t>
            </a:r>
            <a:r>
              <a:rPr lang="en-AU" dirty="0"/>
              <a:t>In this session, we’ll focus on ways to</a:t>
            </a:r>
            <a:r>
              <a:rPr lang="en-US" dirty="0"/>
              <a:t>:</a:t>
            </a:r>
          </a:p>
          <a:p>
            <a:pPr lvl="4"/>
            <a:r>
              <a:rPr lang="en-US" dirty="0"/>
              <a:t>set clear and measurable learning objectives and success criteria</a:t>
            </a:r>
          </a:p>
          <a:p>
            <a:pPr lvl="4"/>
            <a:r>
              <a:rPr lang="en-US" dirty="0"/>
              <a:t>communicate and use learning objectives and success criteria. </a:t>
            </a:r>
          </a:p>
          <a:p>
            <a:pPr lvl="0"/>
            <a:endParaRPr lang="en-US" dirty="0"/>
          </a:p>
          <a:p>
            <a:pPr lvl="0"/>
            <a:r>
              <a:rPr lang="en-US" dirty="0"/>
              <a:t>Before looking at these 2 session objectives, let’s establish a common understanding of what learning objectives and success criteria are …</a:t>
            </a:r>
          </a:p>
        </p:txBody>
      </p:sp>
      <p:sp>
        <p:nvSpPr>
          <p:cNvPr id="6" name="Slide Number Placeholder 5">
            <a:extLst>
              <a:ext uri="{FF2B5EF4-FFF2-40B4-BE49-F238E27FC236}">
                <a16:creationId xmlns:a16="http://schemas.microsoft.com/office/drawing/2014/main" id="{D17CC7A8-4148-1C14-5778-30FD7952AF03}"/>
              </a:ext>
            </a:extLst>
          </p:cNvPr>
          <p:cNvSpPr>
            <a:spLocks noGrp="1"/>
          </p:cNvSpPr>
          <p:nvPr>
            <p:ph type="sldNum" sz="quarter" idx="5"/>
          </p:nvPr>
        </p:nvSpPr>
        <p:spPr/>
        <p:txBody>
          <a:bodyPr/>
          <a:lstStyle/>
          <a:p>
            <a:pPr lvl="0"/>
            <a:fld id="{B36E7EC0-9BE3-5541-9D76-7DE32A6C9D42}" type="slidenum">
              <a:rPr lang="en-US" noProof="0"/>
              <a:pPr lvl="0"/>
              <a:t>6</a:t>
            </a:fld>
            <a:endParaRPr lang="en-US" noProof="0"/>
          </a:p>
        </p:txBody>
      </p:sp>
      <p:sp>
        <p:nvSpPr>
          <p:cNvPr id="9" name="Slide Image Placeholder 8">
            <a:extLst>
              <a:ext uri="{FF2B5EF4-FFF2-40B4-BE49-F238E27FC236}">
                <a16:creationId xmlns:a16="http://schemas.microsoft.com/office/drawing/2014/main" id="{516873D8-7FE9-0DB3-BCFC-BEE1B2A5FC5C}"/>
              </a:ext>
            </a:extLst>
          </p:cNvPr>
          <p:cNvSpPr>
            <a:spLocks noGrp="1" noRot="1" noChangeAspect="1"/>
          </p:cNvSpPr>
          <p:nvPr>
            <p:ph type="sldImg"/>
          </p:nvPr>
        </p:nvSpPr>
        <p:spPr/>
      </p:sp>
    </p:spTree>
    <p:extLst>
      <p:ext uri="{BB962C8B-B14F-4D97-AF65-F5344CB8AC3E}">
        <p14:creationId xmlns:p14="http://schemas.microsoft.com/office/powerpoint/2010/main" val="2737630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8D04A-FBF9-AD66-23DD-0B4359A07B49}"/>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B2F44192-0EF9-B387-1AB2-C485D1B32CB7}"/>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endParaRPr lang="en-US" dirty="0"/>
          </a:p>
          <a:p>
            <a:pPr lvl="0"/>
            <a:r>
              <a:rPr lang="en-US" b="1" dirty="0"/>
              <a:t>Speaking notes: </a:t>
            </a:r>
            <a:r>
              <a:rPr lang="en-US" dirty="0"/>
              <a:t>Let’s look at what we mean by learning objectives and success criteria.</a:t>
            </a:r>
          </a:p>
          <a:p>
            <a:pPr lvl="0"/>
            <a:endParaRPr lang="en-US" dirty="0"/>
          </a:p>
          <a:p>
            <a:r>
              <a:rPr lang="en-US" dirty="0"/>
              <a:t>A </a:t>
            </a:r>
            <a:r>
              <a:rPr lang="en-US" b="1" dirty="0"/>
              <a:t>learning objective </a:t>
            </a:r>
            <a:r>
              <a:rPr lang="en-US" dirty="0"/>
              <a:t>– sometimes called a ‘learning intention’ – is a short statement about the goal of a lesson or series of lessons</a:t>
            </a:r>
            <a:r>
              <a:rPr lang="en-AU" dirty="0"/>
              <a:t> (i.e., the ‘destination on the map’ for students)</a:t>
            </a:r>
            <a:r>
              <a:rPr lang="en-US" dirty="0"/>
              <a:t>. Learning objectives let students know what they are expected to learn. They should be specific and measurable, enabling students to achieve them in the required time frame.</a:t>
            </a:r>
          </a:p>
          <a:p>
            <a:endParaRPr lang="en-US" dirty="0"/>
          </a:p>
          <a:p>
            <a:r>
              <a:rPr lang="en-US" dirty="0"/>
              <a:t>Learning objectives are used most successfully alongside success criteria.</a:t>
            </a:r>
          </a:p>
          <a:p>
            <a:endParaRPr lang="en-US" dirty="0"/>
          </a:p>
          <a:p>
            <a:r>
              <a:rPr lang="en-US" b="1" dirty="0"/>
              <a:t>Success criteria </a:t>
            </a:r>
            <a:r>
              <a:rPr lang="en-US" dirty="0"/>
              <a:t>break down each step towards achieving the learning objective to help students determine whether they’re on track</a:t>
            </a:r>
            <a:r>
              <a:rPr lang="en-AU" dirty="0"/>
              <a:t> (i.e., the ‘path to take on the map’ towards the destination)</a:t>
            </a:r>
            <a:r>
              <a:rPr lang="en-US" dirty="0"/>
              <a:t>. These statements help students know how to demonstrate their learning.</a:t>
            </a:r>
          </a:p>
          <a:p>
            <a:endParaRPr lang="en-US" dirty="0"/>
          </a:p>
          <a:p>
            <a:r>
              <a:rPr lang="en-US" dirty="0"/>
              <a:t>Learning objectives and success criteria should:</a:t>
            </a:r>
          </a:p>
          <a:p>
            <a:pPr lvl="1"/>
            <a:r>
              <a:rPr lang="en-AU" dirty="0"/>
              <a:t>use simple and direct language that is accessible for students</a:t>
            </a:r>
          </a:p>
          <a:p>
            <a:pPr lvl="1"/>
            <a:r>
              <a:rPr lang="en-AU" dirty="0">
                <a:latin typeface="Montserrat"/>
              </a:rPr>
              <a:t>be prepared before the lesson (or as part of planning a unit or sequence of lessons), ensuring effective learning objectives are identified, and content is logically sequenced and chunked</a:t>
            </a:r>
          </a:p>
          <a:p>
            <a:pPr lvl="1"/>
            <a:r>
              <a:rPr lang="en-AU" dirty="0">
                <a:latin typeface="Montserrat"/>
              </a:rPr>
              <a:t>be unpacked with students – this session will particularly focus on this point. </a:t>
            </a:r>
            <a:endParaRPr lang="en-AU" dirty="0"/>
          </a:p>
        </p:txBody>
      </p:sp>
      <p:sp>
        <p:nvSpPr>
          <p:cNvPr id="6" name="Slide Number Placeholder 5">
            <a:extLst>
              <a:ext uri="{FF2B5EF4-FFF2-40B4-BE49-F238E27FC236}">
                <a16:creationId xmlns:a16="http://schemas.microsoft.com/office/drawing/2014/main" id="{E099EE5C-96D4-5212-A9CF-A590CC0A81BD}"/>
              </a:ext>
            </a:extLst>
          </p:cNvPr>
          <p:cNvSpPr>
            <a:spLocks noGrp="1"/>
          </p:cNvSpPr>
          <p:nvPr>
            <p:ph type="sldNum" sz="quarter" idx="5"/>
          </p:nvPr>
        </p:nvSpPr>
        <p:spPr/>
        <p:txBody>
          <a:bodyPr/>
          <a:lstStyle/>
          <a:p>
            <a:pPr lvl="0"/>
            <a:fld id="{B36E7EC0-9BE3-5541-9D76-7DE32A6C9D42}" type="slidenum">
              <a:rPr lang="en-US" noProof="0" smtClean="0"/>
              <a:pPr lvl="0"/>
              <a:t>7</a:t>
            </a:fld>
            <a:endParaRPr lang="en-US" noProof="0"/>
          </a:p>
        </p:txBody>
      </p:sp>
      <p:sp>
        <p:nvSpPr>
          <p:cNvPr id="10" name="Slide Image Placeholder 9">
            <a:extLst>
              <a:ext uri="{FF2B5EF4-FFF2-40B4-BE49-F238E27FC236}">
                <a16:creationId xmlns:a16="http://schemas.microsoft.com/office/drawing/2014/main" id="{7DCF70EF-654D-9322-0782-17CA2B3786F2}"/>
              </a:ext>
            </a:extLst>
          </p:cNvPr>
          <p:cNvSpPr>
            <a:spLocks noGrp="1" noRot="1" noChangeAspect="1"/>
          </p:cNvSpPr>
          <p:nvPr>
            <p:ph type="sldImg"/>
          </p:nvPr>
        </p:nvSpPr>
        <p:spPr/>
      </p:sp>
    </p:spTree>
    <p:extLst>
      <p:ext uri="{BB962C8B-B14F-4D97-AF65-F5344CB8AC3E}">
        <p14:creationId xmlns:p14="http://schemas.microsoft.com/office/powerpoint/2010/main" val="19316971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7333C-124E-DA21-F815-41619A2304B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A6BD9426-2629-ACD7-56B6-1D1DAD03BF30}"/>
              </a:ext>
            </a:extLst>
          </p:cNvPr>
          <p:cNvSpPr>
            <a:spLocks noGrp="1"/>
          </p:cNvSpPr>
          <p:nvPr>
            <p:ph type="body" idx="1"/>
          </p:nvPr>
        </p:nvSpPr>
        <p:spPr/>
        <p:txBody>
          <a:bodyPr>
            <a:normAutofit fontScale="92500" lnSpcReduction="10000"/>
          </a:bodyPr>
          <a:lstStyle/>
          <a:p>
            <a:pPr lvl="0"/>
            <a:r>
              <a:rPr lang="en-US" b="1" i="1" dirty="0"/>
              <a:t>Editing notes: </a:t>
            </a:r>
          </a:p>
          <a:p>
            <a:pPr lvl="1"/>
            <a:r>
              <a:rPr lang="en-US" i="1" dirty="0"/>
              <a:t>The content on this slide is essential information on the practice – please do not edit this slide.</a:t>
            </a:r>
          </a:p>
          <a:p>
            <a:pPr lvl="1"/>
            <a:r>
              <a:rPr lang="en-US" i="1" dirty="0"/>
              <a:t>This slide includes animations.</a:t>
            </a:r>
          </a:p>
          <a:p>
            <a:endParaRPr lang="en-AU" dirty="0"/>
          </a:p>
          <a:p>
            <a:pPr lvl="0"/>
            <a:r>
              <a:rPr lang="en-US" b="1" dirty="0"/>
              <a:t>Speaking notes: </a:t>
            </a:r>
            <a:r>
              <a:rPr lang="en-AU" dirty="0"/>
              <a:t>This slide shows what using learning objectives and success criteria may look like in a classroom, and how they can be misapplied. </a:t>
            </a:r>
          </a:p>
          <a:p>
            <a:endParaRPr lang="en-AU" dirty="0"/>
          </a:p>
          <a:p>
            <a:r>
              <a:rPr lang="en-US" dirty="0"/>
              <a:t>Key aspects of using learning objectives and success criteria include: </a:t>
            </a:r>
          </a:p>
          <a:p>
            <a:pPr lvl="1">
              <a:buFont typeface="Wingdings" panose="05000000000000000000" pitchFamily="2" charset="2"/>
              <a:buChar char="ü"/>
            </a:pPr>
            <a:r>
              <a:rPr lang="en-US" dirty="0"/>
              <a:t>providing specific and measurable learning objectives and success criteria, written in student‑friendly language</a:t>
            </a:r>
          </a:p>
          <a:p>
            <a:pPr lvl="1">
              <a:buFont typeface="Wingdings" panose="05000000000000000000" pitchFamily="2" charset="2"/>
              <a:buChar char="ü"/>
            </a:pPr>
            <a:r>
              <a:rPr lang="en-US" dirty="0"/>
              <a:t>unpacking and defining key vocabulary (and any unfamiliar vocabulary) in the learning objective</a:t>
            </a:r>
          </a:p>
          <a:p>
            <a:pPr lvl="1">
              <a:buFont typeface="Wingdings" panose="05000000000000000000" pitchFamily="2" charset="2"/>
              <a:buChar char="ü"/>
            </a:pPr>
            <a:r>
              <a:rPr lang="en-US" dirty="0"/>
              <a:t>connecting learning objectives to previous learning, students’ prior knowledge and the wider area of learning. This also involves developing learning objectives based on what students already know and can do, as well as addressing differing gaps in students’ prerequisite knowledge with temporary, flexible groupings for additional instruction.</a:t>
            </a:r>
          </a:p>
          <a:p>
            <a:pPr lvl="1">
              <a:buFont typeface="Wingdings" panose="05000000000000000000" pitchFamily="2" charset="2"/>
              <a:buChar char="ü"/>
            </a:pPr>
            <a:r>
              <a:rPr lang="en-US" dirty="0"/>
              <a:t>referring to learning objectives and success criteria during the lesson as appropriate, including checking that students have met the success criteria by the end of a lesson or learning sequence</a:t>
            </a:r>
          </a:p>
          <a:p>
            <a:pPr lvl="1">
              <a:buFont typeface="Wingdings" panose="05000000000000000000" pitchFamily="2" charset="2"/>
              <a:buChar char="ü"/>
            </a:pPr>
            <a:r>
              <a:rPr lang="en-US" dirty="0"/>
              <a:t>planning and setting tasks for students to demonstrate their achievement of the learning objective and success criteria in various ways.</a:t>
            </a:r>
          </a:p>
          <a:p>
            <a:endParaRPr lang="en-US" dirty="0"/>
          </a:p>
          <a:p>
            <a:r>
              <a:rPr lang="en-US" i="1" dirty="0"/>
              <a:t>[CLICK]</a:t>
            </a:r>
          </a:p>
          <a:p>
            <a:pPr lvl="0"/>
            <a:r>
              <a:rPr lang="en-US" dirty="0"/>
              <a:t>There are also </a:t>
            </a:r>
            <a:r>
              <a:rPr lang="en-US" dirty="0" err="1"/>
              <a:t>behaviours</a:t>
            </a:r>
            <a:r>
              <a:rPr lang="en-US" dirty="0"/>
              <a:t> to avoid when using learning objectives and success criteria. This practice </a:t>
            </a:r>
            <a:r>
              <a:rPr lang="en-US" b="1" u="sng" dirty="0"/>
              <a:t>is not</a:t>
            </a:r>
            <a:r>
              <a:rPr lang="en-US" dirty="0"/>
              <a:t>: </a:t>
            </a:r>
          </a:p>
          <a:p>
            <a:pPr lvl="1">
              <a:buFont typeface="Wingdings" panose="05000000000000000000" pitchFamily="2" charset="2"/>
              <a:buChar char="û"/>
            </a:pPr>
            <a:r>
              <a:rPr lang="en-US" dirty="0"/>
              <a:t>using vague learning objectives – e.g., by replicating descriptions, standards or capabilities from the Australian Curriculum (or relevant curriculum document) without breaking down unfamiliar terminology </a:t>
            </a:r>
          </a:p>
          <a:p>
            <a:pPr lvl="1">
              <a:buFont typeface="Wingdings" panose="05000000000000000000" pitchFamily="2" charset="2"/>
              <a:buChar char="û"/>
            </a:pPr>
            <a:r>
              <a:rPr lang="en-US" dirty="0"/>
              <a:t>asking students to write down or recite learning objectives and success criteria at the beginning of the lesson without explaining these or using them further during the lesson</a:t>
            </a:r>
          </a:p>
          <a:p>
            <a:pPr lvl="1">
              <a:buFont typeface="Wingdings" panose="05000000000000000000" pitchFamily="2" charset="2"/>
              <a:buChar char="û"/>
            </a:pPr>
            <a:r>
              <a:rPr lang="en-US" dirty="0"/>
              <a:t>creating different learning objectives for each individual student or for fixed groupings of students in the class.</a:t>
            </a:r>
            <a:endParaRPr lang="en-AU" dirty="0"/>
          </a:p>
        </p:txBody>
      </p:sp>
      <p:sp>
        <p:nvSpPr>
          <p:cNvPr id="4" name="Slide Number Placeholder 3">
            <a:extLst>
              <a:ext uri="{FF2B5EF4-FFF2-40B4-BE49-F238E27FC236}">
                <a16:creationId xmlns:a16="http://schemas.microsoft.com/office/drawing/2014/main" id="{C9134C74-E3E3-4CF3-A3AF-905ED2E44AA8}"/>
              </a:ext>
            </a:extLst>
          </p:cNvPr>
          <p:cNvSpPr>
            <a:spLocks noGrp="1"/>
          </p:cNvSpPr>
          <p:nvPr>
            <p:ph type="sldNum" sz="quarter" idx="5"/>
          </p:nvPr>
        </p:nvSpPr>
        <p:spPr/>
        <p:txBody>
          <a:bodyPr/>
          <a:lstStyle/>
          <a:p>
            <a:pPr lvl="0"/>
            <a:fld id="{2BDD27CC-2F06-4733-BE85-A46C18D7C230}" type="slidenum">
              <a:rPr lang="en-AU" noProof="0" smtClean="0"/>
              <a:pPr lvl="0"/>
              <a:t>8</a:t>
            </a:fld>
            <a:endParaRPr lang="en-AU" noProof="0"/>
          </a:p>
        </p:txBody>
      </p:sp>
      <p:sp>
        <p:nvSpPr>
          <p:cNvPr id="8" name="Slide Image Placeholder 7">
            <a:extLst>
              <a:ext uri="{FF2B5EF4-FFF2-40B4-BE49-F238E27FC236}">
                <a16:creationId xmlns:a16="http://schemas.microsoft.com/office/drawing/2014/main" id="{7665C243-2E68-8066-2F3D-72469907E271}"/>
              </a:ext>
            </a:extLst>
          </p:cNvPr>
          <p:cNvSpPr>
            <a:spLocks noGrp="1" noRot="1" noChangeAspect="1"/>
          </p:cNvSpPr>
          <p:nvPr>
            <p:ph type="sldImg"/>
          </p:nvPr>
        </p:nvSpPr>
        <p:spPr/>
      </p:sp>
    </p:spTree>
    <p:extLst>
      <p:ext uri="{BB962C8B-B14F-4D97-AF65-F5344CB8AC3E}">
        <p14:creationId xmlns:p14="http://schemas.microsoft.com/office/powerpoint/2010/main" val="31526804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endParaRPr lang="en-US" dirty="0"/>
          </a:p>
          <a:p>
            <a:pPr lvl="0"/>
            <a:r>
              <a:rPr lang="en-US" b="1" dirty="0"/>
              <a:t>Speaking notes: </a:t>
            </a:r>
            <a:r>
              <a:rPr lang="en-US" dirty="0"/>
              <a:t>So why focus on learning objectives and success criteria? Here are a few reasons:</a:t>
            </a:r>
          </a:p>
          <a:p>
            <a:pPr lvl="1"/>
            <a:r>
              <a:rPr lang="en-US" dirty="0"/>
              <a:t>Clearly communicating learning objectives and success criteria helps students to:</a:t>
            </a:r>
          </a:p>
          <a:p>
            <a:pPr lvl="2"/>
            <a:r>
              <a:rPr lang="en-US" b="1" dirty="0"/>
              <a:t>focus</a:t>
            </a:r>
            <a:r>
              <a:rPr lang="en-US" dirty="0"/>
              <a:t> on what they need to learn</a:t>
            </a:r>
          </a:p>
          <a:p>
            <a:pPr lvl="2"/>
            <a:r>
              <a:rPr lang="en-US" dirty="0"/>
              <a:t>know what they need to do to be </a:t>
            </a:r>
            <a:r>
              <a:rPr lang="en-US" b="1" dirty="0"/>
              <a:t>successful</a:t>
            </a:r>
            <a:r>
              <a:rPr lang="en-US" dirty="0"/>
              <a:t>.</a:t>
            </a:r>
          </a:p>
          <a:p>
            <a:pPr lvl="1"/>
            <a:r>
              <a:rPr lang="en-US" dirty="0"/>
              <a:t>This can manage students’ </a:t>
            </a:r>
            <a:r>
              <a:rPr lang="en-US" b="1" dirty="0"/>
              <a:t>cognitive</a:t>
            </a:r>
            <a:r>
              <a:rPr lang="en-US" dirty="0"/>
              <a:t> </a:t>
            </a:r>
            <a:r>
              <a:rPr lang="en-US" b="1" dirty="0"/>
              <a:t>load</a:t>
            </a:r>
            <a:r>
              <a:rPr lang="en-US" dirty="0"/>
              <a:t>, focusing their attention on the key information to be learnt.</a:t>
            </a:r>
          </a:p>
          <a:p>
            <a:pPr lvl="1"/>
            <a:r>
              <a:rPr lang="en-AU" dirty="0"/>
              <a:t>Connecting with what students already know helps students to:</a:t>
            </a:r>
          </a:p>
          <a:p>
            <a:pPr lvl="2"/>
            <a:r>
              <a:rPr lang="en-AU" dirty="0"/>
              <a:t>make sense of new information</a:t>
            </a:r>
          </a:p>
          <a:p>
            <a:pPr lvl="2"/>
            <a:r>
              <a:rPr lang="en-AU" dirty="0"/>
              <a:t>retain what they’re learning. </a:t>
            </a:r>
          </a:p>
          <a:p>
            <a:pPr lvl="0"/>
            <a:endParaRPr lang="en-AU" dirty="0"/>
          </a:p>
          <a:p>
            <a:pPr lvl="0"/>
            <a:r>
              <a:rPr lang="en-AU" dirty="0"/>
              <a:t>By easing the load on working memory</a:t>
            </a:r>
            <a:r>
              <a:rPr lang="en-US" dirty="0"/>
              <a:t>, students have more capacity to process new learning and build on previous learning. This leads to stronger schemas of knowledge. </a:t>
            </a:r>
            <a:r>
              <a:rPr lang="en-US" i="1" dirty="0"/>
              <a:t>(A schema is a </a:t>
            </a:r>
            <a:r>
              <a:rPr lang="en-US" b="1" i="1" dirty="0"/>
              <a:t>mental framework </a:t>
            </a:r>
            <a:r>
              <a:rPr lang="en-US" i="1" dirty="0"/>
              <a:t>of knowledge a student has about a topic).</a:t>
            </a:r>
          </a:p>
        </p:txBody>
      </p:sp>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9</a:t>
            </a:fld>
            <a:endParaRPr lang="en-US" noProof="0"/>
          </a:p>
        </p:txBody>
      </p:sp>
      <p:sp>
        <p:nvSpPr>
          <p:cNvPr id="10" name="Slide Image Placeholder 9">
            <a:extLst>
              <a:ext uri="{FF2B5EF4-FFF2-40B4-BE49-F238E27FC236}">
                <a16:creationId xmlns:a16="http://schemas.microsoft.com/office/drawing/2014/main" id="{B22DD99B-4849-9E0A-11F6-D3B91EB46325}"/>
              </a:ext>
            </a:extLst>
          </p:cNvPr>
          <p:cNvSpPr>
            <a:spLocks noGrp="1" noRot="1" noChangeAspect="1"/>
          </p:cNvSpPr>
          <p:nvPr>
            <p:ph type="sldImg"/>
          </p:nvPr>
        </p:nvSpPr>
        <p:spPr/>
      </p:sp>
    </p:spTree>
    <p:extLst>
      <p:ext uri="{BB962C8B-B14F-4D97-AF65-F5344CB8AC3E}">
        <p14:creationId xmlns:p14="http://schemas.microsoft.com/office/powerpoint/2010/main" val="22327409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29FCFC-92CC-5E52-D18C-C8E2A2C8C04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A3B804B9-ABAC-647F-AA6D-F44D4967F07E}"/>
              </a:ext>
            </a:extLst>
          </p:cNvPr>
          <p:cNvSpPr>
            <a:spLocks noGrp="1"/>
          </p:cNvSpPr>
          <p:nvPr>
            <p:ph type="body" idx="1"/>
          </p:nvPr>
        </p:nvSpPr>
        <p:spPr/>
        <p:txBody>
          <a:bodyPr/>
          <a:lstStyle/>
          <a:p>
            <a:pPr lvl="0"/>
            <a:r>
              <a:rPr lang="en-US" b="1" i="1" dirty="0"/>
              <a:t>Editing notes: </a:t>
            </a:r>
          </a:p>
          <a:p>
            <a:pPr lvl="1"/>
            <a:r>
              <a:rPr lang="en-US" i="1" noProof="0" dirty="0"/>
              <a:t>The purpose of this slide is to provide </a:t>
            </a:r>
            <a:r>
              <a:rPr lang="en-US" i="1" dirty="0"/>
              <a:t>an overview of how the practice is positioned within the broader context</a:t>
            </a:r>
            <a:r>
              <a:rPr lang="en-US" i="1" noProof="0" dirty="0"/>
              <a:t>. </a:t>
            </a:r>
          </a:p>
          <a:p>
            <a:pPr lvl="1"/>
            <a:r>
              <a:rPr lang="en-US" i="1" noProof="0" dirty="0">
                <a:latin typeface="Montserrat"/>
              </a:rPr>
              <a:t>We recommend replacing AERO’s learning and teaching model with </a:t>
            </a:r>
            <a:r>
              <a:rPr lang="en-US" b="1" i="1" noProof="0" dirty="0">
                <a:latin typeface="Montserrat"/>
              </a:rPr>
              <a:t>your system or sector’s equivalent model</a:t>
            </a:r>
            <a:r>
              <a:rPr lang="en-US" i="1" noProof="0" dirty="0">
                <a:latin typeface="Montserrat"/>
              </a:rPr>
              <a:t> where applicable</a:t>
            </a:r>
            <a:r>
              <a:rPr lang="en-US" i="1" dirty="0">
                <a:latin typeface="Montserrat"/>
              </a:rPr>
              <a:t> </a:t>
            </a:r>
            <a:r>
              <a:rPr lang="en-US" i="1" noProof="0" dirty="0">
                <a:latin typeface="Montserrat"/>
              </a:rPr>
              <a:t>(e.g., </a:t>
            </a:r>
            <a:r>
              <a:rPr lang="en-US" i="1" dirty="0">
                <a:latin typeface="Montserrat"/>
              </a:rPr>
              <a:t>the </a:t>
            </a:r>
            <a:r>
              <a:rPr lang="en-US" i="1" noProof="0" dirty="0">
                <a:latin typeface="Montserrat"/>
              </a:rPr>
              <a:t>Victorian Teaching and Learning Model 2.0</a:t>
            </a:r>
            <a:r>
              <a:rPr lang="en-US" i="1" dirty="0">
                <a:latin typeface="Montserrat"/>
              </a:rPr>
              <a:t> or the New South Wales</a:t>
            </a:r>
            <a:r>
              <a:rPr lang="en-US" i="1" noProof="0" dirty="0">
                <a:latin typeface="Montserrat"/>
              </a:rPr>
              <a:t> Teaching and Learning Cycle).</a:t>
            </a:r>
            <a:r>
              <a:rPr lang="en-US" i="1" dirty="0">
                <a:latin typeface="Montserrat"/>
              </a:rPr>
              <a:t> </a:t>
            </a:r>
            <a:br>
              <a:rPr lang="en-US" noProof="0" dirty="0">
                <a:latin typeface="Montserrat"/>
              </a:rPr>
            </a:br>
            <a:endParaRPr lang="en-US" dirty="0">
              <a:latin typeface="Montserrat"/>
            </a:endParaRPr>
          </a:p>
          <a:p>
            <a:pPr lvl="0"/>
            <a:r>
              <a:rPr lang="en-US" b="1" dirty="0"/>
              <a:t>Speaking notes: </a:t>
            </a:r>
            <a:r>
              <a:rPr lang="en-US" i="1" dirty="0"/>
              <a:t>(Replace these notes with information about your system or sector’s model where appropriate.)</a:t>
            </a:r>
          </a:p>
          <a:p>
            <a:pPr lvl="0"/>
            <a:r>
              <a:rPr lang="en-US" dirty="0">
                <a:latin typeface="Montserrat"/>
              </a:rPr>
              <a:t>AERO’s model of learning and teaching </a:t>
            </a:r>
            <a:r>
              <a:rPr lang="en-US" dirty="0" err="1">
                <a:latin typeface="Montserrat"/>
              </a:rPr>
              <a:t>summarises</a:t>
            </a:r>
            <a:r>
              <a:rPr lang="en-US" dirty="0">
                <a:latin typeface="Montserrat"/>
              </a:rPr>
              <a:t> rigorous and relevant evidence about </a:t>
            </a:r>
            <a:r>
              <a:rPr lang="en-US" b="1" dirty="0">
                <a:latin typeface="Montserrat"/>
              </a:rPr>
              <a:t>how students learn</a:t>
            </a:r>
            <a:r>
              <a:rPr lang="en-US" dirty="0">
                <a:latin typeface="Montserrat"/>
              </a:rPr>
              <a:t>, with evidence about the </a:t>
            </a:r>
            <a:r>
              <a:rPr lang="en-US" b="1" dirty="0">
                <a:latin typeface="Montserrat"/>
              </a:rPr>
              <a:t>most effective teaching practices</a:t>
            </a:r>
            <a:r>
              <a:rPr lang="en-US" dirty="0">
                <a:latin typeface="Montserrat"/>
              </a:rPr>
              <a:t>.</a:t>
            </a:r>
            <a:endParaRPr lang="en-AU" dirty="0">
              <a:latin typeface="Montserrat"/>
            </a:endParaRPr>
          </a:p>
          <a:p>
            <a:pPr lvl="0"/>
            <a:endParaRPr lang="en-US" dirty="0"/>
          </a:p>
          <a:p>
            <a:pPr lvl="0"/>
            <a:r>
              <a:rPr lang="en-US" b="1" i="1" dirty="0"/>
              <a:t>Draw attention to the circled parts of the diagram:</a:t>
            </a:r>
          </a:p>
          <a:p>
            <a:pPr lvl="0"/>
            <a:r>
              <a:rPr lang="en-US" dirty="0">
                <a:latin typeface="Montserrat"/>
              </a:rPr>
              <a:t>As you can see, in AERO’s model, explaining learning objectives is a foundational component of evidence-based instruction. Establishing and clearly explaining learning objectives reduces students’ cognitive load, helping direct their attention towards the priority content for the lesson. Learning objectives also help students to consolidate their learning so they can access knowledge over the long-term.</a:t>
            </a:r>
          </a:p>
        </p:txBody>
      </p:sp>
      <p:sp>
        <p:nvSpPr>
          <p:cNvPr id="6" name="Slide Number Placeholder 5">
            <a:extLst>
              <a:ext uri="{FF2B5EF4-FFF2-40B4-BE49-F238E27FC236}">
                <a16:creationId xmlns:a16="http://schemas.microsoft.com/office/drawing/2014/main" id="{4107208B-1638-A774-4D33-2F17F066F29E}"/>
              </a:ext>
            </a:extLst>
          </p:cNvPr>
          <p:cNvSpPr>
            <a:spLocks noGrp="1"/>
          </p:cNvSpPr>
          <p:nvPr>
            <p:ph type="sldNum" sz="quarter" idx="5"/>
          </p:nvPr>
        </p:nvSpPr>
        <p:spPr/>
        <p:txBody>
          <a:bodyPr/>
          <a:lstStyle/>
          <a:p>
            <a:pPr lvl="0"/>
            <a:fld id="{B36E7EC0-9BE3-5541-9D76-7DE32A6C9D42}" type="slidenum">
              <a:rPr lang="en-US" noProof="0" smtClean="0"/>
              <a:pPr lvl="0"/>
              <a:t>10</a:t>
            </a:fld>
            <a:endParaRPr lang="en-US" noProof="0"/>
          </a:p>
        </p:txBody>
      </p:sp>
      <p:sp>
        <p:nvSpPr>
          <p:cNvPr id="10" name="Slide Image Placeholder 9">
            <a:extLst>
              <a:ext uri="{FF2B5EF4-FFF2-40B4-BE49-F238E27FC236}">
                <a16:creationId xmlns:a16="http://schemas.microsoft.com/office/drawing/2014/main" id="{772D5EFC-B335-666C-1379-AF02DD3E94DD}"/>
              </a:ext>
            </a:extLst>
          </p:cNvPr>
          <p:cNvSpPr>
            <a:spLocks noGrp="1" noRot="1" noChangeAspect="1"/>
          </p:cNvSpPr>
          <p:nvPr>
            <p:ph type="sldImg"/>
          </p:nvPr>
        </p:nvSpPr>
        <p:spPr/>
      </p:sp>
    </p:spTree>
    <p:extLst>
      <p:ext uri="{BB962C8B-B14F-4D97-AF65-F5344CB8AC3E}">
        <p14:creationId xmlns:p14="http://schemas.microsoft.com/office/powerpoint/2010/main" val="23690670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pPr lvl="0"/>
            <a:endParaRPr lang="en-AU" dirty="0"/>
          </a:p>
          <a:p>
            <a:r>
              <a:rPr lang="en-US" i="1" dirty="0"/>
              <a:t>Play the video clip. </a:t>
            </a:r>
          </a:p>
          <a:p>
            <a:r>
              <a:rPr lang="en-US" b="1" i="1" dirty="0"/>
              <a:t>Optional: </a:t>
            </a:r>
            <a:r>
              <a:rPr lang="en-US" i="1" dirty="0"/>
              <a:t>Ask staff to share the main points covered in the video.</a:t>
            </a:r>
          </a:p>
          <a:p>
            <a:pPr lvl="0"/>
            <a:endParaRPr lang="en-AU" dirty="0"/>
          </a:p>
          <a:p>
            <a:pPr lvl="0"/>
            <a:r>
              <a:rPr lang="en-AU" b="1" dirty="0"/>
              <a:t>Speaking notes: </a:t>
            </a:r>
            <a:r>
              <a:rPr lang="en-AU" dirty="0"/>
              <a:t>While there are strong reasons to use learning objectives and success criteria, we also need to be purposeful or intentional about how we use them. As we heard in the video, a learning objective can be a helpful tool for students to understand what they’re doing and why they’re doing it. However, learning objectives shouldn’t be overused to the point where they become tokenistic or take up too much time within a lesson.  </a:t>
            </a:r>
            <a:br>
              <a:rPr lang="en-AU" dirty="0"/>
            </a:br>
            <a:endParaRPr lang="en-AU" dirty="0"/>
          </a:p>
          <a:p>
            <a:r>
              <a:rPr lang="en-AU" dirty="0"/>
              <a:t>The following slides outline how learning objectives and success criteria can support effective instruction without becoming the focus themselves.</a:t>
            </a:r>
          </a:p>
        </p:txBody>
      </p:sp>
      <p:sp>
        <p:nvSpPr>
          <p:cNvPr id="6" name="Slide Number Placeholder 5"/>
          <p:cNvSpPr>
            <a:spLocks noGrp="1"/>
          </p:cNvSpPr>
          <p:nvPr>
            <p:ph type="sldNum" sz="quarter" idx="5"/>
          </p:nvPr>
        </p:nvSpPr>
        <p:spPr/>
        <p:txBody>
          <a:bodyPr/>
          <a:lstStyle/>
          <a:p>
            <a:fld id="{B36E7EC0-9BE3-5541-9D76-7DE32A6C9D42}" type="slidenum">
              <a:rPr lang="en-US" smtClean="0"/>
              <a:pPr/>
              <a:t>11</a:t>
            </a:fld>
            <a:endParaRPr lang="en-US"/>
          </a:p>
        </p:txBody>
      </p:sp>
      <p:sp>
        <p:nvSpPr>
          <p:cNvPr id="10" name="Slide Image Placeholder 9">
            <a:extLst>
              <a:ext uri="{FF2B5EF4-FFF2-40B4-BE49-F238E27FC236}">
                <a16:creationId xmlns:a16="http://schemas.microsoft.com/office/drawing/2014/main" id="{CF1C8A3B-BE8A-09E1-27C9-7EB7D4ADAFA9}"/>
              </a:ext>
            </a:extLst>
          </p:cNvPr>
          <p:cNvSpPr>
            <a:spLocks noGrp="1" noRot="1" noChangeAspect="1"/>
          </p:cNvSpPr>
          <p:nvPr>
            <p:ph type="sldImg"/>
          </p:nvPr>
        </p:nvSpPr>
        <p:spPr/>
      </p:sp>
    </p:spTree>
    <p:extLst>
      <p:ext uri="{BB962C8B-B14F-4D97-AF65-F5344CB8AC3E}">
        <p14:creationId xmlns:p14="http://schemas.microsoft.com/office/powerpoint/2010/main" val="24558010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dirty="0"/>
              <a:t>Editing note: </a:t>
            </a:r>
            <a:r>
              <a:rPr lang="en-US" i="1" dirty="0"/>
              <a:t>An example discussion activity is provided here. </a:t>
            </a:r>
            <a:r>
              <a:rPr lang="en-AU" i="1" dirty="0"/>
              <a:t>Please add further questions if needed for your context.</a:t>
            </a:r>
          </a:p>
          <a:p>
            <a:pPr lvl="0"/>
            <a:endParaRPr lang="en-US" dirty="0"/>
          </a:p>
          <a:p>
            <a:r>
              <a:rPr lang="en-US" b="1" dirty="0"/>
              <a:t>Speaking note (following the discussion): </a:t>
            </a:r>
            <a:r>
              <a:rPr lang="en-US" dirty="0"/>
              <a:t>Now let’s consider ways to set clear and measurable learning objectives and success criteria … </a:t>
            </a:r>
          </a:p>
        </p:txBody>
      </p:sp>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12</a:t>
            </a:fld>
            <a:endParaRPr lang="en-US" noProof="0"/>
          </a:p>
        </p:txBody>
      </p:sp>
      <p:sp>
        <p:nvSpPr>
          <p:cNvPr id="9" name="Slide Image Placeholder 8">
            <a:extLst>
              <a:ext uri="{FF2B5EF4-FFF2-40B4-BE49-F238E27FC236}">
                <a16:creationId xmlns:a16="http://schemas.microsoft.com/office/drawing/2014/main" id="{6CF9AA76-6DDA-6210-6A09-2A6D12F79334}"/>
              </a:ext>
            </a:extLst>
          </p:cNvPr>
          <p:cNvSpPr>
            <a:spLocks noGrp="1" noRot="1" noChangeAspect="1"/>
          </p:cNvSpPr>
          <p:nvPr>
            <p:ph type="sldImg"/>
          </p:nvPr>
        </p:nvSpPr>
        <p:spPr/>
      </p:sp>
    </p:spTree>
    <p:extLst>
      <p:ext uri="{BB962C8B-B14F-4D97-AF65-F5344CB8AC3E}">
        <p14:creationId xmlns:p14="http://schemas.microsoft.com/office/powerpoint/2010/main" val="39630598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2D2A7-C0C5-0DF4-504A-33D120D08B6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E656C4F-71D5-6FDB-36C2-25C59EB132F7}"/>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pPr lvl="0"/>
            <a:endParaRPr lang="en-US" dirty="0"/>
          </a:p>
          <a:p>
            <a:pPr lvl="0"/>
            <a:r>
              <a:rPr lang="en-US" b="1" dirty="0"/>
              <a:t>Speaking note: </a:t>
            </a:r>
            <a:r>
              <a:rPr lang="en-US" dirty="0"/>
              <a:t>Now we’ve gone through what learning objectives and success criteria are and how they support learning, let’s look at setting clear and measurable learning objectives and success criteria. We’ll consider how to: </a:t>
            </a:r>
            <a:r>
              <a:rPr lang="en-US" i="1" dirty="0"/>
              <a:t>[read the technique from the slide].</a:t>
            </a:r>
          </a:p>
        </p:txBody>
      </p:sp>
      <p:sp>
        <p:nvSpPr>
          <p:cNvPr id="6" name="Slide Number Placeholder 5">
            <a:extLst>
              <a:ext uri="{FF2B5EF4-FFF2-40B4-BE49-F238E27FC236}">
                <a16:creationId xmlns:a16="http://schemas.microsoft.com/office/drawing/2014/main" id="{9FF083AE-F738-0AE7-CCA1-135F9C0EB899}"/>
              </a:ext>
            </a:extLst>
          </p:cNvPr>
          <p:cNvSpPr>
            <a:spLocks noGrp="1"/>
          </p:cNvSpPr>
          <p:nvPr>
            <p:ph type="sldNum" sz="quarter" idx="5"/>
          </p:nvPr>
        </p:nvSpPr>
        <p:spPr/>
        <p:txBody>
          <a:bodyPr/>
          <a:lstStyle/>
          <a:p>
            <a:pPr lvl="0"/>
            <a:fld id="{B36E7EC0-9BE3-5541-9D76-7DE32A6C9D42}" type="slidenum">
              <a:rPr lang="en-US" noProof="0" smtClean="0"/>
              <a:pPr lvl="0"/>
              <a:t>13</a:t>
            </a:fld>
            <a:endParaRPr lang="en-US" noProof="0"/>
          </a:p>
        </p:txBody>
      </p:sp>
      <p:sp>
        <p:nvSpPr>
          <p:cNvPr id="7" name="Slide Image Placeholder 6">
            <a:extLst>
              <a:ext uri="{FF2B5EF4-FFF2-40B4-BE49-F238E27FC236}">
                <a16:creationId xmlns:a16="http://schemas.microsoft.com/office/drawing/2014/main" id="{D8232F52-A580-DF21-B84C-4FACF16EFAC6}"/>
              </a:ext>
            </a:extLst>
          </p:cNvPr>
          <p:cNvSpPr>
            <a:spLocks noGrp="1" noRot="1" noChangeAspect="1"/>
          </p:cNvSpPr>
          <p:nvPr>
            <p:ph type="sldImg"/>
          </p:nvPr>
        </p:nvSpPr>
        <p:spPr/>
      </p:sp>
    </p:spTree>
    <p:extLst>
      <p:ext uri="{BB962C8B-B14F-4D97-AF65-F5344CB8AC3E}">
        <p14:creationId xmlns:p14="http://schemas.microsoft.com/office/powerpoint/2010/main" val="23922308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A309E-FC68-5613-6E96-40F0FC03D215}"/>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6476C530-ED10-52A2-F89C-E119580EFC68}"/>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endParaRPr lang="en-US" dirty="0"/>
          </a:p>
          <a:p>
            <a:pPr lvl="0"/>
            <a:r>
              <a:rPr lang="en-US" b="1" dirty="0"/>
              <a:t>Speaking notes: </a:t>
            </a:r>
            <a:r>
              <a:rPr lang="en-US" dirty="0"/>
              <a:t>Let’s start with what we mean by ‘</a:t>
            </a:r>
            <a:r>
              <a:rPr lang="en-AU" dirty="0"/>
              <a:t>writing clear </a:t>
            </a:r>
            <a:r>
              <a:rPr lang="en-US" dirty="0"/>
              <a:t>learning objectives and success criteria’. </a:t>
            </a:r>
          </a:p>
          <a:p>
            <a:pPr lvl="0"/>
            <a:endParaRPr lang="en-US" dirty="0"/>
          </a:p>
          <a:p>
            <a:pPr lvl="0"/>
            <a:r>
              <a:rPr lang="en-US" dirty="0"/>
              <a:t>A learning objective is a </a:t>
            </a:r>
            <a:r>
              <a:rPr lang="en-US" b="1" dirty="0"/>
              <a:t>short, clear statement </a:t>
            </a:r>
            <a:r>
              <a:rPr lang="en-US" dirty="0"/>
              <a:t>about the goal of a lesson or lesson series, </a:t>
            </a:r>
            <a:r>
              <a:rPr lang="en-AU" dirty="0"/>
              <a:t>which chunks curriculum content into manageable parts</a:t>
            </a:r>
            <a:r>
              <a:rPr lang="en-US" dirty="0"/>
              <a:t>. </a:t>
            </a:r>
          </a:p>
          <a:p>
            <a:pPr lvl="0"/>
            <a:endParaRPr lang="en-US" dirty="0"/>
          </a:p>
          <a:p>
            <a:pPr lvl="0"/>
            <a:r>
              <a:rPr lang="en-US" dirty="0"/>
              <a:t>Clear success criteria break this learning objective into </a:t>
            </a:r>
            <a:r>
              <a:rPr lang="en-US" b="1" dirty="0"/>
              <a:t>sequential steps</a:t>
            </a:r>
            <a:r>
              <a:rPr lang="en-US" dirty="0"/>
              <a:t>, showing how students will achieve it.</a:t>
            </a:r>
          </a:p>
          <a:p>
            <a:pPr lvl="0"/>
            <a:endParaRPr lang="en-US" dirty="0"/>
          </a:p>
          <a:p>
            <a:pPr lvl="0"/>
            <a:r>
              <a:rPr lang="en-US" b="1" i="1" dirty="0">
                <a:latin typeface="Montserrat"/>
              </a:rPr>
              <a:t>Optional: </a:t>
            </a:r>
            <a:r>
              <a:rPr lang="en-US" i="1" dirty="0">
                <a:latin typeface="Montserrat"/>
              </a:rPr>
              <a:t>Allow staff time to read the slide, without talking to it. </a:t>
            </a:r>
          </a:p>
        </p:txBody>
      </p:sp>
      <p:sp>
        <p:nvSpPr>
          <p:cNvPr id="6" name="Slide Number Placeholder 5">
            <a:extLst>
              <a:ext uri="{FF2B5EF4-FFF2-40B4-BE49-F238E27FC236}">
                <a16:creationId xmlns:a16="http://schemas.microsoft.com/office/drawing/2014/main" id="{EA0C8003-AE08-F011-A37F-84A45CEA5C60}"/>
              </a:ext>
            </a:extLst>
          </p:cNvPr>
          <p:cNvSpPr>
            <a:spLocks noGrp="1"/>
          </p:cNvSpPr>
          <p:nvPr>
            <p:ph type="sldNum" sz="quarter" idx="5"/>
          </p:nvPr>
        </p:nvSpPr>
        <p:spPr/>
        <p:txBody>
          <a:bodyPr/>
          <a:lstStyle/>
          <a:p>
            <a:pPr lvl="0"/>
            <a:fld id="{B36E7EC0-9BE3-5541-9D76-7DE32A6C9D42}" type="slidenum">
              <a:rPr lang="en-US" noProof="0" smtClean="0"/>
              <a:pPr lvl="0"/>
              <a:t>14</a:t>
            </a:fld>
            <a:endParaRPr lang="en-US" noProof="0"/>
          </a:p>
        </p:txBody>
      </p:sp>
      <p:sp>
        <p:nvSpPr>
          <p:cNvPr id="9" name="Slide Image Placeholder 8">
            <a:extLst>
              <a:ext uri="{FF2B5EF4-FFF2-40B4-BE49-F238E27FC236}">
                <a16:creationId xmlns:a16="http://schemas.microsoft.com/office/drawing/2014/main" id="{EC6F5F41-69D8-541B-3557-65605126F07A}"/>
              </a:ext>
            </a:extLst>
          </p:cNvPr>
          <p:cNvSpPr>
            <a:spLocks noGrp="1" noRot="1" noChangeAspect="1"/>
          </p:cNvSpPr>
          <p:nvPr>
            <p:ph type="sldImg"/>
          </p:nvPr>
        </p:nvSpPr>
        <p:spPr/>
      </p:sp>
    </p:spTree>
    <p:extLst>
      <p:ext uri="{BB962C8B-B14F-4D97-AF65-F5344CB8AC3E}">
        <p14:creationId xmlns:p14="http://schemas.microsoft.com/office/powerpoint/2010/main" val="8117315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6995B-78C2-C402-ADC7-35A13C6181AE}"/>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EBD985C4-9AB6-F566-21A8-292B06BC7322}"/>
              </a:ext>
            </a:extLst>
          </p:cNvPr>
          <p:cNvSpPr>
            <a:spLocks noGrp="1"/>
          </p:cNvSpPr>
          <p:nvPr>
            <p:ph type="body" idx="1"/>
          </p:nvPr>
        </p:nvSpPr>
        <p:spPr/>
        <p:txBody>
          <a:bodyPr>
            <a:normAutofit lnSpcReduction="10000"/>
          </a:bodyPr>
          <a:lstStyle/>
          <a:p>
            <a:pPr lvl="0"/>
            <a:r>
              <a:rPr lang="en-US" b="1" i="1" dirty="0"/>
              <a:t>Editing note: </a:t>
            </a:r>
            <a:r>
              <a:rPr lang="en-US" i="1" dirty="0"/>
              <a:t>Choose whether to keep or delete this slide according to your context (e.g., if you’re in a secondary school, this slide may not be relevant).</a:t>
            </a:r>
          </a:p>
          <a:p>
            <a:endParaRPr lang="en-US" dirty="0"/>
          </a:p>
          <a:p>
            <a:pPr lvl="0"/>
            <a:r>
              <a:rPr lang="en-US" b="1" dirty="0"/>
              <a:t>Speaking notes: </a:t>
            </a:r>
            <a:r>
              <a:rPr lang="en-US" dirty="0"/>
              <a:t>Learning objectives should be achievable for students to meet in a single lesson or sequence of lessons. This will depend on students’ existing knowledge and skills, as well as content complexity. To ensure close alignment with curriculum expectations, always plan learning objectives </a:t>
            </a:r>
            <a:r>
              <a:rPr lang="en-AU" dirty="0"/>
              <a:t>directly from the Australian Curriculum (or relevant system curriculum or senior syllabus).</a:t>
            </a:r>
          </a:p>
          <a:p>
            <a:pPr lvl="0"/>
            <a:endParaRPr lang="en-US" dirty="0"/>
          </a:p>
          <a:p>
            <a:pPr lvl="0"/>
            <a:r>
              <a:rPr lang="en-AU" dirty="0"/>
              <a:t>This slide has examples of learning objectives across subject areas and year levels, e</a:t>
            </a:r>
            <a:r>
              <a:rPr lang="en-US" dirty="0"/>
              <a:t>ach one focusing on a particular aspect of the Australian Curriculum. </a:t>
            </a:r>
          </a:p>
          <a:p>
            <a:endParaRPr lang="en-US" dirty="0"/>
          </a:p>
          <a:p>
            <a:r>
              <a:rPr lang="en-US" i="1" dirty="0"/>
              <a:t>Provide time for staff to read the learning objectives.</a:t>
            </a:r>
          </a:p>
          <a:p>
            <a:endParaRPr lang="en-US" dirty="0"/>
          </a:p>
          <a:p>
            <a:r>
              <a:rPr lang="en-US" dirty="0"/>
              <a:t>Let’s look at the first learning objective in the table. The Year 6 English curriculum requires students to</a:t>
            </a:r>
            <a:r>
              <a:rPr lang="en-US" b="1" dirty="0"/>
              <a:t> interpret and create texts that use figurative language</a:t>
            </a:r>
            <a:r>
              <a:rPr lang="en-US" dirty="0"/>
              <a:t>. </a:t>
            </a:r>
            <a:r>
              <a:rPr lang="en-AU" dirty="0"/>
              <a:t>All aspects of figurative language cannot be covered in one lesson, so the learning objective focuses on:</a:t>
            </a:r>
          </a:p>
          <a:p>
            <a:pPr lvl="4"/>
            <a:r>
              <a:rPr lang="en-US" dirty="0"/>
              <a:t>understanding </a:t>
            </a:r>
            <a:r>
              <a:rPr lang="en-US" b="1" dirty="0"/>
              <a:t>metaphor</a:t>
            </a:r>
            <a:r>
              <a:rPr lang="en-US" dirty="0"/>
              <a:t> as an example of figurative language</a:t>
            </a:r>
          </a:p>
          <a:p>
            <a:pPr lvl="4"/>
            <a:r>
              <a:rPr lang="en-US" dirty="0"/>
              <a:t>the </a:t>
            </a:r>
            <a:r>
              <a:rPr lang="en-US" b="1" dirty="0"/>
              <a:t>effects</a:t>
            </a:r>
            <a:r>
              <a:rPr lang="en-US" dirty="0"/>
              <a:t> of using metaphor. </a:t>
            </a:r>
          </a:p>
          <a:p>
            <a:endParaRPr lang="en-US" dirty="0"/>
          </a:p>
          <a:p>
            <a:r>
              <a:rPr lang="en-US" dirty="0"/>
              <a:t>Another example is the last learning objective in the table, which comes from the Year 4 Mathematics curriculum. The objective focuses on 2 specific aspects of measurement content: </a:t>
            </a:r>
          </a:p>
          <a:p>
            <a:pPr lvl="4"/>
            <a:r>
              <a:rPr lang="en-US" dirty="0"/>
              <a:t>what </a:t>
            </a:r>
            <a:r>
              <a:rPr lang="en-US" b="1" dirty="0"/>
              <a:t>perimeter</a:t>
            </a:r>
            <a:r>
              <a:rPr lang="en-US" dirty="0"/>
              <a:t> is</a:t>
            </a:r>
          </a:p>
          <a:p>
            <a:pPr lvl="4"/>
            <a:r>
              <a:rPr lang="en-US" dirty="0"/>
              <a:t>using </a:t>
            </a:r>
            <a:r>
              <a:rPr lang="en-US" b="1" dirty="0"/>
              <a:t>informal</a:t>
            </a:r>
            <a:r>
              <a:rPr lang="en-US" dirty="0"/>
              <a:t> </a:t>
            </a:r>
            <a:r>
              <a:rPr lang="en-US" b="1" dirty="0"/>
              <a:t>units</a:t>
            </a:r>
            <a:r>
              <a:rPr lang="en-US" dirty="0"/>
              <a:t>.</a:t>
            </a:r>
          </a:p>
          <a:p>
            <a:endParaRPr lang="en-US" dirty="0"/>
          </a:p>
          <a:p>
            <a:pPr lvl="0"/>
            <a:r>
              <a:rPr lang="en-AU" dirty="0"/>
              <a:t>This learning objective </a:t>
            </a:r>
            <a:r>
              <a:rPr lang="en-US" dirty="0"/>
              <a:t>builds on students’ prior learning </a:t>
            </a:r>
            <a:r>
              <a:rPr lang="en-AU" dirty="0"/>
              <a:t>of measuring length </a:t>
            </a:r>
            <a:r>
              <a:rPr lang="en-US" dirty="0"/>
              <a:t>to reach a broader curriculum outcome.</a:t>
            </a:r>
          </a:p>
        </p:txBody>
      </p:sp>
      <p:sp>
        <p:nvSpPr>
          <p:cNvPr id="6" name="Slide Number Placeholder 5">
            <a:extLst>
              <a:ext uri="{FF2B5EF4-FFF2-40B4-BE49-F238E27FC236}">
                <a16:creationId xmlns:a16="http://schemas.microsoft.com/office/drawing/2014/main" id="{A2F11891-DE57-8D96-79AD-12DBC258FA9D}"/>
              </a:ext>
            </a:extLst>
          </p:cNvPr>
          <p:cNvSpPr>
            <a:spLocks noGrp="1"/>
          </p:cNvSpPr>
          <p:nvPr>
            <p:ph type="sldNum" sz="quarter" idx="5"/>
          </p:nvPr>
        </p:nvSpPr>
        <p:spPr/>
        <p:txBody>
          <a:bodyPr/>
          <a:lstStyle/>
          <a:p>
            <a:pPr lvl="0"/>
            <a:fld id="{B36E7EC0-9BE3-5541-9D76-7DE32A6C9D42}" type="slidenum">
              <a:rPr lang="en-US" noProof="0" smtClean="0"/>
              <a:pPr lvl="0"/>
              <a:t>15</a:t>
            </a:fld>
            <a:endParaRPr lang="en-US" noProof="0"/>
          </a:p>
        </p:txBody>
      </p:sp>
      <p:sp>
        <p:nvSpPr>
          <p:cNvPr id="10" name="Slide Image Placeholder 9">
            <a:extLst>
              <a:ext uri="{FF2B5EF4-FFF2-40B4-BE49-F238E27FC236}">
                <a16:creationId xmlns:a16="http://schemas.microsoft.com/office/drawing/2014/main" id="{D813B9FD-D656-6AF8-66D2-C5CF90D3BD44}"/>
              </a:ext>
            </a:extLst>
          </p:cNvPr>
          <p:cNvSpPr>
            <a:spLocks noGrp="1" noRot="1" noChangeAspect="1"/>
          </p:cNvSpPr>
          <p:nvPr>
            <p:ph type="sldImg"/>
          </p:nvPr>
        </p:nvSpPr>
        <p:spPr/>
      </p:sp>
    </p:spTree>
    <p:extLst>
      <p:ext uri="{BB962C8B-B14F-4D97-AF65-F5344CB8AC3E}">
        <p14:creationId xmlns:p14="http://schemas.microsoft.com/office/powerpoint/2010/main" val="25829581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E6EA12-09F9-24B6-1452-622FEB63A174}"/>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6F613220-2101-C821-41AA-A055A7A374C4}"/>
              </a:ext>
            </a:extLst>
          </p:cNvPr>
          <p:cNvSpPr>
            <a:spLocks noGrp="1"/>
          </p:cNvSpPr>
          <p:nvPr>
            <p:ph type="body" idx="1"/>
          </p:nvPr>
        </p:nvSpPr>
        <p:spPr/>
        <p:txBody>
          <a:bodyPr/>
          <a:lstStyle/>
          <a:p>
            <a:pPr lvl="0"/>
            <a:r>
              <a:rPr lang="en-US" b="1" i="1" dirty="0"/>
              <a:t>Editing note: </a:t>
            </a:r>
            <a:r>
              <a:rPr lang="en-US" i="1" dirty="0"/>
              <a:t>Choose whether to keep or delete this slide according to your context (e.g., if you’re in a secondary school, this slide may not be relevant).</a:t>
            </a:r>
          </a:p>
          <a:p>
            <a:endParaRPr lang="en-AU" dirty="0"/>
          </a:p>
          <a:p>
            <a:r>
              <a:rPr lang="en-AU" b="1" dirty="0"/>
              <a:t>Speaking notes: </a:t>
            </a:r>
            <a:r>
              <a:rPr lang="en-AU" dirty="0"/>
              <a:t>Here are 2 examples of learning objectives (i.e., the ‘destination on the map’), broken down into </a:t>
            </a:r>
            <a:r>
              <a:rPr lang="en-AU" b="1" dirty="0"/>
              <a:t>success criteria </a:t>
            </a:r>
            <a:r>
              <a:rPr lang="en-AU" dirty="0"/>
              <a:t>(i.e., the ‘path to take on the map’ towards the destination). </a:t>
            </a:r>
          </a:p>
          <a:p>
            <a:endParaRPr lang="en-AU" dirty="0"/>
          </a:p>
          <a:p>
            <a:r>
              <a:rPr lang="en-AU" dirty="0"/>
              <a:t>In the English example, the objective is built in 2 steps:</a:t>
            </a:r>
          </a:p>
          <a:p>
            <a:pPr lvl="4"/>
            <a:r>
              <a:rPr lang="en-AU" dirty="0"/>
              <a:t>understanding and identifying metaphor</a:t>
            </a:r>
          </a:p>
          <a:p>
            <a:pPr lvl="4"/>
            <a:r>
              <a:rPr lang="en-AU" dirty="0"/>
              <a:t>using it to engage the reader.</a:t>
            </a:r>
          </a:p>
          <a:p>
            <a:endParaRPr lang="en-AU" dirty="0"/>
          </a:p>
          <a:p>
            <a:r>
              <a:rPr lang="en-AU" dirty="0"/>
              <a:t>In the mathematics example, students build towards measuring perimeter by first understanding it, then demonstrating how to measure it, and finally showing understanding in concrete and written forms.</a:t>
            </a:r>
          </a:p>
          <a:p>
            <a:endParaRPr lang="en-AU" dirty="0"/>
          </a:p>
          <a:p>
            <a:r>
              <a:rPr lang="en-AU" dirty="0"/>
              <a:t>Isolating success criteria helps monitor progress towards the learning goal and clarifies what students need to achieve.</a:t>
            </a:r>
          </a:p>
        </p:txBody>
      </p:sp>
      <p:sp>
        <p:nvSpPr>
          <p:cNvPr id="6" name="Slide Number Placeholder 5">
            <a:extLst>
              <a:ext uri="{FF2B5EF4-FFF2-40B4-BE49-F238E27FC236}">
                <a16:creationId xmlns:a16="http://schemas.microsoft.com/office/drawing/2014/main" id="{A1F91D94-7567-A918-50C2-E0AB7F20CAC5}"/>
              </a:ext>
            </a:extLst>
          </p:cNvPr>
          <p:cNvSpPr>
            <a:spLocks noGrp="1"/>
          </p:cNvSpPr>
          <p:nvPr>
            <p:ph type="sldNum" sz="quarter" idx="5"/>
          </p:nvPr>
        </p:nvSpPr>
        <p:spPr/>
        <p:txBody>
          <a:bodyPr/>
          <a:lstStyle/>
          <a:p>
            <a:pPr lvl="0"/>
            <a:fld id="{B36E7EC0-9BE3-5541-9D76-7DE32A6C9D42}" type="slidenum">
              <a:rPr lang="en-US" noProof="0" smtClean="0"/>
              <a:pPr lvl="0"/>
              <a:t>16</a:t>
            </a:fld>
            <a:endParaRPr lang="en-US" noProof="0"/>
          </a:p>
        </p:txBody>
      </p:sp>
      <p:sp>
        <p:nvSpPr>
          <p:cNvPr id="10" name="Slide Image Placeholder 9">
            <a:extLst>
              <a:ext uri="{FF2B5EF4-FFF2-40B4-BE49-F238E27FC236}">
                <a16:creationId xmlns:a16="http://schemas.microsoft.com/office/drawing/2014/main" id="{6725CADB-832E-B44B-3915-D35FFBE67EBF}"/>
              </a:ext>
            </a:extLst>
          </p:cNvPr>
          <p:cNvSpPr>
            <a:spLocks noGrp="1" noRot="1" noChangeAspect="1"/>
          </p:cNvSpPr>
          <p:nvPr>
            <p:ph type="sldImg"/>
          </p:nvPr>
        </p:nvSpPr>
        <p:spPr/>
      </p:sp>
    </p:spTree>
    <p:extLst>
      <p:ext uri="{BB962C8B-B14F-4D97-AF65-F5344CB8AC3E}">
        <p14:creationId xmlns:p14="http://schemas.microsoft.com/office/powerpoint/2010/main" val="37032780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F0ADFE-23E6-5124-D3DD-B0CF45CE99F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C3DD7935-37FA-83FA-3418-47CB00A12716}"/>
              </a:ext>
            </a:extLst>
          </p:cNvPr>
          <p:cNvSpPr>
            <a:spLocks noGrp="1"/>
          </p:cNvSpPr>
          <p:nvPr>
            <p:ph type="body" idx="1"/>
          </p:nvPr>
        </p:nvSpPr>
        <p:spPr/>
        <p:txBody>
          <a:bodyPr>
            <a:normAutofit fontScale="92500" lnSpcReduction="10000"/>
          </a:bodyPr>
          <a:lstStyle/>
          <a:p>
            <a:r>
              <a:rPr lang="en-US" b="1" i="1" dirty="0"/>
              <a:t>Editing note: </a:t>
            </a:r>
            <a:r>
              <a:rPr lang="en-US" i="1" dirty="0"/>
              <a:t>Choose whether to keep or delete this slide according to your context (e.g., if you’re in a primary school, this slide may not be relevant).</a:t>
            </a:r>
          </a:p>
          <a:p>
            <a:endParaRPr lang="en-US" dirty="0"/>
          </a:p>
          <a:p>
            <a:pPr lvl="0"/>
            <a:r>
              <a:rPr lang="en-US" b="1" dirty="0"/>
              <a:t>Speaking notes: </a:t>
            </a:r>
            <a:r>
              <a:rPr lang="en-US" noProof="0" dirty="0"/>
              <a:t>Learning objectives should be achievable for students to meet in a single lesson or sequence of lessons. This will depend on students’ existing knowledge and skills, as well as content complexity. To ensure close alignment with curriculum expectations, always plan learning objectives </a:t>
            </a:r>
            <a:r>
              <a:rPr lang="en-AU" noProof="0" dirty="0"/>
              <a:t>directly from the Australian Curriculum (or relevant system curriculum or senior syllabus).</a:t>
            </a:r>
          </a:p>
          <a:p>
            <a:pPr lvl="0"/>
            <a:endParaRPr lang="en-US" noProof="0" dirty="0"/>
          </a:p>
          <a:p>
            <a:pPr lvl="0"/>
            <a:r>
              <a:rPr lang="en-AU" noProof="0" dirty="0"/>
              <a:t>This slide has examples </a:t>
            </a:r>
            <a:r>
              <a:rPr lang="en-AU" dirty="0"/>
              <a:t>of learning objectives for various subject areas. </a:t>
            </a:r>
            <a:r>
              <a:rPr lang="en-US" dirty="0"/>
              <a:t>As these are examples for Years 7 to 10, each one focuses on a particular aspect of the Australian Curriculum. </a:t>
            </a:r>
          </a:p>
          <a:p>
            <a:endParaRPr lang="en-US" dirty="0"/>
          </a:p>
          <a:p>
            <a:r>
              <a:rPr lang="en-US" i="1" dirty="0"/>
              <a:t>Provide time for staff to read the learning objectives.</a:t>
            </a:r>
          </a:p>
          <a:p>
            <a:endParaRPr lang="en-AU" dirty="0"/>
          </a:p>
          <a:p>
            <a:r>
              <a:rPr lang="en-US" dirty="0"/>
              <a:t>Let’s look at the first learning objective in the table. This learning objective focuses on 2 areas of the Year 8 English curriculum: </a:t>
            </a:r>
          </a:p>
          <a:p>
            <a:pPr lvl="4"/>
            <a:r>
              <a:rPr lang="en-US" dirty="0"/>
              <a:t>understanding </a:t>
            </a:r>
            <a:r>
              <a:rPr lang="en-US" b="1" dirty="0"/>
              <a:t>similes and metaphors</a:t>
            </a:r>
            <a:r>
              <a:rPr lang="en-US" dirty="0"/>
              <a:t> as examples of figurative language </a:t>
            </a:r>
          </a:p>
          <a:p>
            <a:pPr lvl="4"/>
            <a:r>
              <a:rPr lang="en-US" dirty="0"/>
              <a:t>identifying how using figurative language </a:t>
            </a:r>
            <a:r>
              <a:rPr lang="en-US" b="1" dirty="0"/>
              <a:t>creates layers of meaning</a:t>
            </a:r>
            <a:r>
              <a:rPr lang="en-US" dirty="0"/>
              <a:t> in a text.</a:t>
            </a:r>
          </a:p>
          <a:p>
            <a:endParaRPr lang="en-US" dirty="0"/>
          </a:p>
          <a:p>
            <a:r>
              <a:rPr lang="en-AU" dirty="0"/>
              <a:t>Through this learning objective, students work towards understanding </a:t>
            </a:r>
            <a:r>
              <a:rPr lang="en-AU" b="1" dirty="0"/>
              <a:t>how figurative language shapes meaning</a:t>
            </a:r>
            <a:r>
              <a:rPr lang="en-AU" dirty="0"/>
              <a:t>. Narrowing the focus to </a:t>
            </a:r>
            <a:r>
              <a:rPr lang="en-AU" b="1" dirty="0"/>
              <a:t>2 specific types of figurative language</a:t>
            </a:r>
            <a:r>
              <a:rPr lang="en-AU" dirty="0"/>
              <a:t> within texts supports deeper learning.</a:t>
            </a:r>
          </a:p>
          <a:p>
            <a:endParaRPr lang="en-US" dirty="0"/>
          </a:p>
          <a:p>
            <a:r>
              <a:rPr lang="en-US" dirty="0"/>
              <a:t>Another example is the last learning objective in the table, which comes from the Year 8 mathematics curriculum. The objective focuses on 2 specific aspects of measurement content: </a:t>
            </a:r>
          </a:p>
          <a:p>
            <a:pPr lvl="4"/>
            <a:r>
              <a:rPr lang="en-US" dirty="0"/>
              <a:t>the application of </a:t>
            </a:r>
            <a:r>
              <a:rPr lang="en-US" b="1" dirty="0"/>
              <a:t>pi</a:t>
            </a:r>
            <a:r>
              <a:rPr lang="en-US" dirty="0"/>
              <a:t> to circles </a:t>
            </a:r>
          </a:p>
          <a:p>
            <a:pPr lvl="4"/>
            <a:r>
              <a:rPr lang="en-US" dirty="0"/>
              <a:t>measuring the </a:t>
            </a:r>
            <a:r>
              <a:rPr lang="en-US" b="1" dirty="0"/>
              <a:t>area</a:t>
            </a:r>
            <a:r>
              <a:rPr lang="en-US" dirty="0"/>
              <a:t> of shapes.</a:t>
            </a:r>
          </a:p>
          <a:p>
            <a:endParaRPr lang="en-US" dirty="0"/>
          </a:p>
          <a:p>
            <a:r>
              <a:rPr lang="en-AU" dirty="0"/>
              <a:t>This learning objective builds on students’ </a:t>
            </a:r>
            <a:r>
              <a:rPr lang="en-AU" b="1" dirty="0"/>
              <a:t>understanding of area</a:t>
            </a:r>
            <a:r>
              <a:rPr lang="en-AU" dirty="0"/>
              <a:t> to </a:t>
            </a:r>
            <a:r>
              <a:rPr lang="en-AU" b="1" dirty="0"/>
              <a:t>apply pi</a:t>
            </a:r>
            <a:r>
              <a:rPr lang="en-AU" dirty="0"/>
              <a:t> when calculating the area of a circle, showing progression towards a broader curriculum outcome.</a:t>
            </a:r>
          </a:p>
        </p:txBody>
      </p:sp>
      <p:sp>
        <p:nvSpPr>
          <p:cNvPr id="6" name="Slide Number Placeholder 5">
            <a:extLst>
              <a:ext uri="{FF2B5EF4-FFF2-40B4-BE49-F238E27FC236}">
                <a16:creationId xmlns:a16="http://schemas.microsoft.com/office/drawing/2014/main" id="{FC4C2152-D338-3B84-9E0E-F0E03DEDE609}"/>
              </a:ext>
            </a:extLst>
          </p:cNvPr>
          <p:cNvSpPr>
            <a:spLocks noGrp="1"/>
          </p:cNvSpPr>
          <p:nvPr>
            <p:ph type="sldNum" sz="quarter" idx="5"/>
          </p:nvPr>
        </p:nvSpPr>
        <p:spPr/>
        <p:txBody>
          <a:bodyPr/>
          <a:lstStyle/>
          <a:p>
            <a:pPr lvl="0"/>
            <a:fld id="{B36E7EC0-9BE3-5541-9D76-7DE32A6C9D42}" type="slidenum">
              <a:rPr lang="en-US" noProof="0" smtClean="0"/>
              <a:pPr lvl="0"/>
              <a:t>17</a:t>
            </a:fld>
            <a:endParaRPr lang="en-US" noProof="0"/>
          </a:p>
        </p:txBody>
      </p:sp>
      <p:sp>
        <p:nvSpPr>
          <p:cNvPr id="10" name="Slide Image Placeholder 9">
            <a:extLst>
              <a:ext uri="{FF2B5EF4-FFF2-40B4-BE49-F238E27FC236}">
                <a16:creationId xmlns:a16="http://schemas.microsoft.com/office/drawing/2014/main" id="{FA1DFA76-2A24-DD5B-2034-B0DAA0E09546}"/>
              </a:ext>
            </a:extLst>
          </p:cNvPr>
          <p:cNvSpPr>
            <a:spLocks noGrp="1" noRot="1" noChangeAspect="1"/>
          </p:cNvSpPr>
          <p:nvPr>
            <p:ph type="sldImg"/>
          </p:nvPr>
        </p:nvSpPr>
        <p:spPr/>
      </p:sp>
    </p:spTree>
    <p:extLst>
      <p:ext uri="{BB962C8B-B14F-4D97-AF65-F5344CB8AC3E}">
        <p14:creationId xmlns:p14="http://schemas.microsoft.com/office/powerpoint/2010/main" val="27919012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5EF42-DE58-1858-7FCC-67A38594819A}"/>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0258148-C574-9C25-EEC9-15C5DBF24E96}"/>
              </a:ext>
            </a:extLst>
          </p:cNvPr>
          <p:cNvSpPr>
            <a:spLocks noGrp="1"/>
          </p:cNvSpPr>
          <p:nvPr>
            <p:ph type="body" idx="1"/>
          </p:nvPr>
        </p:nvSpPr>
        <p:spPr/>
        <p:txBody>
          <a:bodyPr/>
          <a:lstStyle/>
          <a:p>
            <a:pPr lvl="0"/>
            <a:r>
              <a:rPr lang="en-US" b="1" i="1" dirty="0"/>
              <a:t>Editing note: </a:t>
            </a:r>
            <a:r>
              <a:rPr lang="en-US" i="1" dirty="0"/>
              <a:t>Choose whether to keep or delete this slide according to your context (e.g., if you’re in a primary school, this slide may not be relevant).</a:t>
            </a:r>
          </a:p>
          <a:p>
            <a:endParaRPr lang="en-AU" dirty="0"/>
          </a:p>
          <a:p>
            <a:pPr lvl="0"/>
            <a:r>
              <a:rPr lang="en-AU" b="1" dirty="0"/>
              <a:t>Speaking notes: </a:t>
            </a:r>
            <a:r>
              <a:rPr lang="en-AU" dirty="0"/>
              <a:t>Here are 2 examples of learning objectives (i.e., the ‘destination on the map’), broken down into </a:t>
            </a:r>
            <a:r>
              <a:rPr lang="en-AU" b="1" dirty="0"/>
              <a:t>success criteria </a:t>
            </a:r>
            <a:r>
              <a:rPr lang="en-AU" dirty="0"/>
              <a:t>(i.e., the ‘path to take on the map’ towards the destination). </a:t>
            </a:r>
          </a:p>
          <a:p>
            <a:endParaRPr lang="en-AU" dirty="0"/>
          </a:p>
          <a:p>
            <a:r>
              <a:rPr lang="en-AU" dirty="0"/>
              <a:t>In the first example, the objective is built in 2 steps:</a:t>
            </a:r>
          </a:p>
          <a:p>
            <a:pPr lvl="4"/>
            <a:r>
              <a:rPr lang="en-AU" dirty="0"/>
              <a:t>understanding sustainability</a:t>
            </a:r>
          </a:p>
          <a:p>
            <a:pPr lvl="4"/>
            <a:r>
              <a:rPr lang="en-AU" dirty="0"/>
              <a:t>describing and giving examples of its role in product development.</a:t>
            </a:r>
          </a:p>
          <a:p>
            <a:endParaRPr lang="en-AU" dirty="0"/>
          </a:p>
          <a:p>
            <a:r>
              <a:rPr lang="en-AU" dirty="0"/>
              <a:t>In the second example, students build towards the goal of identifying and describing cell features by first understanding what a cell is, then isolating its parts, and finally comparing cells across organisms.</a:t>
            </a:r>
          </a:p>
          <a:p>
            <a:endParaRPr lang="en-AU" dirty="0"/>
          </a:p>
          <a:p>
            <a:r>
              <a:rPr lang="en-AU" dirty="0"/>
              <a:t>Isolating success criteria helps monitor progress towards the learning goal and clarifies what students need to achieve.</a:t>
            </a:r>
          </a:p>
        </p:txBody>
      </p:sp>
      <p:sp>
        <p:nvSpPr>
          <p:cNvPr id="6" name="Slide Number Placeholder 5">
            <a:extLst>
              <a:ext uri="{FF2B5EF4-FFF2-40B4-BE49-F238E27FC236}">
                <a16:creationId xmlns:a16="http://schemas.microsoft.com/office/drawing/2014/main" id="{30FC0BE8-D31F-63BF-6398-AF44C0742642}"/>
              </a:ext>
            </a:extLst>
          </p:cNvPr>
          <p:cNvSpPr>
            <a:spLocks noGrp="1"/>
          </p:cNvSpPr>
          <p:nvPr>
            <p:ph type="sldNum" sz="quarter" idx="5"/>
          </p:nvPr>
        </p:nvSpPr>
        <p:spPr/>
        <p:txBody>
          <a:bodyPr/>
          <a:lstStyle/>
          <a:p>
            <a:pPr lvl="0"/>
            <a:fld id="{B36E7EC0-9BE3-5541-9D76-7DE32A6C9D42}" type="slidenum">
              <a:rPr lang="en-US" noProof="0" smtClean="0"/>
              <a:pPr lvl="0"/>
              <a:t>18</a:t>
            </a:fld>
            <a:endParaRPr lang="en-US" noProof="0"/>
          </a:p>
        </p:txBody>
      </p:sp>
      <p:sp>
        <p:nvSpPr>
          <p:cNvPr id="10" name="Slide Image Placeholder 9">
            <a:extLst>
              <a:ext uri="{FF2B5EF4-FFF2-40B4-BE49-F238E27FC236}">
                <a16:creationId xmlns:a16="http://schemas.microsoft.com/office/drawing/2014/main" id="{C106830A-5666-FACD-D09B-B03F332FA778}"/>
              </a:ext>
            </a:extLst>
          </p:cNvPr>
          <p:cNvSpPr>
            <a:spLocks noGrp="1" noRot="1" noChangeAspect="1"/>
          </p:cNvSpPr>
          <p:nvPr>
            <p:ph type="sldImg"/>
          </p:nvPr>
        </p:nvSpPr>
        <p:spPr/>
      </p:sp>
    </p:spTree>
    <p:extLst>
      <p:ext uri="{BB962C8B-B14F-4D97-AF65-F5344CB8AC3E}">
        <p14:creationId xmlns:p14="http://schemas.microsoft.com/office/powerpoint/2010/main" val="17878783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AA5A26-2075-6632-15A2-62AA7EFD04F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7709C14-6F71-2AD9-529C-B75848A0E793}"/>
              </a:ext>
            </a:extLst>
          </p:cNvPr>
          <p:cNvSpPr>
            <a:spLocks noGrp="1"/>
          </p:cNvSpPr>
          <p:nvPr>
            <p:ph type="body" idx="1"/>
          </p:nvPr>
        </p:nvSpPr>
        <p:spPr/>
        <p:txBody>
          <a:bodyPr/>
          <a:lstStyle/>
          <a:p>
            <a:pPr lvl="0"/>
            <a:r>
              <a:rPr lang="en-US" b="1" i="1" dirty="0"/>
              <a:t>Editing note: </a:t>
            </a:r>
            <a:r>
              <a:rPr lang="en-US" i="1" dirty="0"/>
              <a:t>An example discussion activity is provided here. </a:t>
            </a:r>
            <a:r>
              <a:rPr lang="en-AU" i="1" dirty="0"/>
              <a:t>Please add further questions if needed for your context.</a:t>
            </a:r>
          </a:p>
          <a:p>
            <a:pPr lvl="0"/>
            <a:endParaRPr lang="en-US" dirty="0"/>
          </a:p>
          <a:p>
            <a:r>
              <a:rPr lang="en-US" b="1" dirty="0"/>
              <a:t>Speaking note (following the discussion): </a:t>
            </a:r>
            <a:r>
              <a:rPr lang="en-US" dirty="0"/>
              <a:t>Now, let’s move on to consider ways to communicate and use learning objectives and success criteria … </a:t>
            </a:r>
          </a:p>
        </p:txBody>
      </p:sp>
      <p:sp>
        <p:nvSpPr>
          <p:cNvPr id="6" name="Slide Number Placeholder 5">
            <a:extLst>
              <a:ext uri="{FF2B5EF4-FFF2-40B4-BE49-F238E27FC236}">
                <a16:creationId xmlns:a16="http://schemas.microsoft.com/office/drawing/2014/main" id="{F76300DD-C975-59EB-C328-5F82A19E59A6}"/>
              </a:ext>
            </a:extLst>
          </p:cNvPr>
          <p:cNvSpPr>
            <a:spLocks noGrp="1"/>
          </p:cNvSpPr>
          <p:nvPr>
            <p:ph type="sldNum" sz="quarter" idx="5"/>
          </p:nvPr>
        </p:nvSpPr>
        <p:spPr/>
        <p:txBody>
          <a:bodyPr/>
          <a:lstStyle/>
          <a:p>
            <a:pPr lvl="0"/>
            <a:fld id="{B36E7EC0-9BE3-5541-9D76-7DE32A6C9D42}" type="slidenum">
              <a:rPr lang="en-US" noProof="0" smtClean="0"/>
              <a:pPr lvl="0"/>
              <a:t>19</a:t>
            </a:fld>
            <a:endParaRPr lang="en-US" noProof="0"/>
          </a:p>
        </p:txBody>
      </p:sp>
      <p:sp>
        <p:nvSpPr>
          <p:cNvPr id="9" name="Slide Image Placeholder 8">
            <a:extLst>
              <a:ext uri="{FF2B5EF4-FFF2-40B4-BE49-F238E27FC236}">
                <a16:creationId xmlns:a16="http://schemas.microsoft.com/office/drawing/2014/main" id="{C1A0C033-5A11-0E27-56B0-1A98CD26D669}"/>
              </a:ext>
            </a:extLst>
          </p:cNvPr>
          <p:cNvSpPr>
            <a:spLocks noGrp="1" noRot="1" noChangeAspect="1"/>
          </p:cNvSpPr>
          <p:nvPr>
            <p:ph type="sldImg"/>
          </p:nvPr>
        </p:nvSpPr>
        <p:spPr/>
      </p:sp>
    </p:spTree>
    <p:extLst>
      <p:ext uri="{BB962C8B-B14F-4D97-AF65-F5344CB8AC3E}">
        <p14:creationId xmlns:p14="http://schemas.microsoft.com/office/powerpoint/2010/main" val="1800054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614D3-F245-8151-5F6E-9E6BCBFE0D5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EF233403-7E63-15F8-425D-03E77F867858}"/>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pPr lvl="0"/>
            <a:endParaRPr lang="en-US" dirty="0"/>
          </a:p>
          <a:p>
            <a:pPr lvl="0"/>
            <a:r>
              <a:rPr lang="en-US" b="1" dirty="0"/>
              <a:t>Speaking note: </a:t>
            </a:r>
            <a:r>
              <a:rPr lang="en-US" dirty="0"/>
              <a:t>Our third objective is communicating and using learning objectives and success criteria. We’ll break this into 3 techniques: </a:t>
            </a:r>
            <a:r>
              <a:rPr lang="en-US" i="1" dirty="0"/>
              <a:t>[read the techniques from the slide].</a:t>
            </a:r>
          </a:p>
        </p:txBody>
      </p:sp>
      <p:sp>
        <p:nvSpPr>
          <p:cNvPr id="6" name="Slide Number Placeholder 5">
            <a:extLst>
              <a:ext uri="{FF2B5EF4-FFF2-40B4-BE49-F238E27FC236}">
                <a16:creationId xmlns:a16="http://schemas.microsoft.com/office/drawing/2014/main" id="{C01D7A8D-7EEB-5469-226E-C0E1F07473E2}"/>
              </a:ext>
            </a:extLst>
          </p:cNvPr>
          <p:cNvSpPr>
            <a:spLocks noGrp="1"/>
          </p:cNvSpPr>
          <p:nvPr>
            <p:ph type="sldNum" sz="quarter" idx="5"/>
          </p:nvPr>
        </p:nvSpPr>
        <p:spPr/>
        <p:txBody>
          <a:bodyPr/>
          <a:lstStyle/>
          <a:p>
            <a:pPr lvl="0"/>
            <a:fld id="{B36E7EC0-9BE3-5541-9D76-7DE32A6C9D42}" type="slidenum">
              <a:rPr lang="en-US" noProof="0" smtClean="0"/>
              <a:pPr lvl="0"/>
              <a:t>20</a:t>
            </a:fld>
            <a:endParaRPr lang="en-US" noProof="0"/>
          </a:p>
        </p:txBody>
      </p:sp>
      <p:sp>
        <p:nvSpPr>
          <p:cNvPr id="7" name="Slide Image Placeholder 6">
            <a:extLst>
              <a:ext uri="{FF2B5EF4-FFF2-40B4-BE49-F238E27FC236}">
                <a16:creationId xmlns:a16="http://schemas.microsoft.com/office/drawing/2014/main" id="{EA90716A-3A07-7557-1823-CFD13B8A61F3}"/>
              </a:ext>
            </a:extLst>
          </p:cNvPr>
          <p:cNvSpPr>
            <a:spLocks noGrp="1" noRot="1" noChangeAspect="1"/>
          </p:cNvSpPr>
          <p:nvPr>
            <p:ph type="sldImg"/>
          </p:nvPr>
        </p:nvSpPr>
        <p:spPr/>
      </p:sp>
    </p:spTree>
    <p:extLst>
      <p:ext uri="{BB962C8B-B14F-4D97-AF65-F5344CB8AC3E}">
        <p14:creationId xmlns:p14="http://schemas.microsoft.com/office/powerpoint/2010/main" val="8006876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85DF8A-AE1C-1B2F-F6B9-8DF505980E1E}"/>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212CBC1D-E232-B86C-1E1C-90B25C165084}"/>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endParaRPr lang="en-US" dirty="0"/>
          </a:p>
          <a:p>
            <a:r>
              <a:rPr lang="en-US" b="1" dirty="0"/>
              <a:t>Speaking notes: </a:t>
            </a:r>
            <a:r>
              <a:rPr lang="en-US" dirty="0"/>
              <a:t>Let’s start with what we mean by ‘explaining learning objectives and success criteria’. </a:t>
            </a:r>
          </a:p>
          <a:p>
            <a:endParaRPr lang="en-US" dirty="0"/>
          </a:p>
          <a:p>
            <a:r>
              <a:rPr lang="en-AU" dirty="0"/>
              <a:t>At the beginning of a lesson with new content:</a:t>
            </a:r>
          </a:p>
          <a:p>
            <a:pPr lvl="1"/>
            <a:r>
              <a:rPr lang="en-AU" b="1" dirty="0"/>
              <a:t>breaking down </a:t>
            </a:r>
            <a:r>
              <a:rPr lang="en-AU" dirty="0"/>
              <a:t>learning objectives and success criteria so students understand what to do and how to achieve it</a:t>
            </a:r>
          </a:p>
          <a:p>
            <a:pPr lvl="1"/>
            <a:r>
              <a:rPr lang="en-US" dirty="0"/>
              <a:t>support students to </a:t>
            </a:r>
            <a:r>
              <a:rPr lang="en-US" b="1" dirty="0"/>
              <a:t>actively engage </a:t>
            </a:r>
            <a:r>
              <a:rPr lang="en-US" dirty="0"/>
              <a:t>with the learning objective and success criteria and show they’ve understood them.</a:t>
            </a:r>
          </a:p>
          <a:p>
            <a:endParaRPr lang="en-US" dirty="0"/>
          </a:p>
          <a:p>
            <a:pPr lvl="0"/>
            <a:r>
              <a:rPr lang="en-US" b="1" i="1" dirty="0"/>
              <a:t>Optional:</a:t>
            </a:r>
            <a:r>
              <a:rPr lang="en-US" i="1" dirty="0"/>
              <a:t> Allow staff time to read the slide, without talking to it. </a:t>
            </a:r>
          </a:p>
        </p:txBody>
      </p:sp>
      <p:sp>
        <p:nvSpPr>
          <p:cNvPr id="6" name="Slide Number Placeholder 5">
            <a:extLst>
              <a:ext uri="{FF2B5EF4-FFF2-40B4-BE49-F238E27FC236}">
                <a16:creationId xmlns:a16="http://schemas.microsoft.com/office/drawing/2014/main" id="{1455C25E-A3D5-795F-ED30-3CD38996ACF9}"/>
              </a:ext>
            </a:extLst>
          </p:cNvPr>
          <p:cNvSpPr>
            <a:spLocks noGrp="1"/>
          </p:cNvSpPr>
          <p:nvPr>
            <p:ph type="sldNum" sz="quarter" idx="5"/>
          </p:nvPr>
        </p:nvSpPr>
        <p:spPr/>
        <p:txBody>
          <a:bodyPr/>
          <a:lstStyle/>
          <a:p>
            <a:pPr lvl="0"/>
            <a:fld id="{B36E7EC0-9BE3-5541-9D76-7DE32A6C9D42}" type="slidenum">
              <a:rPr lang="en-US" noProof="0" smtClean="0"/>
              <a:pPr lvl="0"/>
              <a:t>21</a:t>
            </a:fld>
            <a:endParaRPr lang="en-US" noProof="0"/>
          </a:p>
        </p:txBody>
      </p:sp>
      <p:sp>
        <p:nvSpPr>
          <p:cNvPr id="8" name="Slide Image Placeholder 7">
            <a:extLst>
              <a:ext uri="{FF2B5EF4-FFF2-40B4-BE49-F238E27FC236}">
                <a16:creationId xmlns:a16="http://schemas.microsoft.com/office/drawing/2014/main" id="{81230859-0A2B-D7CA-A7BA-7DEE16DB32E4}"/>
              </a:ext>
            </a:extLst>
          </p:cNvPr>
          <p:cNvSpPr>
            <a:spLocks noGrp="1" noRot="1" noChangeAspect="1"/>
          </p:cNvSpPr>
          <p:nvPr>
            <p:ph type="sldImg"/>
          </p:nvPr>
        </p:nvSpPr>
        <p:spPr/>
      </p:sp>
    </p:spTree>
    <p:extLst>
      <p:ext uri="{BB962C8B-B14F-4D97-AF65-F5344CB8AC3E}">
        <p14:creationId xmlns:p14="http://schemas.microsoft.com/office/powerpoint/2010/main" val="13238714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6573D-FBCA-791B-30A3-F44A9E29F296}"/>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EE869CA3-5942-C4D2-EAA3-D8F05B656F8C}"/>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endParaRPr lang="en-US" dirty="0"/>
          </a:p>
          <a:p>
            <a:pPr lvl="0"/>
            <a:r>
              <a:rPr lang="en-US" b="1" dirty="0"/>
              <a:t>Speaking notes: </a:t>
            </a:r>
            <a:r>
              <a:rPr lang="en-US" dirty="0"/>
              <a:t>Clearly explaining learning objectives and success helps students know what they’ll be learning, </a:t>
            </a:r>
            <a:r>
              <a:rPr lang="en-US" b="1" dirty="0"/>
              <a:t>how</a:t>
            </a:r>
            <a:r>
              <a:rPr lang="en-US" dirty="0"/>
              <a:t> the lesson links to prior learning and </a:t>
            </a:r>
            <a:r>
              <a:rPr lang="en-US" b="1" dirty="0"/>
              <a:t>why</a:t>
            </a:r>
            <a:r>
              <a:rPr lang="en-US" dirty="0"/>
              <a:t> they need to learn it. </a:t>
            </a:r>
            <a:r>
              <a:rPr lang="en-AU" dirty="0"/>
              <a:t>A good learning objective uses language students can understand, with key vocabulary explained or revisited as needed.</a:t>
            </a:r>
          </a:p>
          <a:p>
            <a:endParaRPr lang="en-AU" dirty="0"/>
          </a:p>
          <a:p>
            <a:r>
              <a:rPr lang="en-AU" dirty="0"/>
              <a:t>When introducing learning objectives and success criteria, you can:</a:t>
            </a:r>
            <a:endParaRPr lang="en-AU" noProof="0" dirty="0"/>
          </a:p>
          <a:p>
            <a:pPr lvl="1"/>
            <a:r>
              <a:rPr lang="en-US" dirty="0"/>
              <a:t>read and explain them using </a:t>
            </a:r>
            <a:r>
              <a:rPr lang="en-US" b="1" dirty="0"/>
              <a:t>student-friendly language</a:t>
            </a:r>
          </a:p>
          <a:p>
            <a:pPr lvl="1"/>
            <a:r>
              <a:rPr lang="en-US" b="1" dirty="0"/>
              <a:t>break down </a:t>
            </a:r>
            <a:r>
              <a:rPr lang="en-US" dirty="0"/>
              <a:t>key components (e.g., by underlining key words)</a:t>
            </a:r>
          </a:p>
          <a:p>
            <a:pPr lvl="1"/>
            <a:r>
              <a:rPr lang="en-US" dirty="0"/>
              <a:t>unpack and explain new or </a:t>
            </a:r>
            <a:r>
              <a:rPr lang="en-US" b="1" dirty="0"/>
              <a:t>unfamiliar words </a:t>
            </a:r>
          </a:p>
          <a:p>
            <a:pPr lvl="1"/>
            <a:r>
              <a:rPr lang="en-US" dirty="0"/>
              <a:t>connect the purpose of the task to </a:t>
            </a:r>
            <a:r>
              <a:rPr lang="en-US" b="1" dirty="0"/>
              <a:t>examples</a:t>
            </a:r>
            <a:r>
              <a:rPr lang="en-US" dirty="0"/>
              <a:t>.</a:t>
            </a:r>
          </a:p>
          <a:p>
            <a:pPr lvl="0"/>
            <a:endParaRPr lang="en-US" dirty="0"/>
          </a:p>
          <a:p>
            <a:pPr lvl="0"/>
            <a:r>
              <a:rPr lang="en-US" dirty="0"/>
              <a:t>To engage with learning objectives and success criteria, students can:</a:t>
            </a:r>
          </a:p>
          <a:p>
            <a:pPr lvl="1"/>
            <a:r>
              <a:rPr lang="en-US" b="1" dirty="0"/>
              <a:t>read</a:t>
            </a:r>
            <a:r>
              <a:rPr lang="en-US" dirty="0"/>
              <a:t> them through individual reading, p</a:t>
            </a:r>
            <a:r>
              <a:rPr lang="en-AU" noProof="0" dirty="0" err="1"/>
              <a:t>artner</a:t>
            </a:r>
            <a:r>
              <a:rPr lang="en-AU" noProof="0" dirty="0"/>
              <a:t> reading (students read to a partner) or c</a:t>
            </a:r>
            <a:r>
              <a:rPr lang="en-US" dirty="0"/>
              <a:t>horal reading</a:t>
            </a:r>
            <a:r>
              <a:rPr lang="en-AU" noProof="0" dirty="0"/>
              <a:t> (students read aloud together) </a:t>
            </a:r>
          </a:p>
          <a:p>
            <a:pPr lvl="1"/>
            <a:r>
              <a:rPr lang="en-US" b="1" dirty="0"/>
              <a:t>explain</a:t>
            </a:r>
            <a:r>
              <a:rPr lang="en-US" dirty="0"/>
              <a:t> the objectives to a partner (i.e., ‘turn and talk’, where </a:t>
            </a:r>
            <a:r>
              <a:rPr lang="en-AU" noProof="0" dirty="0"/>
              <a:t>students explain to a peer in their own words and then the teacher calls on non-volunteers to share, where appropriate)</a:t>
            </a:r>
            <a:endParaRPr lang="en-US" dirty="0"/>
          </a:p>
          <a:p>
            <a:pPr lvl="1"/>
            <a:r>
              <a:rPr lang="en-US" b="1" dirty="0"/>
              <a:t>respond</a:t>
            </a:r>
            <a:r>
              <a:rPr lang="en-US" dirty="0"/>
              <a:t> to specific questions or through whole-class checking-for-understanding routines.</a:t>
            </a:r>
          </a:p>
          <a:p>
            <a:pPr lvl="0"/>
            <a:endParaRPr lang="en-US" dirty="0"/>
          </a:p>
          <a:p>
            <a:pPr lvl="0"/>
            <a:r>
              <a:rPr lang="en-US" dirty="0"/>
              <a:t>You don’t need to use all these strategies all the time. Varying how learning objectives and success criteria are introduced across lessons can avoid them becoming part of a ‘meaningless routine’. </a:t>
            </a:r>
            <a:r>
              <a:rPr lang="en-AU" dirty="0"/>
              <a:t>Unpacking the learning objective also doesn’t need to be laborious</a:t>
            </a:r>
            <a:r>
              <a:rPr lang="en-US" dirty="0"/>
              <a:t> – l</a:t>
            </a:r>
            <a:r>
              <a:rPr lang="en-AU" dirty="0"/>
              <a:t>earning objectives should frame the learning, rather than become the focus of instruction.</a:t>
            </a:r>
            <a:endParaRPr lang="en-US" dirty="0"/>
          </a:p>
          <a:p>
            <a:endParaRPr lang="en-AU" dirty="0"/>
          </a:p>
        </p:txBody>
      </p:sp>
      <p:sp>
        <p:nvSpPr>
          <p:cNvPr id="6" name="Slide Number Placeholder 5">
            <a:extLst>
              <a:ext uri="{FF2B5EF4-FFF2-40B4-BE49-F238E27FC236}">
                <a16:creationId xmlns:a16="http://schemas.microsoft.com/office/drawing/2014/main" id="{8C45F2A5-475B-F5DA-AC48-BF811EE5AB14}"/>
              </a:ext>
            </a:extLst>
          </p:cNvPr>
          <p:cNvSpPr>
            <a:spLocks noGrp="1"/>
          </p:cNvSpPr>
          <p:nvPr>
            <p:ph type="sldNum" sz="quarter" idx="5"/>
          </p:nvPr>
        </p:nvSpPr>
        <p:spPr/>
        <p:txBody>
          <a:bodyPr/>
          <a:lstStyle/>
          <a:p>
            <a:pPr lvl="0"/>
            <a:fld id="{B36E7EC0-9BE3-5541-9D76-7DE32A6C9D42}" type="slidenum">
              <a:rPr lang="en-US" noProof="0" smtClean="0"/>
              <a:pPr lvl="0"/>
              <a:t>22</a:t>
            </a:fld>
            <a:endParaRPr lang="en-US" noProof="0"/>
          </a:p>
        </p:txBody>
      </p:sp>
      <p:sp>
        <p:nvSpPr>
          <p:cNvPr id="10" name="Slide Image Placeholder 9">
            <a:extLst>
              <a:ext uri="{FF2B5EF4-FFF2-40B4-BE49-F238E27FC236}">
                <a16:creationId xmlns:a16="http://schemas.microsoft.com/office/drawing/2014/main" id="{61E8E55A-C14E-138C-5692-E976B01DC4CF}"/>
              </a:ext>
            </a:extLst>
          </p:cNvPr>
          <p:cNvSpPr>
            <a:spLocks noGrp="1" noRot="1" noChangeAspect="1"/>
          </p:cNvSpPr>
          <p:nvPr>
            <p:ph type="sldImg"/>
          </p:nvPr>
        </p:nvSpPr>
        <p:spPr/>
      </p:sp>
    </p:spTree>
    <p:extLst>
      <p:ext uri="{BB962C8B-B14F-4D97-AF65-F5344CB8AC3E}">
        <p14:creationId xmlns:p14="http://schemas.microsoft.com/office/powerpoint/2010/main" val="37296859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A3F50-8223-8ED6-128E-68DFD7FDAF3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B51C01B3-7C1E-3A6B-A770-8835FA189228}"/>
              </a:ext>
            </a:extLst>
          </p:cNvPr>
          <p:cNvSpPr>
            <a:spLocks noGrp="1"/>
          </p:cNvSpPr>
          <p:nvPr>
            <p:ph type="body" idx="1"/>
          </p:nvPr>
        </p:nvSpPr>
        <p:spPr/>
        <p:txBody>
          <a:bodyPr>
            <a:normAutofit lnSpcReduction="10000"/>
          </a:bodyPr>
          <a:lstStyle/>
          <a:p>
            <a:pPr lvl="0"/>
            <a:r>
              <a:rPr lang="en-US" b="1" i="1" dirty="0"/>
              <a:t>Editing note: </a:t>
            </a:r>
            <a:r>
              <a:rPr lang="en-US" i="1" dirty="0"/>
              <a:t>Choose whether to keep or delete either of these examples according to your context (e.g., a primary school may choose not to play the secondary school video and vice versa).</a:t>
            </a:r>
          </a:p>
          <a:p>
            <a:pPr lvl="0"/>
            <a:endParaRPr lang="en-US" dirty="0"/>
          </a:p>
          <a:p>
            <a:pPr lvl="0"/>
            <a:r>
              <a:rPr lang="en-US" b="1" dirty="0"/>
              <a:t>Speaking notes: </a:t>
            </a:r>
            <a:r>
              <a:rPr lang="en-US" dirty="0"/>
              <a:t>In these clips, teachers remind us of the reasons behind explaining learning objectives and success criteria. While we watch the video(s), note the key points covered.</a:t>
            </a:r>
          </a:p>
          <a:p>
            <a:endParaRPr lang="en-US" dirty="0"/>
          </a:p>
          <a:p>
            <a:r>
              <a:rPr lang="en-US" i="1" dirty="0"/>
              <a:t>Play the video clip(s). </a:t>
            </a:r>
          </a:p>
          <a:p>
            <a:r>
              <a:rPr lang="en-US" b="1" i="1" dirty="0"/>
              <a:t>Optional: </a:t>
            </a:r>
            <a:r>
              <a:rPr lang="en-US" i="1" dirty="0"/>
              <a:t>Ask staff to share the main points covered in the video(s).</a:t>
            </a:r>
          </a:p>
          <a:p>
            <a:endParaRPr lang="en-US" dirty="0"/>
          </a:p>
          <a:p>
            <a:r>
              <a:rPr lang="en-US" b="1" dirty="0"/>
              <a:t>Optional speaking notes in response to the primary school video: </a:t>
            </a:r>
            <a:r>
              <a:rPr lang="en-US" dirty="0"/>
              <a:t>The teacher spoke about and demonstrated some key aspects of explaining learning objectives and success criteria. Let’s recap what they were:</a:t>
            </a:r>
          </a:p>
          <a:p>
            <a:pPr lvl="4"/>
            <a:r>
              <a:rPr lang="en-US" dirty="0"/>
              <a:t>using tracking so students engage with the learning objective</a:t>
            </a:r>
          </a:p>
          <a:p>
            <a:pPr lvl="4"/>
            <a:r>
              <a:rPr lang="en-US" dirty="0"/>
              <a:t>explaining key terms in the learning objective</a:t>
            </a:r>
          </a:p>
          <a:p>
            <a:pPr lvl="4"/>
            <a:r>
              <a:rPr lang="en-US" dirty="0"/>
              <a:t>using a pair-share to have students explain the objective in their own words. </a:t>
            </a:r>
          </a:p>
          <a:p>
            <a:endParaRPr lang="en-US" dirty="0"/>
          </a:p>
          <a:p>
            <a:pPr lvl="0"/>
            <a:r>
              <a:rPr lang="en-US" b="1" dirty="0"/>
              <a:t>Optional speaking notes in response to the secondary school video: </a:t>
            </a:r>
            <a:r>
              <a:rPr lang="en-US" dirty="0"/>
              <a:t>The teacher discussed and demonstrated how to explain learning objectives and success criteria while ensuring student attention and engagement in their learning. The key points were:</a:t>
            </a:r>
          </a:p>
          <a:p>
            <a:pPr lvl="4"/>
            <a:r>
              <a:rPr lang="en-US" dirty="0"/>
              <a:t>gaining students’ attention before explaining the learning objective and success criteria</a:t>
            </a:r>
          </a:p>
          <a:p>
            <a:pPr lvl="4"/>
            <a:r>
              <a:rPr lang="en-US" dirty="0"/>
              <a:t>calling on non-volunteers to read the objective and success criteria to the class</a:t>
            </a:r>
          </a:p>
          <a:p>
            <a:pPr lvl="4"/>
            <a:r>
              <a:rPr lang="en-US" dirty="0"/>
              <a:t>checking for students’ understanding of key terms by calling on non-volunteers.</a:t>
            </a:r>
          </a:p>
          <a:p>
            <a:endParaRPr lang="en-US" dirty="0"/>
          </a:p>
          <a:p>
            <a:pPr lvl="0"/>
            <a:r>
              <a:rPr lang="en-US" dirty="0">
                <a:latin typeface="Montserrat"/>
              </a:rPr>
              <a:t>Now, let’s move on to consider ways to connect to and build on students’ prior knowledge …</a:t>
            </a:r>
          </a:p>
        </p:txBody>
      </p:sp>
      <p:sp>
        <p:nvSpPr>
          <p:cNvPr id="6" name="Slide Number Placeholder 5">
            <a:extLst>
              <a:ext uri="{FF2B5EF4-FFF2-40B4-BE49-F238E27FC236}">
                <a16:creationId xmlns:a16="http://schemas.microsoft.com/office/drawing/2014/main" id="{8BC06D25-2EFC-F63C-2A75-E87C49CA5D18}"/>
              </a:ext>
            </a:extLst>
          </p:cNvPr>
          <p:cNvSpPr>
            <a:spLocks noGrp="1"/>
          </p:cNvSpPr>
          <p:nvPr>
            <p:ph type="sldNum" sz="quarter" idx="5"/>
          </p:nvPr>
        </p:nvSpPr>
        <p:spPr/>
        <p:txBody>
          <a:bodyPr/>
          <a:lstStyle/>
          <a:p>
            <a:pPr lvl="0"/>
            <a:fld id="{B36E7EC0-9BE3-5541-9D76-7DE32A6C9D42}" type="slidenum">
              <a:rPr lang="en-US" noProof="0" smtClean="0"/>
              <a:pPr lvl="0"/>
              <a:t>23</a:t>
            </a:fld>
            <a:endParaRPr lang="en-US" noProof="0"/>
          </a:p>
        </p:txBody>
      </p:sp>
      <p:sp>
        <p:nvSpPr>
          <p:cNvPr id="10" name="Slide Image Placeholder 9">
            <a:extLst>
              <a:ext uri="{FF2B5EF4-FFF2-40B4-BE49-F238E27FC236}">
                <a16:creationId xmlns:a16="http://schemas.microsoft.com/office/drawing/2014/main" id="{771EA3B4-AAF1-9BF4-C3A8-04174BF43D0B}"/>
              </a:ext>
            </a:extLst>
          </p:cNvPr>
          <p:cNvSpPr>
            <a:spLocks noGrp="1" noRot="1" noChangeAspect="1"/>
          </p:cNvSpPr>
          <p:nvPr>
            <p:ph type="sldImg"/>
          </p:nvPr>
        </p:nvSpPr>
        <p:spPr/>
      </p:sp>
    </p:spTree>
    <p:extLst>
      <p:ext uri="{BB962C8B-B14F-4D97-AF65-F5344CB8AC3E}">
        <p14:creationId xmlns:p14="http://schemas.microsoft.com/office/powerpoint/2010/main" val="1773635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1C2-A75C-C6A0-6C4D-FF087943B8A9}"/>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0998600A-F5E9-44A8-FAA5-61F59D046346}"/>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endParaRPr lang="en-US" dirty="0"/>
          </a:p>
          <a:p>
            <a:pPr lvl="0"/>
            <a:r>
              <a:rPr lang="en-US" b="1" dirty="0"/>
              <a:t>Speaking notes: </a:t>
            </a:r>
            <a:r>
              <a:rPr lang="en-US" dirty="0"/>
              <a:t>Let’s start with what we mean by ‘connecting learning objectives to students’ prior knowledge’. </a:t>
            </a:r>
          </a:p>
          <a:p>
            <a:pPr lvl="0"/>
            <a:endParaRPr lang="en-US" dirty="0"/>
          </a:p>
          <a:p>
            <a:r>
              <a:rPr lang="en-AU" dirty="0"/>
              <a:t>At the start of a lesson with new content, link learning objectives to students’ </a:t>
            </a:r>
            <a:r>
              <a:rPr lang="en-AU" b="1" dirty="0"/>
              <a:t>existing knowledge</a:t>
            </a:r>
            <a:r>
              <a:rPr lang="en-AU" dirty="0"/>
              <a:t>, including school-based learning and experiences beyond school.</a:t>
            </a:r>
          </a:p>
          <a:p>
            <a:pPr lvl="0"/>
            <a:endParaRPr lang="en-AU" dirty="0"/>
          </a:p>
          <a:p>
            <a:pPr lvl="0"/>
            <a:r>
              <a:rPr lang="en-AU" dirty="0"/>
              <a:t>Making </a:t>
            </a:r>
            <a:r>
              <a:rPr lang="en-AU" b="1" dirty="0"/>
              <a:t>connections</a:t>
            </a:r>
            <a:r>
              <a:rPr lang="en-AU" dirty="0"/>
              <a:t> to these student experiences will ensure content is relevant and meaningful. </a:t>
            </a:r>
          </a:p>
          <a:p>
            <a:pPr lvl="0"/>
            <a:endParaRPr lang="en-US" dirty="0"/>
          </a:p>
          <a:p>
            <a:pPr lvl="0"/>
            <a:r>
              <a:rPr lang="en-US" b="1" i="1" dirty="0"/>
              <a:t>Optional: </a:t>
            </a:r>
            <a:r>
              <a:rPr lang="en-US" i="1" dirty="0"/>
              <a:t>Allow staff some time to read the slide, without talking to it. </a:t>
            </a:r>
          </a:p>
        </p:txBody>
      </p:sp>
      <p:sp>
        <p:nvSpPr>
          <p:cNvPr id="6" name="Slide Number Placeholder 5">
            <a:extLst>
              <a:ext uri="{FF2B5EF4-FFF2-40B4-BE49-F238E27FC236}">
                <a16:creationId xmlns:a16="http://schemas.microsoft.com/office/drawing/2014/main" id="{F8606D83-EC30-F166-905D-83E1019ADE35}"/>
              </a:ext>
            </a:extLst>
          </p:cNvPr>
          <p:cNvSpPr>
            <a:spLocks noGrp="1"/>
          </p:cNvSpPr>
          <p:nvPr>
            <p:ph type="sldNum" sz="quarter" idx="5"/>
          </p:nvPr>
        </p:nvSpPr>
        <p:spPr/>
        <p:txBody>
          <a:bodyPr/>
          <a:lstStyle/>
          <a:p>
            <a:pPr lvl="0"/>
            <a:fld id="{B36E7EC0-9BE3-5541-9D76-7DE32A6C9D42}" type="slidenum">
              <a:rPr lang="en-US" noProof="0" smtClean="0"/>
              <a:pPr lvl="0"/>
              <a:t>24</a:t>
            </a:fld>
            <a:endParaRPr lang="en-US" noProof="0"/>
          </a:p>
        </p:txBody>
      </p:sp>
      <p:sp>
        <p:nvSpPr>
          <p:cNvPr id="8" name="Slide Image Placeholder 7">
            <a:extLst>
              <a:ext uri="{FF2B5EF4-FFF2-40B4-BE49-F238E27FC236}">
                <a16:creationId xmlns:a16="http://schemas.microsoft.com/office/drawing/2014/main" id="{AA094794-1715-B867-B947-0F6F3F69D0DA}"/>
              </a:ext>
            </a:extLst>
          </p:cNvPr>
          <p:cNvSpPr>
            <a:spLocks noGrp="1" noRot="1" noChangeAspect="1"/>
          </p:cNvSpPr>
          <p:nvPr>
            <p:ph type="sldImg"/>
          </p:nvPr>
        </p:nvSpPr>
        <p:spPr/>
      </p:sp>
    </p:spTree>
    <p:extLst>
      <p:ext uri="{BB962C8B-B14F-4D97-AF65-F5344CB8AC3E}">
        <p14:creationId xmlns:p14="http://schemas.microsoft.com/office/powerpoint/2010/main" val="9344973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2D244-2E58-98EF-CE52-D11B72F8B50C}"/>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E60FA885-AC32-D2B5-E852-551DA430E875}"/>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endParaRPr lang="en-US" dirty="0"/>
          </a:p>
          <a:p>
            <a:r>
              <a:rPr lang="en-US" b="1" dirty="0"/>
              <a:t>Speaking notes: </a:t>
            </a:r>
            <a:r>
              <a:rPr lang="en-AU" dirty="0"/>
              <a:t>Connecting new learning objectives to prior school-based learning helps students build on existing mental frameworks, making new learning easier to remember. It also reinforces that new knowledge is important in the grand scheme of students’ learning. </a:t>
            </a:r>
          </a:p>
          <a:p>
            <a:endParaRPr lang="en-AU" dirty="0"/>
          </a:p>
          <a:p>
            <a:pPr lvl="0"/>
            <a:r>
              <a:rPr lang="en-AU" dirty="0"/>
              <a:t>Prior school-based learning includes: </a:t>
            </a:r>
          </a:p>
          <a:p>
            <a:pPr lvl="1"/>
            <a:r>
              <a:rPr lang="en-US" dirty="0"/>
              <a:t>content from earlier in a unit</a:t>
            </a:r>
          </a:p>
          <a:p>
            <a:pPr lvl="1"/>
            <a:r>
              <a:rPr lang="en-US" dirty="0"/>
              <a:t>content from a previous unit</a:t>
            </a:r>
          </a:p>
          <a:p>
            <a:pPr lvl="1"/>
            <a:r>
              <a:rPr lang="en-US" dirty="0"/>
              <a:t>previous content from a different subject.</a:t>
            </a:r>
          </a:p>
          <a:p>
            <a:pPr lvl="1"/>
            <a:endParaRPr lang="en-US" dirty="0"/>
          </a:p>
          <a:p>
            <a:r>
              <a:rPr lang="en-US" dirty="0"/>
              <a:t>Connecting new learning to students’ experiences beyond the classroom can also make learning more meaningful for students. These connections can be brief and may be more relevant when introducing a bigger unit of work, rather than part of every lesson. </a:t>
            </a:r>
          </a:p>
          <a:p>
            <a:pPr lvl="1"/>
            <a:endParaRPr lang="en-US" dirty="0"/>
          </a:p>
          <a:p>
            <a:r>
              <a:rPr lang="en-US" dirty="0"/>
              <a:t>Prior knowledge beyond the classroom includes:</a:t>
            </a:r>
          </a:p>
          <a:p>
            <a:pPr lvl="1"/>
            <a:r>
              <a:rPr lang="en-AU" dirty="0"/>
              <a:t>cultural knowledge</a:t>
            </a:r>
          </a:p>
          <a:p>
            <a:pPr lvl="1"/>
            <a:r>
              <a:rPr lang="en-AU" dirty="0">
                <a:latin typeface="Montserrat"/>
              </a:rPr>
              <a:t>f</a:t>
            </a:r>
            <a:r>
              <a:rPr lang="en-AU" noProof="0" dirty="0" err="1">
                <a:latin typeface="Montserrat"/>
              </a:rPr>
              <a:t>amily</a:t>
            </a:r>
            <a:r>
              <a:rPr lang="en-AU" noProof="0" dirty="0">
                <a:latin typeface="Montserrat"/>
              </a:rPr>
              <a:t> traditions and customs</a:t>
            </a:r>
          </a:p>
          <a:p>
            <a:pPr lvl="1"/>
            <a:r>
              <a:rPr lang="en-AU" dirty="0"/>
              <a:t>home and community languages </a:t>
            </a:r>
          </a:p>
          <a:p>
            <a:pPr lvl="1"/>
            <a:r>
              <a:rPr lang="en-AU" dirty="0">
                <a:latin typeface="Montserrat"/>
              </a:rPr>
              <a:t>student interests and strengths.</a:t>
            </a:r>
          </a:p>
        </p:txBody>
      </p:sp>
      <p:sp>
        <p:nvSpPr>
          <p:cNvPr id="4" name="Slide Number Placeholder 3">
            <a:extLst>
              <a:ext uri="{FF2B5EF4-FFF2-40B4-BE49-F238E27FC236}">
                <a16:creationId xmlns:a16="http://schemas.microsoft.com/office/drawing/2014/main" id="{7CB31F1E-97C6-996D-B153-8BDCB8ECBB49}"/>
              </a:ext>
            </a:extLst>
          </p:cNvPr>
          <p:cNvSpPr>
            <a:spLocks noGrp="1"/>
          </p:cNvSpPr>
          <p:nvPr>
            <p:ph type="sldNum" sz="quarter" idx="5"/>
          </p:nvPr>
        </p:nvSpPr>
        <p:spPr/>
        <p:txBody>
          <a:bodyPr/>
          <a:lstStyle/>
          <a:p>
            <a:pPr lvl="0"/>
            <a:fld id="{2BDD27CC-2F06-4733-BE85-A46C18D7C230}" type="slidenum">
              <a:rPr lang="en-US" noProof="0" smtClean="0"/>
              <a:pPr lvl="0"/>
              <a:t>25</a:t>
            </a:fld>
            <a:endParaRPr lang="en-US" noProof="0"/>
          </a:p>
        </p:txBody>
      </p:sp>
      <p:sp>
        <p:nvSpPr>
          <p:cNvPr id="8" name="Slide Image Placeholder 7">
            <a:extLst>
              <a:ext uri="{FF2B5EF4-FFF2-40B4-BE49-F238E27FC236}">
                <a16:creationId xmlns:a16="http://schemas.microsoft.com/office/drawing/2014/main" id="{216B817D-26AE-B43C-AD71-D6A6CBF6A2D1}"/>
              </a:ext>
            </a:extLst>
          </p:cNvPr>
          <p:cNvSpPr>
            <a:spLocks noGrp="1" noRot="1" noChangeAspect="1"/>
          </p:cNvSpPr>
          <p:nvPr>
            <p:ph type="sldImg"/>
          </p:nvPr>
        </p:nvSpPr>
        <p:spPr/>
      </p:sp>
    </p:spTree>
    <p:extLst>
      <p:ext uri="{BB962C8B-B14F-4D97-AF65-F5344CB8AC3E}">
        <p14:creationId xmlns:p14="http://schemas.microsoft.com/office/powerpoint/2010/main" val="20548585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C2C48E-E038-D75C-AAAE-F72551C6930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67A57438-BE0A-D571-5618-BD52A90584B4}"/>
              </a:ext>
            </a:extLst>
          </p:cNvPr>
          <p:cNvSpPr>
            <a:spLocks noGrp="1"/>
          </p:cNvSpPr>
          <p:nvPr>
            <p:ph type="body" idx="1"/>
          </p:nvPr>
        </p:nvSpPr>
        <p:spPr/>
        <p:txBody>
          <a:bodyPr>
            <a:normAutofit fontScale="92500"/>
          </a:bodyPr>
          <a:lstStyle/>
          <a:p>
            <a:pPr lvl="0"/>
            <a:r>
              <a:rPr lang="en-US" b="1" i="1" dirty="0"/>
              <a:t>Editing notes: </a:t>
            </a:r>
          </a:p>
          <a:p>
            <a:pPr lvl="1"/>
            <a:r>
              <a:rPr lang="en-US" i="1"/>
              <a:t>This slide </a:t>
            </a:r>
            <a:r>
              <a:rPr lang="en-US" i="1" dirty="0"/>
              <a:t>features 2 secondary school examples, which will also be valuable for primary schools. </a:t>
            </a:r>
          </a:p>
          <a:p>
            <a:pPr lvl="1"/>
            <a:r>
              <a:rPr lang="en-US" i="1" dirty="0"/>
              <a:t>The content on this slide is essential information on the practice – please do not edit this slide.</a:t>
            </a:r>
          </a:p>
          <a:p>
            <a:pPr lvl="0"/>
            <a:endParaRPr lang="en-US" dirty="0"/>
          </a:p>
          <a:p>
            <a:pPr lvl="0"/>
            <a:r>
              <a:rPr lang="en-US" b="1" dirty="0"/>
              <a:t>Speaking notes: </a:t>
            </a:r>
            <a:r>
              <a:rPr lang="en-US" dirty="0"/>
              <a:t>In these clips, teachers remind us of the reasons for connecting learning objectives to prior knowledge. While we watch the videos, note the key points covered.</a:t>
            </a:r>
          </a:p>
          <a:p>
            <a:endParaRPr lang="en-US" dirty="0"/>
          </a:p>
          <a:p>
            <a:r>
              <a:rPr lang="en-US" i="1" dirty="0"/>
              <a:t>Play the video clips. </a:t>
            </a:r>
          </a:p>
          <a:p>
            <a:r>
              <a:rPr lang="en-US" b="1" i="1" dirty="0"/>
              <a:t>Optional: </a:t>
            </a:r>
            <a:r>
              <a:rPr lang="en-US" i="1" dirty="0"/>
              <a:t>Ask staff to share the main points covered in the video(s).</a:t>
            </a:r>
          </a:p>
          <a:p>
            <a:endParaRPr lang="en-US" dirty="0"/>
          </a:p>
          <a:p>
            <a:r>
              <a:rPr lang="en-US" b="1" dirty="0"/>
              <a:t>Optional speaking notes in response to 'connect learning objectives to prior school-based learning' video: </a:t>
            </a:r>
            <a:r>
              <a:rPr lang="en-US" dirty="0"/>
              <a:t>The teacher spoke about and demonstrated key aspects of connecting learning objectives to prior school-based learning. Let’s recap what they were:</a:t>
            </a:r>
          </a:p>
          <a:p>
            <a:pPr lvl="4"/>
            <a:r>
              <a:rPr lang="en-US" dirty="0"/>
              <a:t>communicating where the lesson fits in the wider unit or the bigger picture of the curriculum makes the lesson meaningful for students</a:t>
            </a:r>
          </a:p>
          <a:p>
            <a:pPr lvl="4"/>
            <a:r>
              <a:rPr lang="en-US" dirty="0"/>
              <a:t>making connections to prior and future knowledge supports students to retain knowledge, as they’re able to link it to something. </a:t>
            </a:r>
          </a:p>
          <a:p>
            <a:endParaRPr lang="en-US" dirty="0"/>
          </a:p>
          <a:p>
            <a:r>
              <a:rPr lang="en-US" b="1" dirty="0"/>
              <a:t>Optional speaking notes in response to 'connect learning objectives to students' knowledge beyond the classroom' video: </a:t>
            </a:r>
            <a:r>
              <a:rPr lang="en-US" dirty="0"/>
              <a:t>The teacher spoke about and demonstrated key aspects of connecting learning objectives to students’ real-world experience. Let’s recap what they were:</a:t>
            </a:r>
          </a:p>
          <a:p>
            <a:pPr lvl="4"/>
            <a:r>
              <a:rPr lang="en-US" dirty="0"/>
              <a:t>relating the lesson to students’ own lives naturally motivates them</a:t>
            </a:r>
          </a:p>
          <a:p>
            <a:pPr lvl="4"/>
            <a:r>
              <a:rPr lang="en-US" dirty="0"/>
              <a:t>linking back to prior learning increases student confidence and engagement</a:t>
            </a:r>
          </a:p>
          <a:p>
            <a:pPr lvl="4"/>
            <a:r>
              <a:rPr lang="en-US" dirty="0"/>
              <a:t>actively engaging students in the lesson can involve asking them to share connections to their day-to-day lives.</a:t>
            </a:r>
          </a:p>
          <a:p>
            <a:endParaRPr lang="en-US" dirty="0"/>
          </a:p>
          <a:p>
            <a:pPr lvl="0"/>
            <a:r>
              <a:rPr lang="en-US" dirty="0">
                <a:latin typeface="Montserrat"/>
              </a:rPr>
              <a:t>Now, let’s move on to consider ways to refer to learning objectives and success criteria …</a:t>
            </a:r>
          </a:p>
        </p:txBody>
      </p:sp>
      <p:sp>
        <p:nvSpPr>
          <p:cNvPr id="6" name="Slide Number Placeholder 5">
            <a:extLst>
              <a:ext uri="{FF2B5EF4-FFF2-40B4-BE49-F238E27FC236}">
                <a16:creationId xmlns:a16="http://schemas.microsoft.com/office/drawing/2014/main" id="{9F7EF141-AE1F-40D4-2821-88467ED1A420}"/>
              </a:ext>
            </a:extLst>
          </p:cNvPr>
          <p:cNvSpPr>
            <a:spLocks noGrp="1"/>
          </p:cNvSpPr>
          <p:nvPr>
            <p:ph type="sldNum" sz="quarter" idx="5"/>
          </p:nvPr>
        </p:nvSpPr>
        <p:spPr/>
        <p:txBody>
          <a:bodyPr/>
          <a:lstStyle/>
          <a:p>
            <a:pPr lvl="0"/>
            <a:fld id="{B36E7EC0-9BE3-5541-9D76-7DE32A6C9D42}" type="slidenum">
              <a:rPr lang="en-US" noProof="0" smtClean="0"/>
              <a:pPr lvl="0"/>
              <a:t>26</a:t>
            </a:fld>
            <a:endParaRPr lang="en-US" noProof="0"/>
          </a:p>
        </p:txBody>
      </p:sp>
      <p:sp>
        <p:nvSpPr>
          <p:cNvPr id="10" name="Slide Image Placeholder 9">
            <a:extLst>
              <a:ext uri="{FF2B5EF4-FFF2-40B4-BE49-F238E27FC236}">
                <a16:creationId xmlns:a16="http://schemas.microsoft.com/office/drawing/2014/main" id="{7E84D470-33AA-385B-CA5E-02598435F83D}"/>
              </a:ext>
            </a:extLst>
          </p:cNvPr>
          <p:cNvSpPr>
            <a:spLocks noGrp="1" noRot="1" noChangeAspect="1"/>
          </p:cNvSpPr>
          <p:nvPr>
            <p:ph type="sldImg"/>
          </p:nvPr>
        </p:nvSpPr>
        <p:spPr/>
      </p:sp>
    </p:spTree>
    <p:extLst>
      <p:ext uri="{BB962C8B-B14F-4D97-AF65-F5344CB8AC3E}">
        <p14:creationId xmlns:p14="http://schemas.microsoft.com/office/powerpoint/2010/main" val="13687971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92C09-C708-8576-9D76-2D771D1A95F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A23ECB34-DB44-D8CD-3421-8D51A7AC7543}"/>
              </a:ext>
            </a:extLst>
          </p:cNvPr>
          <p:cNvSpPr>
            <a:spLocks noGrp="1"/>
          </p:cNvSpPr>
          <p:nvPr>
            <p:ph type="body" idx="1"/>
          </p:nvPr>
        </p:nvSpPr>
        <p:spPr/>
        <p:txBody>
          <a:bodyPr/>
          <a:lstStyle/>
          <a:p>
            <a:pPr lvl="0"/>
            <a:r>
              <a:rPr lang="en-US" b="1" i="1" dirty="0"/>
              <a:t>Editing note: </a:t>
            </a:r>
            <a:r>
              <a:rPr lang="en-US" i="1" dirty="0"/>
              <a:t>The content on this slide is essential information on the practice – please do not edit this slide.</a:t>
            </a:r>
          </a:p>
          <a:p>
            <a:endParaRPr lang="en-US" dirty="0"/>
          </a:p>
          <a:p>
            <a:r>
              <a:rPr lang="en-US" b="1" dirty="0"/>
              <a:t>Speaking notes: </a:t>
            </a:r>
            <a:r>
              <a:rPr lang="en-US" dirty="0"/>
              <a:t>Let’s start with what we mean by ‘referring to learning objectives and success criteria’. </a:t>
            </a:r>
          </a:p>
          <a:p>
            <a:endParaRPr lang="en-US" dirty="0"/>
          </a:p>
          <a:p>
            <a:r>
              <a:rPr lang="en-AU" dirty="0"/>
              <a:t>During lessons with new content, </a:t>
            </a:r>
            <a:r>
              <a:rPr lang="en-AU" b="1" dirty="0"/>
              <a:t>remind students </a:t>
            </a:r>
            <a:r>
              <a:rPr lang="en-AU" dirty="0"/>
              <a:t>of learning objectives and success criteria (e.g., using oral cues and, where appropriate, visual displays suited to their age and needs).</a:t>
            </a:r>
          </a:p>
          <a:p>
            <a:endParaRPr lang="en-US" dirty="0"/>
          </a:p>
          <a:p>
            <a:r>
              <a:rPr lang="en-US" dirty="0"/>
              <a:t>Use success criteria to help </a:t>
            </a:r>
            <a:r>
              <a:rPr lang="en-US" b="1" dirty="0"/>
              <a:t>monitor student learning </a:t>
            </a:r>
            <a:r>
              <a:rPr lang="en-US" dirty="0"/>
              <a:t>and keep students on track. </a:t>
            </a:r>
          </a:p>
          <a:p>
            <a:endParaRPr lang="en-US" dirty="0"/>
          </a:p>
          <a:p>
            <a:pPr lvl="0"/>
            <a:r>
              <a:rPr lang="en-US" b="1" i="1" dirty="0"/>
              <a:t>Optional: </a:t>
            </a:r>
            <a:r>
              <a:rPr lang="en-US" i="1" dirty="0"/>
              <a:t>Allow staff time to read the slide, without talking to it.</a:t>
            </a:r>
          </a:p>
        </p:txBody>
      </p:sp>
      <p:sp>
        <p:nvSpPr>
          <p:cNvPr id="6" name="Slide Number Placeholder 5">
            <a:extLst>
              <a:ext uri="{FF2B5EF4-FFF2-40B4-BE49-F238E27FC236}">
                <a16:creationId xmlns:a16="http://schemas.microsoft.com/office/drawing/2014/main" id="{64E7DD60-244E-7764-081C-E334ACFEE190}"/>
              </a:ext>
            </a:extLst>
          </p:cNvPr>
          <p:cNvSpPr>
            <a:spLocks noGrp="1"/>
          </p:cNvSpPr>
          <p:nvPr>
            <p:ph type="sldNum" sz="quarter" idx="5"/>
          </p:nvPr>
        </p:nvSpPr>
        <p:spPr/>
        <p:txBody>
          <a:bodyPr/>
          <a:lstStyle/>
          <a:p>
            <a:pPr lvl="0"/>
            <a:fld id="{B36E7EC0-9BE3-5541-9D76-7DE32A6C9D42}" type="slidenum">
              <a:rPr lang="en-US" noProof="0" smtClean="0"/>
              <a:pPr lvl="0"/>
              <a:t>27</a:t>
            </a:fld>
            <a:endParaRPr lang="en-US" noProof="0"/>
          </a:p>
        </p:txBody>
      </p:sp>
      <p:sp>
        <p:nvSpPr>
          <p:cNvPr id="8" name="Slide Image Placeholder 7">
            <a:extLst>
              <a:ext uri="{FF2B5EF4-FFF2-40B4-BE49-F238E27FC236}">
                <a16:creationId xmlns:a16="http://schemas.microsoft.com/office/drawing/2014/main" id="{23193509-707D-74A7-1AA8-D1E2EF8DD2B5}"/>
              </a:ext>
            </a:extLst>
          </p:cNvPr>
          <p:cNvSpPr>
            <a:spLocks noGrp="1" noRot="1" noChangeAspect="1"/>
          </p:cNvSpPr>
          <p:nvPr>
            <p:ph type="sldImg"/>
          </p:nvPr>
        </p:nvSpPr>
        <p:spPr/>
      </p:sp>
    </p:spTree>
    <p:extLst>
      <p:ext uri="{BB962C8B-B14F-4D97-AF65-F5344CB8AC3E}">
        <p14:creationId xmlns:p14="http://schemas.microsoft.com/office/powerpoint/2010/main" val="25236588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lnSpcReduction="10000"/>
          </a:bodyPr>
          <a:lstStyle/>
          <a:p>
            <a:pPr lvl="0"/>
            <a:r>
              <a:rPr lang="en-US" b="1" i="1" dirty="0"/>
              <a:t>Editing note: </a:t>
            </a:r>
            <a:r>
              <a:rPr lang="en-US" i="1" dirty="0"/>
              <a:t>The content on this slide is essential information on the practice – please do not edit this slide.</a:t>
            </a:r>
          </a:p>
          <a:p>
            <a:endParaRPr lang="en-US" dirty="0"/>
          </a:p>
          <a:p>
            <a:r>
              <a:rPr lang="en-US" b="1" dirty="0"/>
              <a:t>Speaking notes: </a:t>
            </a:r>
            <a:r>
              <a:rPr lang="en-US" dirty="0"/>
              <a:t>You should communicate learning objectives and success criteria at the beginning of the lesson, but you should also refer to them as appropriate throughout the lesson. </a:t>
            </a:r>
          </a:p>
          <a:p>
            <a:endParaRPr lang="en-US" dirty="0"/>
          </a:p>
          <a:p>
            <a:r>
              <a:rPr lang="en-US" dirty="0"/>
              <a:t>There’s no hard and fast rule about when to refer to learning objectives and success criteria, but there are various points in a lesson when doing so can be valuable, including: </a:t>
            </a:r>
          </a:p>
          <a:p>
            <a:pPr lvl="4"/>
            <a:r>
              <a:rPr lang="en-US" noProof="0" dirty="0"/>
              <a:t>during teacher </a:t>
            </a:r>
            <a:r>
              <a:rPr lang="en-US" b="1" noProof="0" dirty="0"/>
              <a:t>modelling, thinking aloud </a:t>
            </a:r>
            <a:r>
              <a:rPr lang="en-US" noProof="0" dirty="0"/>
              <a:t>and providing </a:t>
            </a:r>
            <a:r>
              <a:rPr lang="en-US" b="1" noProof="0" dirty="0"/>
              <a:t>worked examples</a:t>
            </a:r>
          </a:p>
          <a:p>
            <a:pPr lvl="4"/>
            <a:r>
              <a:rPr lang="en-US" noProof="0" dirty="0"/>
              <a:t>when </a:t>
            </a:r>
            <a:r>
              <a:rPr lang="en-US" b="1" noProof="0" dirty="0"/>
              <a:t>checking for understanding </a:t>
            </a:r>
            <a:r>
              <a:rPr lang="en-US" noProof="0" dirty="0"/>
              <a:t>during guided practice, before independent practice and at the end of a lesson</a:t>
            </a:r>
          </a:p>
          <a:p>
            <a:pPr lvl="4"/>
            <a:r>
              <a:rPr lang="en-US" noProof="0" dirty="0"/>
              <a:t>when providing students with </a:t>
            </a:r>
            <a:r>
              <a:rPr lang="en-US" b="1" noProof="0" dirty="0"/>
              <a:t>feedback</a:t>
            </a:r>
            <a:r>
              <a:rPr lang="en-US" noProof="0" dirty="0"/>
              <a:t>, so this feedback is clear, relevant and actionable </a:t>
            </a:r>
          </a:p>
          <a:p>
            <a:pPr lvl="4"/>
            <a:r>
              <a:rPr lang="en-US" noProof="0" dirty="0"/>
              <a:t>during </a:t>
            </a:r>
            <a:r>
              <a:rPr lang="en-US" b="1" noProof="0" dirty="0"/>
              <a:t>transitions</a:t>
            </a:r>
            <a:r>
              <a:rPr lang="en-US" noProof="0" dirty="0"/>
              <a:t> to other parts of the lesson, especially before removing scaffolds, before independent practice and at the end of the lesson. </a:t>
            </a:r>
          </a:p>
          <a:p>
            <a:pPr lvl="0"/>
            <a:endParaRPr lang="en-US" dirty="0"/>
          </a:p>
          <a:p>
            <a:r>
              <a:rPr lang="en-US" dirty="0"/>
              <a:t>References to learning objectives and success criteria can be very brief, and don’t require rigid or lengthy routines. The aim isn't to repeatedly restate the learning objective, but to consistently reinforce the same language throughout the lesson.</a:t>
            </a:r>
          </a:p>
          <a:p>
            <a:endParaRPr lang="en-US" dirty="0"/>
          </a:p>
          <a:p>
            <a:pPr lvl="0"/>
            <a:r>
              <a:rPr lang="en-AU" b="1" dirty="0"/>
              <a:t>Definitions if required</a:t>
            </a:r>
            <a:r>
              <a:rPr lang="en-US" b="1" noProof="0" dirty="0"/>
              <a:t>:</a:t>
            </a:r>
          </a:p>
          <a:p>
            <a:pPr lvl="0"/>
            <a:r>
              <a:rPr lang="en-US" b="1" dirty="0"/>
              <a:t>Guided practice </a:t>
            </a:r>
            <a:r>
              <a:rPr lang="en-US" dirty="0"/>
              <a:t>is sometimes known as the ‘we do’ component of a lesson. It’s the phase where you provide scaffolded support to students as they begin practising a new skill or acquiring new knowledge. Guided practice involves providing prompts and scaffolds, frequently checking for understanding and providing clarification as needed. During guided practice, the focus is on gradually releasing students to </a:t>
            </a:r>
            <a:r>
              <a:rPr lang="en-US" dirty="0" err="1"/>
              <a:t>practise</a:t>
            </a:r>
            <a:r>
              <a:rPr lang="en-US" dirty="0"/>
              <a:t> independently. </a:t>
            </a:r>
          </a:p>
          <a:p>
            <a:pPr lvl="0"/>
            <a:endParaRPr lang="en-US" dirty="0"/>
          </a:p>
          <a:p>
            <a:pPr lvl="0"/>
            <a:r>
              <a:rPr lang="en-US" b="1" dirty="0"/>
              <a:t>Independent practice </a:t>
            </a:r>
            <a:r>
              <a:rPr lang="en-US" dirty="0"/>
              <a:t>is sometimes known as the ‘I do’ component of a lesson. It’s the phase where students apply skills, concepts, knowledge or strategies, with minimal guidance or support, to work towards mastery. In the gradual release of responsibility, independent practice follows modelling (sometimes known as the ‘I do’ or ‘teach explicitly’ phase) and guided practice (the ‘we do’ phase).</a:t>
            </a:r>
          </a:p>
        </p:txBody>
      </p:sp>
      <p:sp>
        <p:nvSpPr>
          <p:cNvPr id="4" name="Slide Number Placeholder 3"/>
          <p:cNvSpPr>
            <a:spLocks noGrp="1"/>
          </p:cNvSpPr>
          <p:nvPr>
            <p:ph type="sldNum" sz="quarter" idx="5"/>
          </p:nvPr>
        </p:nvSpPr>
        <p:spPr/>
        <p:txBody>
          <a:bodyPr/>
          <a:lstStyle/>
          <a:p>
            <a:pPr lvl="0"/>
            <a:fld id="{2BDD27CC-2F06-4733-BE85-A46C18D7C230}" type="slidenum">
              <a:rPr lang="en-AU" noProof="0" smtClean="0"/>
              <a:pPr lvl="0"/>
              <a:t>28</a:t>
            </a:fld>
            <a:endParaRPr lang="en-AU" noProof="0"/>
          </a:p>
        </p:txBody>
      </p:sp>
      <p:sp>
        <p:nvSpPr>
          <p:cNvPr id="8" name="Slide Image Placeholder 7">
            <a:extLst>
              <a:ext uri="{FF2B5EF4-FFF2-40B4-BE49-F238E27FC236}">
                <a16:creationId xmlns:a16="http://schemas.microsoft.com/office/drawing/2014/main" id="{6A5D24B2-30E2-AD21-B06D-4C92C9424CC1}"/>
              </a:ext>
            </a:extLst>
          </p:cNvPr>
          <p:cNvSpPr>
            <a:spLocks noGrp="1" noRot="1" noChangeAspect="1"/>
          </p:cNvSpPr>
          <p:nvPr>
            <p:ph type="sldImg"/>
          </p:nvPr>
        </p:nvSpPr>
        <p:spPr/>
      </p:sp>
    </p:spTree>
    <p:extLst>
      <p:ext uri="{BB962C8B-B14F-4D97-AF65-F5344CB8AC3E}">
        <p14:creationId xmlns:p14="http://schemas.microsoft.com/office/powerpoint/2010/main" val="39005199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4FCE3-8F93-FBB2-1BA3-C4CE08C95A58}"/>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F13C5206-C153-F54A-D8E2-3F354347345E}"/>
              </a:ext>
            </a:extLst>
          </p:cNvPr>
          <p:cNvSpPr>
            <a:spLocks noGrp="1"/>
          </p:cNvSpPr>
          <p:nvPr>
            <p:ph type="body" idx="1"/>
          </p:nvPr>
        </p:nvSpPr>
        <p:spPr/>
        <p:txBody>
          <a:bodyPr/>
          <a:lstStyle/>
          <a:p>
            <a:pPr lvl="0"/>
            <a:r>
              <a:rPr lang="en-US" b="1" i="1" dirty="0"/>
              <a:t>Editing note: </a:t>
            </a:r>
            <a:r>
              <a:rPr lang="en-US" i="1" dirty="0"/>
              <a:t>Choose whether to keep or delete either of these examples according to your context (e.g., a primary school may choose not to play the secondary school video and vice versa).</a:t>
            </a:r>
          </a:p>
          <a:p>
            <a:pPr lvl="0"/>
            <a:endParaRPr lang="en-US" dirty="0"/>
          </a:p>
          <a:p>
            <a:pPr lvl="0"/>
            <a:r>
              <a:rPr lang="en-US" b="1" dirty="0"/>
              <a:t>Speaking notes: </a:t>
            </a:r>
            <a:r>
              <a:rPr lang="en-US" dirty="0"/>
              <a:t>In this clip, teachers remind us of the reasons behind referring to and using learning objectives and success criteria throughout lessons. While we watch the video(s), note the key points covered.</a:t>
            </a:r>
          </a:p>
          <a:p>
            <a:endParaRPr lang="en-US" dirty="0"/>
          </a:p>
          <a:p>
            <a:r>
              <a:rPr lang="en-US" i="1" dirty="0"/>
              <a:t>Play the video clip(s). </a:t>
            </a:r>
          </a:p>
          <a:p>
            <a:r>
              <a:rPr lang="en-US" b="1" i="1" dirty="0"/>
              <a:t>Optional: </a:t>
            </a:r>
            <a:r>
              <a:rPr lang="en-US" i="1" dirty="0"/>
              <a:t>Ask staff to share the main points covered in the video(s).</a:t>
            </a:r>
          </a:p>
          <a:p>
            <a:endParaRPr lang="en-US" dirty="0"/>
          </a:p>
          <a:p>
            <a:r>
              <a:rPr lang="en-US" b="1" dirty="0"/>
              <a:t>Optional speaking notes in response to the primary school video: </a:t>
            </a:r>
            <a:r>
              <a:rPr lang="en-US" dirty="0"/>
              <a:t>The teacher explained and demonstrated some key aspects of using learning objectives and success criteria. Let’s recap what they were:</a:t>
            </a:r>
          </a:p>
          <a:p>
            <a:pPr lvl="4"/>
            <a:r>
              <a:rPr lang="en-US" dirty="0"/>
              <a:t>using self-talk with a visual prompt and verbal reminder to show the next step in the success criteria </a:t>
            </a:r>
          </a:p>
          <a:p>
            <a:pPr lvl="4"/>
            <a:r>
              <a:rPr lang="en-US" dirty="0"/>
              <a:t>breaking students into a pair-share to answer a question based on the success criteria. </a:t>
            </a:r>
          </a:p>
          <a:p>
            <a:endParaRPr lang="en-US" dirty="0"/>
          </a:p>
          <a:p>
            <a:pPr lvl="0"/>
            <a:r>
              <a:rPr lang="en-US" b="1" dirty="0"/>
              <a:t>Optional speaking notes in response to the secondary school video: </a:t>
            </a:r>
            <a:r>
              <a:rPr lang="en-US" dirty="0"/>
              <a:t>The teacher explained and demonstrated how to briefly check in with learning objectives. Key points were to:</a:t>
            </a:r>
          </a:p>
          <a:p>
            <a:pPr lvl="4"/>
            <a:r>
              <a:rPr lang="en-US" dirty="0"/>
              <a:t>briefly refer to objectives throughout the lesson when most relevant (e.g., during particular questions or check-ins)</a:t>
            </a:r>
          </a:p>
          <a:p>
            <a:pPr lvl="4"/>
            <a:r>
              <a:rPr lang="en-US" dirty="0"/>
              <a:t>help students monitor how they’re going with their learning goal.</a:t>
            </a:r>
          </a:p>
        </p:txBody>
      </p:sp>
      <p:sp>
        <p:nvSpPr>
          <p:cNvPr id="6" name="Slide Number Placeholder 5">
            <a:extLst>
              <a:ext uri="{FF2B5EF4-FFF2-40B4-BE49-F238E27FC236}">
                <a16:creationId xmlns:a16="http://schemas.microsoft.com/office/drawing/2014/main" id="{CB1C0162-0D4F-A038-6502-ADC63B38CD71}"/>
              </a:ext>
            </a:extLst>
          </p:cNvPr>
          <p:cNvSpPr>
            <a:spLocks noGrp="1"/>
          </p:cNvSpPr>
          <p:nvPr>
            <p:ph type="sldNum" sz="quarter" idx="5"/>
          </p:nvPr>
        </p:nvSpPr>
        <p:spPr/>
        <p:txBody>
          <a:bodyPr/>
          <a:lstStyle/>
          <a:p>
            <a:pPr lvl="0"/>
            <a:fld id="{B36E7EC0-9BE3-5541-9D76-7DE32A6C9D42}" type="slidenum">
              <a:rPr lang="en-US" noProof="0" smtClean="0"/>
              <a:pPr lvl="0"/>
              <a:t>29</a:t>
            </a:fld>
            <a:endParaRPr lang="en-US" noProof="0"/>
          </a:p>
        </p:txBody>
      </p:sp>
      <p:sp>
        <p:nvSpPr>
          <p:cNvPr id="10" name="Slide Image Placeholder 9">
            <a:extLst>
              <a:ext uri="{FF2B5EF4-FFF2-40B4-BE49-F238E27FC236}">
                <a16:creationId xmlns:a16="http://schemas.microsoft.com/office/drawing/2014/main" id="{4C7E0E6C-5223-1309-E0B7-13A99782AA82}"/>
              </a:ext>
            </a:extLst>
          </p:cNvPr>
          <p:cNvSpPr>
            <a:spLocks noGrp="1" noRot="1" noChangeAspect="1"/>
          </p:cNvSpPr>
          <p:nvPr>
            <p:ph type="sldImg"/>
          </p:nvPr>
        </p:nvSpPr>
        <p:spPr/>
      </p:sp>
    </p:spTree>
    <p:extLst>
      <p:ext uri="{BB962C8B-B14F-4D97-AF65-F5344CB8AC3E}">
        <p14:creationId xmlns:p14="http://schemas.microsoft.com/office/powerpoint/2010/main" val="29692185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E140A-5DCF-3687-8265-6C0C4433BCA4}"/>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FB4BD1B-D4AD-6AE4-B06F-C1D03805C548}"/>
              </a:ext>
            </a:extLst>
          </p:cNvPr>
          <p:cNvSpPr>
            <a:spLocks noGrp="1"/>
          </p:cNvSpPr>
          <p:nvPr>
            <p:ph type="body" idx="1"/>
          </p:nvPr>
        </p:nvSpPr>
        <p:spPr/>
        <p:txBody>
          <a:bodyPr/>
          <a:lstStyle/>
          <a:p>
            <a:pPr lvl="0"/>
            <a:r>
              <a:rPr lang="en-US" b="1" i="1" dirty="0"/>
              <a:t>Editing note: </a:t>
            </a:r>
            <a:r>
              <a:rPr lang="en-US" i="1" dirty="0"/>
              <a:t>An example discussion activity is provided here. </a:t>
            </a:r>
            <a:r>
              <a:rPr lang="en-AU" i="1" dirty="0"/>
              <a:t>Please add further questions if needed for your context.</a:t>
            </a:r>
          </a:p>
          <a:p>
            <a:pPr lvl="0"/>
            <a:endParaRPr lang="en-US" dirty="0"/>
          </a:p>
          <a:p>
            <a:pPr lvl="0"/>
            <a:r>
              <a:rPr lang="en-US" b="1" dirty="0">
                <a:latin typeface="Montserrat"/>
              </a:rPr>
              <a:t>Speaking note (following the discussion): </a:t>
            </a:r>
            <a:r>
              <a:rPr lang="en-US" dirty="0">
                <a:latin typeface="Montserrat"/>
              </a:rPr>
              <a:t>Now, let’s recap what we’ve covered in this session …</a:t>
            </a:r>
          </a:p>
        </p:txBody>
      </p:sp>
      <p:sp>
        <p:nvSpPr>
          <p:cNvPr id="6" name="Slide Number Placeholder 5">
            <a:extLst>
              <a:ext uri="{FF2B5EF4-FFF2-40B4-BE49-F238E27FC236}">
                <a16:creationId xmlns:a16="http://schemas.microsoft.com/office/drawing/2014/main" id="{CD794CA1-4647-18A0-D610-9F586B4A78E7}"/>
              </a:ext>
            </a:extLst>
          </p:cNvPr>
          <p:cNvSpPr>
            <a:spLocks noGrp="1"/>
          </p:cNvSpPr>
          <p:nvPr>
            <p:ph type="sldNum" sz="quarter" idx="5"/>
          </p:nvPr>
        </p:nvSpPr>
        <p:spPr/>
        <p:txBody>
          <a:bodyPr/>
          <a:lstStyle/>
          <a:p>
            <a:pPr lvl="0"/>
            <a:fld id="{B36E7EC0-9BE3-5541-9D76-7DE32A6C9D42}" type="slidenum">
              <a:rPr lang="en-US" noProof="0" smtClean="0"/>
              <a:pPr lvl="0"/>
              <a:t>30</a:t>
            </a:fld>
            <a:endParaRPr lang="en-US" noProof="0"/>
          </a:p>
        </p:txBody>
      </p:sp>
      <p:sp>
        <p:nvSpPr>
          <p:cNvPr id="9" name="Slide Image Placeholder 8">
            <a:extLst>
              <a:ext uri="{FF2B5EF4-FFF2-40B4-BE49-F238E27FC236}">
                <a16:creationId xmlns:a16="http://schemas.microsoft.com/office/drawing/2014/main" id="{F47C2D03-8E7D-5F01-F874-83730CFFFE9F}"/>
              </a:ext>
            </a:extLst>
          </p:cNvPr>
          <p:cNvSpPr>
            <a:spLocks noGrp="1" noRot="1" noChangeAspect="1"/>
          </p:cNvSpPr>
          <p:nvPr>
            <p:ph type="sldImg"/>
          </p:nvPr>
        </p:nvSpPr>
        <p:spPr/>
      </p:sp>
    </p:spTree>
    <p:extLst>
      <p:ext uri="{BB962C8B-B14F-4D97-AF65-F5344CB8AC3E}">
        <p14:creationId xmlns:p14="http://schemas.microsoft.com/office/powerpoint/2010/main" val="35833508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EED42-EEF1-74C8-53ED-7D878F6E745F}"/>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707F742F-C26C-C766-366D-6AF423F811B3}"/>
              </a:ext>
            </a:extLst>
          </p:cNvPr>
          <p:cNvSpPr>
            <a:spLocks noGrp="1"/>
          </p:cNvSpPr>
          <p:nvPr>
            <p:ph type="body" idx="1"/>
          </p:nvPr>
        </p:nvSpPr>
        <p:spPr/>
        <p:txBody>
          <a:bodyPr/>
          <a:lstStyle/>
          <a:p>
            <a:r>
              <a:rPr lang="en-AU" i="1"/>
              <a:t>Remind everyone what has been covered in the session.</a:t>
            </a:r>
          </a:p>
        </p:txBody>
      </p:sp>
      <p:sp>
        <p:nvSpPr>
          <p:cNvPr id="6" name="Slide Number Placeholder 5">
            <a:extLst>
              <a:ext uri="{FF2B5EF4-FFF2-40B4-BE49-F238E27FC236}">
                <a16:creationId xmlns:a16="http://schemas.microsoft.com/office/drawing/2014/main" id="{BDD925E7-3E18-8622-0A5A-13EC180FB78F}"/>
              </a:ext>
            </a:extLst>
          </p:cNvPr>
          <p:cNvSpPr>
            <a:spLocks noGrp="1"/>
          </p:cNvSpPr>
          <p:nvPr>
            <p:ph type="sldNum" sz="quarter" idx="5"/>
          </p:nvPr>
        </p:nvSpPr>
        <p:spPr/>
        <p:txBody>
          <a:bodyPr/>
          <a:lstStyle/>
          <a:p>
            <a:pPr lvl="0"/>
            <a:fld id="{B36E7EC0-9BE3-5541-9D76-7DE32A6C9D42}" type="slidenum">
              <a:rPr lang="en-US" noProof="0"/>
              <a:pPr lvl="0"/>
              <a:t>31</a:t>
            </a:fld>
            <a:endParaRPr lang="en-US" noProof="0"/>
          </a:p>
        </p:txBody>
      </p:sp>
      <p:sp>
        <p:nvSpPr>
          <p:cNvPr id="9" name="Slide Image Placeholder 8">
            <a:extLst>
              <a:ext uri="{FF2B5EF4-FFF2-40B4-BE49-F238E27FC236}">
                <a16:creationId xmlns:a16="http://schemas.microsoft.com/office/drawing/2014/main" id="{17EF3478-7AD1-5F12-7671-B694E462F54E}"/>
              </a:ext>
            </a:extLst>
          </p:cNvPr>
          <p:cNvSpPr>
            <a:spLocks noGrp="1" noRot="1" noChangeAspect="1"/>
          </p:cNvSpPr>
          <p:nvPr>
            <p:ph type="sldImg"/>
          </p:nvPr>
        </p:nvSpPr>
        <p:spPr/>
      </p:sp>
    </p:spTree>
    <p:extLst>
      <p:ext uri="{BB962C8B-B14F-4D97-AF65-F5344CB8AC3E}">
        <p14:creationId xmlns:p14="http://schemas.microsoft.com/office/powerpoint/2010/main" val="502110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b="1" dirty="0"/>
              <a:t>Speaking notes: </a:t>
            </a:r>
            <a:r>
              <a:rPr lang="en-AU" dirty="0"/>
              <a:t>This knowledge-building session isn’t the end of your professional learning about explaining learning objectives and success criteria. Our next steps are: </a:t>
            </a:r>
            <a:r>
              <a:rPr lang="en-AU" i="1" dirty="0"/>
              <a:t>[read the planning, modelling and coaching descriptions].</a:t>
            </a:r>
          </a:p>
          <a:p>
            <a:endParaRPr lang="en-AU" dirty="0"/>
          </a:p>
          <a:p>
            <a:r>
              <a:rPr lang="en-AU" b="1" i="1" dirty="0"/>
              <a:t>Have a targeted discussion about next steps: </a:t>
            </a:r>
          </a:p>
          <a:p>
            <a:pPr lvl="1"/>
            <a:r>
              <a:rPr lang="en-AU" dirty="0"/>
              <a:t>Are there aspects of the techniques that still aren’t clear?</a:t>
            </a:r>
          </a:p>
          <a:p>
            <a:pPr lvl="1"/>
            <a:r>
              <a:rPr lang="en-AU" dirty="0"/>
              <a:t>Are there specific techniques you’d like to observe in a classroom?</a:t>
            </a:r>
          </a:p>
          <a:p>
            <a:endParaRPr lang="en-AU" dirty="0"/>
          </a:p>
          <a:p>
            <a:r>
              <a:rPr lang="en-AU" i="1" dirty="0"/>
              <a:t>As recommended in the background slides, you could provide staff with print-outs of the relevant modelling and coaching checklist for this module. </a:t>
            </a:r>
            <a:br>
              <a:rPr lang="en-AU" i="1" dirty="0"/>
            </a:br>
            <a:r>
              <a:rPr lang="en-AU" i="1" dirty="0"/>
              <a:t>Refer to the modelling and coaching checklist here to remind teachers of next steps. </a:t>
            </a:r>
          </a:p>
        </p:txBody>
      </p:sp>
      <p:sp>
        <p:nvSpPr>
          <p:cNvPr id="4" name="Slide Number Placeholder 3"/>
          <p:cNvSpPr>
            <a:spLocks noGrp="1"/>
          </p:cNvSpPr>
          <p:nvPr>
            <p:ph type="sldNum" sz="quarter" idx="5"/>
          </p:nvPr>
        </p:nvSpPr>
        <p:spPr/>
        <p:txBody>
          <a:bodyPr/>
          <a:lstStyle/>
          <a:p>
            <a:pPr lvl="0"/>
            <a:fld id="{2BDD27CC-2F06-4733-BE85-A46C18D7C230}" type="slidenum">
              <a:rPr lang="en-AU" noProof="0" smtClean="0"/>
              <a:pPr lvl="0"/>
              <a:t>32</a:t>
            </a:fld>
            <a:endParaRPr lang="en-AU" noProof="0"/>
          </a:p>
        </p:txBody>
      </p:sp>
      <p:sp>
        <p:nvSpPr>
          <p:cNvPr id="7" name="Slide Image Placeholder 6">
            <a:extLst>
              <a:ext uri="{FF2B5EF4-FFF2-40B4-BE49-F238E27FC236}">
                <a16:creationId xmlns:a16="http://schemas.microsoft.com/office/drawing/2014/main" id="{BB05F866-6E1E-0119-32D7-EA6F5F4B4CC5}"/>
              </a:ext>
            </a:extLst>
          </p:cNvPr>
          <p:cNvSpPr>
            <a:spLocks noGrp="1" noRot="1" noChangeAspect="1"/>
          </p:cNvSpPr>
          <p:nvPr>
            <p:ph type="sldImg"/>
          </p:nvPr>
        </p:nvSpPr>
        <p:spPr/>
      </p:sp>
    </p:spTree>
    <p:extLst>
      <p:ext uri="{BB962C8B-B14F-4D97-AF65-F5344CB8AC3E}">
        <p14:creationId xmlns:p14="http://schemas.microsoft.com/office/powerpoint/2010/main" val="7104667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4"/>
        <p:cNvGrpSpPr/>
        <p:nvPr/>
      </p:nvGrpSpPr>
      <p:grpSpPr>
        <a:xfrm>
          <a:off x="0" y="0"/>
          <a:ext cx="0" cy="0"/>
          <a:chOff x="0" y="0"/>
          <a:chExt cx="0" cy="0"/>
        </a:xfrm>
      </p:grpSpPr>
      <p:sp>
        <p:nvSpPr>
          <p:cNvPr id="1026" name="Google Shape;1026;p35:notes"/>
          <p:cNvSpPr txBox="1">
            <a:spLocks noGrp="1"/>
          </p:cNvSpPr>
          <p:nvPr>
            <p:ph type="body" idx="1"/>
          </p:nvPr>
        </p:nvSpPr>
        <p:spPr/>
        <p:txBody>
          <a:bodyPr/>
          <a:lstStyle/>
          <a:p>
            <a:r>
              <a:rPr lang="en-AU" b="1" dirty="0"/>
              <a:t>Speaking notes: </a:t>
            </a:r>
            <a:r>
              <a:rPr lang="en-AU" dirty="0">
                <a:sym typeface="Montserrat"/>
              </a:rPr>
              <a:t>If you’re interested in reading more about the practices and techniques covered in this session, this Explain Learning Objectives practice guide provides further reading.</a:t>
            </a:r>
            <a:endParaRPr lang="en-US" noProof="0" dirty="0">
              <a:sym typeface="Montserrat"/>
            </a:endParaRPr>
          </a:p>
          <a:p>
            <a:pPr lvl="0"/>
            <a:endParaRPr lang="en-US" noProof="0" dirty="0">
              <a:sym typeface="Montserrat"/>
            </a:endParaRPr>
          </a:p>
          <a:p>
            <a:pPr lvl="0"/>
            <a:r>
              <a:rPr lang="en-AU" dirty="0"/>
              <a:t>As mentioned on the previous slide, we’ll be following up this knowledge-building session with planning support, modelling and coaching. We’ve adopted/tailored modelling and coaching checklists, which are tools that allow coaches and teachers to document observations and feedback during modelling and coaching sessions. We can spend some time now looking at this checklist </a:t>
            </a:r>
            <a:r>
              <a:rPr lang="en-AU" b="1" i="1" dirty="0"/>
              <a:t>(Editing note: Time permitting)</a:t>
            </a:r>
            <a:r>
              <a:rPr lang="en-AU" dirty="0"/>
              <a:t>. </a:t>
            </a:r>
            <a:r>
              <a:rPr lang="en-US" dirty="0">
                <a:sym typeface="Montserrat"/>
              </a:rPr>
              <a:t>It contains core techniques for implementing the practices in this professional learning cycle </a:t>
            </a:r>
            <a:r>
              <a:rPr lang="en-AU" b="1" i="1" dirty="0"/>
              <a:t>(Editing note: Your school may adopt the checklist in its original form and focus on all techniques or edit the checklist to prioritise the techniques most relevant and important for your context)</a:t>
            </a:r>
            <a:r>
              <a:rPr lang="en-AU" dirty="0"/>
              <a:t>.</a:t>
            </a:r>
          </a:p>
        </p:txBody>
      </p:sp>
      <p:sp>
        <p:nvSpPr>
          <p:cNvPr id="1029" name="Google Shape;1029;p35:notes"/>
          <p:cNvSpPr txBox="1">
            <a:spLocks noGrp="1"/>
          </p:cNvSpPr>
          <p:nvPr>
            <p:ph type="sldNum" idx="12"/>
          </p:nvPr>
        </p:nvSpPr>
        <p:spPr/>
        <p:txBody>
          <a:bodyPr/>
          <a:lstStyle/>
          <a:p>
            <a:pPr lvl="0"/>
            <a:fld id="{00000000-1234-1234-1234-123412341234}" type="slidenum">
              <a:rPr lang="en-AU" noProof="0"/>
              <a:pPr lvl="0"/>
              <a:t>33</a:t>
            </a:fld>
            <a:endParaRPr lang="en-AU" noProof="0"/>
          </a:p>
        </p:txBody>
      </p:sp>
      <p:sp>
        <p:nvSpPr>
          <p:cNvPr id="5" name="Slide Image Placeholder 4">
            <a:extLst>
              <a:ext uri="{FF2B5EF4-FFF2-40B4-BE49-F238E27FC236}">
                <a16:creationId xmlns:a16="http://schemas.microsoft.com/office/drawing/2014/main" id="{65E8ED93-6309-1E75-6E7B-3628393C41C7}"/>
              </a:ext>
            </a:extLst>
          </p:cNvPr>
          <p:cNvSpPr>
            <a:spLocks noGrp="1" noRot="1" noChangeAspect="1"/>
          </p:cNvSpPr>
          <p:nvPr>
            <p:ph type="sldImg"/>
          </p:nvPr>
        </p:nvSpPr>
        <p:spPr/>
      </p:sp>
    </p:spTree>
    <p:extLst>
      <p:ext uri="{BB962C8B-B14F-4D97-AF65-F5344CB8AC3E}">
        <p14:creationId xmlns:p14="http://schemas.microsoft.com/office/powerpoint/2010/main" val="13832752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34</a:t>
            </a:fld>
            <a:endParaRPr lang="en-US" noProof="0"/>
          </a:p>
        </p:txBody>
      </p:sp>
      <p:sp>
        <p:nvSpPr>
          <p:cNvPr id="8" name="Slide Image Placeholder 7">
            <a:extLst>
              <a:ext uri="{FF2B5EF4-FFF2-40B4-BE49-F238E27FC236}">
                <a16:creationId xmlns:a16="http://schemas.microsoft.com/office/drawing/2014/main" id="{582EFCF8-ADE4-24DA-47A7-B35C19CCF28B}"/>
              </a:ext>
            </a:extLst>
          </p:cNvPr>
          <p:cNvSpPr>
            <a:spLocks noGrp="1" noRot="1" noChangeAspect="1"/>
          </p:cNvSpPr>
          <p:nvPr>
            <p:ph type="sldImg"/>
          </p:nvPr>
        </p:nvSpPr>
        <p:spPr/>
      </p:sp>
      <p:sp>
        <p:nvSpPr>
          <p:cNvPr id="9" name="Notes Placeholder 8">
            <a:extLst>
              <a:ext uri="{FF2B5EF4-FFF2-40B4-BE49-F238E27FC236}">
                <a16:creationId xmlns:a16="http://schemas.microsoft.com/office/drawing/2014/main" id="{CA953C4A-2C4C-C799-6BB2-4341EC153450}"/>
              </a:ext>
            </a:extLst>
          </p:cNvPr>
          <p:cNvSpPr>
            <a:spLocks noGrp="1"/>
          </p:cNvSpPr>
          <p:nvPr>
            <p:ph type="body" idx="1"/>
          </p:nvPr>
        </p:nvSpPr>
        <p:spPr/>
        <p:txBody>
          <a:bodyPr/>
          <a:lstStyle/>
          <a:p>
            <a:endParaRPr lang="en-AU"/>
          </a:p>
        </p:txBody>
      </p:sp>
    </p:spTree>
    <p:extLst>
      <p:ext uri="{BB962C8B-B14F-4D97-AF65-F5344CB8AC3E}">
        <p14:creationId xmlns:p14="http://schemas.microsoft.com/office/powerpoint/2010/main" val="6089852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ackground info">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58F8A-8BEA-21A0-467B-C3574EC43D30}"/>
              </a:ext>
            </a:extLst>
          </p:cNvPr>
          <p:cNvSpPr>
            <a:spLocks noGrp="1"/>
          </p:cNvSpPr>
          <p:nvPr>
            <p:ph type="title" hasCustomPrompt="1"/>
          </p:nvPr>
        </p:nvSpPr>
        <p:spPr>
          <a:xfrm>
            <a:off x="696000" y="589456"/>
            <a:ext cx="10800000" cy="599501"/>
          </a:xfrm>
          <a:prstGeom prst="roundRect">
            <a:avLst>
              <a:gd name="adj" fmla="val 29930"/>
            </a:avLst>
          </a:prstGeom>
          <a:solidFill>
            <a:schemeClr val="tx2"/>
          </a:solidFill>
        </p:spPr>
        <p:txBody>
          <a:bodyPr lIns="144000" tIns="72000" rIns="144000" bIns="108000">
            <a:noAutofit/>
          </a:bodyPr>
          <a:lstStyle>
            <a:lvl1pPr>
              <a:defRPr sz="2600">
                <a:solidFill>
                  <a:schemeClr val="bg1"/>
                </a:solidFill>
              </a:defRPr>
            </a:lvl1pPr>
          </a:lstStyle>
          <a:p>
            <a:r>
              <a:rPr lang="en-AU" noProof="0" dirty="0"/>
              <a:t>Background information</a:t>
            </a:r>
          </a:p>
        </p:txBody>
      </p:sp>
      <p:sp>
        <p:nvSpPr>
          <p:cNvPr id="10" name="Text Placeholder 6">
            <a:extLst>
              <a:ext uri="{FF2B5EF4-FFF2-40B4-BE49-F238E27FC236}">
                <a16:creationId xmlns:a16="http://schemas.microsoft.com/office/drawing/2014/main" id="{99FD8290-12CD-84BD-17DA-BD4545902B22}"/>
              </a:ext>
            </a:extLst>
          </p:cNvPr>
          <p:cNvSpPr>
            <a:spLocks noGrp="1"/>
          </p:cNvSpPr>
          <p:nvPr>
            <p:ph type="body" sz="quarter" idx="13"/>
          </p:nvPr>
        </p:nvSpPr>
        <p:spPr>
          <a:xfrm>
            <a:off x="609601" y="1456567"/>
            <a:ext cx="10972800" cy="2106602"/>
          </a:xfrm>
        </p:spPr>
        <p:txBody>
          <a:bodyPr>
            <a:spAutoFit/>
          </a:bodyPr>
          <a:lstStyle>
            <a:lvl1pPr>
              <a:defRPr sz="1400"/>
            </a:lvl1pPr>
            <a:lvl2pPr>
              <a:spcBef>
                <a:spcPts val="1200"/>
              </a:spcBef>
              <a:spcAft>
                <a:spcPts val="0"/>
              </a:spcAft>
              <a:defRPr/>
            </a:lvl2p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Tree>
    <p:extLst>
      <p:ext uri="{BB962C8B-B14F-4D97-AF65-F5344CB8AC3E}">
        <p14:creationId xmlns:p14="http://schemas.microsoft.com/office/powerpoint/2010/main" val="76966286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Main title slide">
    <p:bg>
      <p:bgPr>
        <a:solidFill>
          <a:srgbClr val="00305E"/>
        </a:solid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6607A792-7B7B-571B-FF19-03D655C7C5BC}"/>
              </a:ext>
            </a:extLst>
          </p:cNvPr>
          <p:cNvSpPr>
            <a:spLocks noGrp="1"/>
          </p:cNvSpPr>
          <p:nvPr>
            <p:ph type="title"/>
          </p:nvPr>
        </p:nvSpPr>
        <p:spPr>
          <a:xfrm>
            <a:off x="609600" y="2355087"/>
            <a:ext cx="10972800" cy="840230"/>
          </a:xfrm>
          <a:prstGeom prst="rect">
            <a:avLst/>
          </a:prstGeom>
        </p:spPr>
        <p:txBody>
          <a:bodyPr vert="horz" lIns="91440" tIns="45720" rIns="91440" bIns="45720" rtlCol="0" anchor="t" anchorCtr="0">
            <a:spAutoFit/>
          </a:bodyPr>
          <a:lstStyle>
            <a:lvl1pPr>
              <a:defRPr sz="5400">
                <a:solidFill>
                  <a:schemeClr val="bg1"/>
                </a:solidFill>
              </a:defRPr>
            </a:lvl1pPr>
          </a:lstStyle>
          <a:p>
            <a:r>
              <a:rPr lang="en-AU" noProof="0" dirty="0"/>
              <a:t>Click to edit Master title style</a:t>
            </a:r>
          </a:p>
        </p:txBody>
      </p:sp>
      <p:sp>
        <p:nvSpPr>
          <p:cNvPr id="4" name="Text Placeholder 6">
            <a:extLst>
              <a:ext uri="{FF2B5EF4-FFF2-40B4-BE49-F238E27FC236}">
                <a16:creationId xmlns:a16="http://schemas.microsoft.com/office/drawing/2014/main" id="{1865BBBA-991B-1AE0-981E-6706B0FE49C3}"/>
              </a:ext>
            </a:extLst>
          </p:cNvPr>
          <p:cNvSpPr>
            <a:spLocks noGrp="1"/>
          </p:cNvSpPr>
          <p:nvPr>
            <p:ph type="body" sz="quarter" idx="13"/>
          </p:nvPr>
        </p:nvSpPr>
        <p:spPr>
          <a:xfrm>
            <a:off x="609600" y="3662684"/>
            <a:ext cx="8458199" cy="673839"/>
          </a:xfrm>
        </p:spPr>
        <p:txBody>
          <a:bodyPr wrap="square">
            <a:spAutoFit/>
          </a:bodyPr>
          <a:lstStyle>
            <a:lvl1pPr>
              <a:defRPr sz="32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Click to edit Master text styles</a:t>
            </a:r>
          </a:p>
        </p:txBody>
      </p:sp>
    </p:spTree>
    <p:extLst>
      <p:ext uri="{BB962C8B-B14F-4D97-AF65-F5344CB8AC3E}">
        <p14:creationId xmlns:p14="http://schemas.microsoft.com/office/powerpoint/2010/main" val="390053170"/>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break slide">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6CE074-1CFD-F092-6FF0-4090096612BC}"/>
              </a:ext>
            </a:extLst>
          </p:cNvPr>
          <p:cNvSpPr>
            <a:spLocks noGrp="1"/>
          </p:cNvSpPr>
          <p:nvPr>
            <p:ph type="title"/>
          </p:nvPr>
        </p:nvSpPr>
        <p:spPr>
          <a:xfrm>
            <a:off x="609600" y="2520187"/>
            <a:ext cx="5981700" cy="1200329"/>
          </a:xfrm>
          <a:prstGeom prst="rect">
            <a:avLst/>
          </a:prstGeom>
        </p:spPr>
        <p:txBody>
          <a:bodyPr vert="horz" wrap="square" lIns="91440" tIns="45720" rIns="91440" bIns="45720" rtlCol="0" anchor="t" anchorCtr="0">
            <a:spAutoFit/>
          </a:bodyPr>
          <a:lstStyle>
            <a:lvl1pPr>
              <a:lnSpc>
                <a:spcPct val="100000"/>
              </a:lnSpc>
              <a:defRPr sz="3600">
                <a:solidFill>
                  <a:schemeClr val="bg1"/>
                </a:solidFill>
              </a:defRPr>
            </a:lvl1pPr>
          </a:lstStyle>
          <a:p>
            <a:r>
              <a:rPr lang="en-AU" noProof="0" dirty="0"/>
              <a:t>Click to edit Master title style</a:t>
            </a:r>
          </a:p>
        </p:txBody>
      </p:sp>
      <p:sp>
        <p:nvSpPr>
          <p:cNvPr id="5" name="Text Placeholder 6">
            <a:extLst>
              <a:ext uri="{FF2B5EF4-FFF2-40B4-BE49-F238E27FC236}">
                <a16:creationId xmlns:a16="http://schemas.microsoft.com/office/drawing/2014/main" id="{1FD4C4AC-6601-8E70-F725-EB3525E30B54}"/>
              </a:ext>
            </a:extLst>
          </p:cNvPr>
          <p:cNvSpPr>
            <a:spLocks noGrp="1"/>
          </p:cNvSpPr>
          <p:nvPr>
            <p:ph type="body" sz="quarter" idx="13"/>
          </p:nvPr>
        </p:nvSpPr>
        <p:spPr>
          <a:xfrm>
            <a:off x="609601" y="4013200"/>
            <a:ext cx="5981700" cy="500778"/>
          </a:xfrm>
        </p:spPr>
        <p:txBody>
          <a:bodyPr wrap="square">
            <a:spAutoFit/>
          </a:bodyPr>
          <a:lstStyle>
            <a:lvl1pPr>
              <a:lnSpc>
                <a:spcPct val="120000"/>
              </a:lnSpc>
              <a:spcAft>
                <a:spcPts val="1200"/>
              </a:spcAft>
              <a:defRPr sz="2400">
                <a:solidFill>
                  <a:schemeClr val="bg1"/>
                </a:solidFill>
              </a:defRPr>
            </a:lvl1pPr>
            <a:lvl2pPr>
              <a:spcBef>
                <a:spcPts val="1200"/>
              </a:spcBef>
              <a:spcAft>
                <a:spcPts val="0"/>
              </a:spcAft>
              <a:defRPr>
                <a:solidFill>
                  <a:schemeClr val="bg1"/>
                </a:solidFill>
              </a:defRPr>
            </a:lvl2pPr>
            <a:lvl3pPr>
              <a:defRPr>
                <a:solidFill>
                  <a:schemeClr val="bg1"/>
                </a:solidFill>
              </a:defRPr>
            </a:lvl3pPr>
            <a:lvl4pPr>
              <a:buClr>
                <a:schemeClr val="bg1"/>
              </a:buClr>
              <a:defRPr sz="2400">
                <a:solidFill>
                  <a:schemeClr val="bg1"/>
                </a:solidFill>
              </a:defRPr>
            </a:lvl4pPr>
            <a:lvl5pPr>
              <a:defRPr>
                <a:solidFill>
                  <a:schemeClr val="bg1"/>
                </a:solidFill>
              </a:defRPr>
            </a:lvl5pPr>
          </a:lstStyle>
          <a:p>
            <a:pPr lvl="3"/>
            <a:r>
              <a:rPr lang="en-AU" noProof="0" dirty="0"/>
              <a:t>Click to edit Master text styles</a:t>
            </a:r>
          </a:p>
        </p:txBody>
      </p:sp>
      <p:sp>
        <p:nvSpPr>
          <p:cNvPr id="6" name="Picture Placeholder 4">
            <a:extLst>
              <a:ext uri="{FF2B5EF4-FFF2-40B4-BE49-F238E27FC236}">
                <a16:creationId xmlns:a16="http://schemas.microsoft.com/office/drawing/2014/main" id="{A3D22EBA-9365-25AB-B849-141358944E56}"/>
              </a:ext>
            </a:extLst>
          </p:cNvPr>
          <p:cNvSpPr>
            <a:spLocks noGrp="1"/>
          </p:cNvSpPr>
          <p:nvPr>
            <p:ph type="pic" sz="quarter" idx="14"/>
          </p:nvPr>
        </p:nvSpPr>
        <p:spPr>
          <a:xfrm>
            <a:off x="7315200" y="0"/>
            <a:ext cx="4876800" cy="6858000"/>
          </a:xfrm>
        </p:spPr>
        <p:txBody>
          <a:bodyPr/>
          <a:lstStyle/>
          <a:p>
            <a:endParaRPr lang="en-AU" noProof="0" dirty="0"/>
          </a:p>
        </p:txBody>
      </p:sp>
      <p:sp>
        <p:nvSpPr>
          <p:cNvPr id="7" name="Text Placeholder 6">
            <a:extLst>
              <a:ext uri="{FF2B5EF4-FFF2-40B4-BE49-F238E27FC236}">
                <a16:creationId xmlns:a16="http://schemas.microsoft.com/office/drawing/2014/main" id="{17E0E867-C116-3FA9-C034-461E5164920E}"/>
              </a:ext>
            </a:extLst>
          </p:cNvPr>
          <p:cNvSpPr>
            <a:spLocks noGrp="1"/>
          </p:cNvSpPr>
          <p:nvPr>
            <p:ph type="body" sz="quarter" idx="15" hasCustomPrompt="1"/>
          </p:nvPr>
        </p:nvSpPr>
        <p:spPr>
          <a:xfrm>
            <a:off x="609600" y="1258242"/>
            <a:ext cx="1080000" cy="1080000"/>
          </a:xfrm>
          <a:prstGeom prst="ellipse">
            <a:avLst/>
          </a:prstGeom>
          <a:noFill/>
          <a:ln w="25400">
            <a:solidFill>
              <a:schemeClr val="bg1"/>
            </a:solidFill>
          </a:ln>
        </p:spPr>
        <p:txBody>
          <a:bodyPr wrap="square" tIns="0" bIns="108000" anchor="ctr" anchorCtr="0">
            <a:noAutofit/>
          </a:bodyPr>
          <a:lstStyle>
            <a:lvl1pPr algn="ctr">
              <a:defRPr sz="5400" b="1">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1</a:t>
            </a:r>
          </a:p>
        </p:txBody>
      </p:sp>
      <p:sp>
        <p:nvSpPr>
          <p:cNvPr id="8" name="Text Placeholder 6">
            <a:extLst>
              <a:ext uri="{FF2B5EF4-FFF2-40B4-BE49-F238E27FC236}">
                <a16:creationId xmlns:a16="http://schemas.microsoft.com/office/drawing/2014/main" id="{6042EC6A-2513-A4EA-D49C-DEB8A7224E58}"/>
              </a:ext>
            </a:extLst>
          </p:cNvPr>
          <p:cNvSpPr>
            <a:spLocks noGrp="1"/>
          </p:cNvSpPr>
          <p:nvPr>
            <p:ph type="body" sz="quarter" idx="16" hasCustomPrompt="1"/>
          </p:nvPr>
        </p:nvSpPr>
        <p:spPr>
          <a:xfrm>
            <a:off x="7552267" y="6182713"/>
            <a:ext cx="4254500" cy="228524"/>
          </a:xfrm>
        </p:spPr>
        <p:txBody>
          <a:bodyPr wrap="square">
            <a:spAutoFit/>
          </a:bodyPr>
          <a:lstStyle>
            <a:lvl1pPr algn="r">
              <a:lnSpc>
                <a:spcPct val="120000"/>
              </a:lnSpc>
              <a:spcAft>
                <a:spcPts val="1200"/>
              </a:spcAft>
              <a:defRPr sz="8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Image: </a:t>
            </a:r>
          </a:p>
        </p:txBody>
      </p:sp>
    </p:spTree>
    <p:extLst>
      <p:ext uri="{BB962C8B-B14F-4D97-AF65-F5344CB8AC3E}">
        <p14:creationId xmlns:p14="http://schemas.microsoft.com/office/powerpoint/2010/main" val="310591144"/>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cknowledgement slide">
    <p:bg>
      <p:bgPr>
        <a:solidFill>
          <a:schemeClr val="accent5"/>
        </a:solid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1482D60-F6C8-E56D-F03E-75B01549D044}"/>
              </a:ext>
            </a:extLst>
          </p:cNvPr>
          <p:cNvSpPr>
            <a:spLocks noGrp="1"/>
          </p:cNvSpPr>
          <p:nvPr>
            <p:ph type="title"/>
          </p:nvPr>
        </p:nvSpPr>
        <p:spPr>
          <a:xfrm>
            <a:off x="609600" y="780287"/>
            <a:ext cx="10972800" cy="535531"/>
          </a:xfrm>
          <a:prstGeom prst="rect">
            <a:avLst/>
          </a:prstGeom>
        </p:spPr>
        <p:txBody>
          <a:bodyPr vert="horz" lIns="91440" tIns="45720" rIns="91440" bIns="45720" rtlCol="0" anchor="t" anchorCtr="0">
            <a:spAutoFit/>
          </a:bodyPr>
          <a:lstStyle/>
          <a:p>
            <a:r>
              <a:rPr lang="en-AU" noProof="0" dirty="0"/>
              <a:t>Click to edit Master title style</a:t>
            </a:r>
          </a:p>
        </p:txBody>
      </p:sp>
      <p:sp>
        <p:nvSpPr>
          <p:cNvPr id="4" name="Text Placeholder 4">
            <a:extLst>
              <a:ext uri="{FF2B5EF4-FFF2-40B4-BE49-F238E27FC236}">
                <a16:creationId xmlns:a16="http://schemas.microsoft.com/office/drawing/2014/main" id="{EB32AF40-BB61-EB7D-70A8-22B4862290BC}"/>
              </a:ext>
            </a:extLst>
          </p:cNvPr>
          <p:cNvSpPr>
            <a:spLocks noGrp="1"/>
          </p:cNvSpPr>
          <p:nvPr>
            <p:ph type="body" sz="quarter" idx="10"/>
          </p:nvPr>
        </p:nvSpPr>
        <p:spPr>
          <a:xfrm>
            <a:off x="1326356" y="1886552"/>
            <a:ext cx="9539288" cy="3859831"/>
          </a:xfrm>
        </p:spPr>
        <p:txBody>
          <a:bodyPr lIns="144000" tIns="144000" rIns="144000" bIns="252000" anchor="ctr" anchorCtr="0"/>
          <a:lstStyle>
            <a:lvl1pPr algn="ctr">
              <a:defRPr sz="2400"/>
            </a:lvl1pPr>
            <a:lvl2pPr algn="ctr">
              <a:defRPr/>
            </a:lvl2pPr>
            <a:lvl3pPr algn="ctr">
              <a:defRPr/>
            </a:lvl3pPr>
            <a:lvl4pPr algn="ctr">
              <a:defRPr/>
            </a:lvl4pPr>
            <a:lvl5pPr algn="ctr">
              <a:defRPr/>
            </a:lvl5p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Tree>
    <p:extLst>
      <p:ext uri="{BB962C8B-B14F-4D97-AF65-F5344CB8AC3E}">
        <p14:creationId xmlns:p14="http://schemas.microsoft.com/office/powerpoint/2010/main" val="2120944296"/>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OC">
    <p:spTree>
      <p:nvGrpSpPr>
        <p:cNvPr id="1" name=""/>
        <p:cNvGrpSpPr/>
        <p:nvPr/>
      </p:nvGrpSpPr>
      <p:grpSpPr>
        <a:xfrm>
          <a:off x="0" y="0"/>
          <a:ext cx="0" cy="0"/>
          <a:chOff x="0" y="0"/>
          <a:chExt cx="0" cy="0"/>
        </a:xfrm>
      </p:grpSpPr>
      <p:sp>
        <p:nvSpPr>
          <p:cNvPr id="2" name="Text Placeholder 14">
            <a:extLst>
              <a:ext uri="{FF2B5EF4-FFF2-40B4-BE49-F238E27FC236}">
                <a16:creationId xmlns:a16="http://schemas.microsoft.com/office/drawing/2014/main" id="{1AD23CB1-F541-1B86-30AF-ECF0468A3DC0}"/>
              </a:ext>
            </a:extLst>
          </p:cNvPr>
          <p:cNvSpPr>
            <a:spLocks noGrp="1"/>
          </p:cNvSpPr>
          <p:nvPr>
            <p:ph type="body" sz="quarter" idx="25" hasCustomPrompt="1"/>
          </p:nvPr>
        </p:nvSpPr>
        <p:spPr>
          <a:xfrm>
            <a:off x="769938" y="3533018"/>
            <a:ext cx="4965700" cy="2257280"/>
          </a:xfrm>
          <a:prstGeom prst="roundRect">
            <a:avLst>
              <a:gd name="adj" fmla="val 14914"/>
            </a:avLst>
          </a:prstGeom>
          <a:noFill/>
          <a:ln w="12700">
            <a:solidFill>
              <a:schemeClr val="accent2"/>
            </a:solidFill>
          </a:ln>
        </p:spPr>
        <p:txBody>
          <a:bodyPr lIns="360000" tIns="720000" rIns="360000" bIns="360000">
            <a:noAutofit/>
          </a:bodyPr>
          <a:lstStyle>
            <a:lvl1pPr>
              <a:defRPr sz="2000">
                <a:solidFill>
                  <a:schemeClr val="tx1"/>
                </a:solidFill>
              </a:defRPr>
            </a:lvl1pPr>
            <a:lvl2pPr>
              <a:defRPr/>
            </a:lvl2pPr>
            <a:lvl3pPr>
              <a:defRPr/>
            </a:lvl3pPr>
            <a:lvl4pPr>
              <a:defRPr/>
            </a:lvl4pPr>
            <a:lvl8pPr>
              <a:buAutoNum type="alphaLcParenR"/>
              <a:defRPr/>
            </a:lvl8pPr>
          </a:lstStyle>
          <a:p>
            <a:pPr lvl="0"/>
            <a:r>
              <a:rPr lang="en-AU" noProof="0" dirty="0"/>
              <a:t>Body text</a:t>
            </a:r>
          </a:p>
        </p:txBody>
      </p:sp>
      <p:sp>
        <p:nvSpPr>
          <p:cNvPr id="7" name="Text Placeholder 14">
            <a:extLst>
              <a:ext uri="{FF2B5EF4-FFF2-40B4-BE49-F238E27FC236}">
                <a16:creationId xmlns:a16="http://schemas.microsoft.com/office/drawing/2014/main" id="{3A9295AD-B37F-6B74-9742-60068CEFC5F4}"/>
              </a:ext>
            </a:extLst>
          </p:cNvPr>
          <p:cNvSpPr>
            <a:spLocks noGrp="1"/>
          </p:cNvSpPr>
          <p:nvPr>
            <p:ph type="body" sz="quarter" idx="27" hasCustomPrompt="1"/>
          </p:nvPr>
        </p:nvSpPr>
        <p:spPr>
          <a:xfrm>
            <a:off x="6456364" y="3533018"/>
            <a:ext cx="4965700" cy="2257280"/>
          </a:xfrm>
          <a:prstGeom prst="roundRect">
            <a:avLst>
              <a:gd name="adj" fmla="val 14914"/>
            </a:avLst>
          </a:prstGeom>
          <a:noFill/>
          <a:ln w="12700">
            <a:solidFill>
              <a:schemeClr val="accent3"/>
            </a:solidFill>
          </a:ln>
        </p:spPr>
        <p:txBody>
          <a:bodyPr lIns="360000" tIns="720000" rIns="360000" bIns="360000">
            <a:noAutofit/>
          </a:bodyPr>
          <a:lstStyle>
            <a:lvl1pPr>
              <a:defRPr sz="2000">
                <a:solidFill>
                  <a:schemeClr val="tx1"/>
                </a:solidFill>
              </a:defRPr>
            </a:lvl1pPr>
            <a:lvl2pPr>
              <a:defRPr/>
            </a:lvl2pPr>
            <a:lvl3pPr>
              <a:defRPr/>
            </a:lvl3pPr>
            <a:lvl4pPr>
              <a:defRPr/>
            </a:lvl4pPr>
            <a:lvl8pPr>
              <a:buAutoNum type="alphaLcParenR"/>
              <a:defRPr/>
            </a:lvl8pPr>
          </a:lstStyle>
          <a:p>
            <a:pPr lvl="0"/>
            <a:r>
              <a:rPr lang="en-AU" noProof="0" dirty="0"/>
              <a:t>Body text</a:t>
            </a:r>
          </a:p>
        </p:txBody>
      </p:sp>
      <p:sp>
        <p:nvSpPr>
          <p:cNvPr id="9" name="Title 1">
            <a:extLst>
              <a:ext uri="{FF2B5EF4-FFF2-40B4-BE49-F238E27FC236}">
                <a16:creationId xmlns:a16="http://schemas.microsoft.com/office/drawing/2014/main" id="{5A8AFEEB-6C58-CA1C-32F8-98B5B542F685}"/>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10" name="Text Placeholder 14">
            <a:extLst>
              <a:ext uri="{FF2B5EF4-FFF2-40B4-BE49-F238E27FC236}">
                <a16:creationId xmlns:a16="http://schemas.microsoft.com/office/drawing/2014/main" id="{3FAAB9B7-D2A8-F844-644F-702FF0F85FD2}"/>
              </a:ext>
            </a:extLst>
          </p:cNvPr>
          <p:cNvSpPr>
            <a:spLocks noGrp="1"/>
          </p:cNvSpPr>
          <p:nvPr>
            <p:ph type="body" sz="quarter" idx="23" hasCustomPrompt="1"/>
          </p:nvPr>
        </p:nvSpPr>
        <p:spPr>
          <a:xfrm>
            <a:off x="609600" y="1582838"/>
            <a:ext cx="10972800" cy="383054"/>
          </a:xfrm>
          <a:prstGeom prst="rect">
            <a:avLst/>
          </a:prstGeom>
        </p:spPr>
        <p:txBody>
          <a:bodyPr>
            <a:spAutoFit/>
          </a:bodyPr>
          <a:lstStyle>
            <a:lvl1pPr>
              <a:defRPr/>
            </a:lvl1pPr>
            <a:lvl2pPr>
              <a:defRPr/>
            </a:lvl2pPr>
            <a:lvl3pPr>
              <a:defRPr/>
            </a:lvl3pPr>
            <a:lvl4pPr>
              <a:defRPr/>
            </a:lvl4pPr>
            <a:lvl8pPr>
              <a:buAutoNum type="alphaLcParenR"/>
              <a:defRPr/>
            </a:lvl8pPr>
          </a:lstStyle>
          <a:p>
            <a:pPr lvl="0"/>
            <a:r>
              <a:rPr lang="en-AU" noProof="0" dirty="0"/>
              <a:t>Body text</a:t>
            </a:r>
          </a:p>
        </p:txBody>
      </p:sp>
      <p:sp>
        <p:nvSpPr>
          <p:cNvPr id="11" name="Text Placeholder 14">
            <a:extLst>
              <a:ext uri="{FF2B5EF4-FFF2-40B4-BE49-F238E27FC236}">
                <a16:creationId xmlns:a16="http://schemas.microsoft.com/office/drawing/2014/main" id="{6565B899-451C-CAE2-3FBD-AAA150DF479B}"/>
              </a:ext>
            </a:extLst>
          </p:cNvPr>
          <p:cNvSpPr>
            <a:spLocks noGrp="1"/>
          </p:cNvSpPr>
          <p:nvPr>
            <p:ph type="body" sz="quarter" idx="24" hasCustomPrompt="1"/>
          </p:nvPr>
        </p:nvSpPr>
        <p:spPr>
          <a:xfrm>
            <a:off x="1236346" y="2615952"/>
            <a:ext cx="1236559" cy="1233458"/>
          </a:xfrm>
          <a:prstGeom prst="ellipse">
            <a:avLst/>
          </a:prstGeom>
          <a:solidFill>
            <a:schemeClr val="accent2"/>
          </a:solidFill>
        </p:spPr>
        <p:txBody>
          <a:bodyPr wrap="square" tIns="0" bIns="144000" anchor="ctr" anchorCtr="0">
            <a:noAutofit/>
          </a:bodyPr>
          <a:lstStyle>
            <a:lvl1pPr algn="ctr">
              <a:defRPr sz="6000" b="1">
                <a:solidFill>
                  <a:schemeClr val="bg1"/>
                </a:solidFill>
              </a:defRPr>
            </a:lvl1pPr>
            <a:lvl2pPr>
              <a:defRPr/>
            </a:lvl2pPr>
            <a:lvl3pPr>
              <a:defRPr/>
            </a:lvl3pPr>
            <a:lvl4pPr>
              <a:defRPr/>
            </a:lvl4pPr>
            <a:lvl8pPr>
              <a:buAutoNum type="alphaLcParenR"/>
              <a:defRPr/>
            </a:lvl8pPr>
          </a:lstStyle>
          <a:p>
            <a:pPr lvl="0"/>
            <a:r>
              <a:rPr lang="en-AU" noProof="0" dirty="0"/>
              <a:t>1</a:t>
            </a:r>
          </a:p>
        </p:txBody>
      </p:sp>
      <p:sp>
        <p:nvSpPr>
          <p:cNvPr id="12" name="Text Placeholder 14">
            <a:extLst>
              <a:ext uri="{FF2B5EF4-FFF2-40B4-BE49-F238E27FC236}">
                <a16:creationId xmlns:a16="http://schemas.microsoft.com/office/drawing/2014/main" id="{9D4F573C-A222-BA63-D4EA-086984DF88A3}"/>
              </a:ext>
            </a:extLst>
          </p:cNvPr>
          <p:cNvSpPr>
            <a:spLocks noGrp="1"/>
          </p:cNvSpPr>
          <p:nvPr>
            <p:ph type="body" sz="quarter" idx="26" hasCustomPrompt="1"/>
          </p:nvPr>
        </p:nvSpPr>
        <p:spPr>
          <a:xfrm>
            <a:off x="6922772" y="2615952"/>
            <a:ext cx="1236559" cy="1233458"/>
          </a:xfrm>
          <a:prstGeom prst="ellipse">
            <a:avLst/>
          </a:prstGeom>
          <a:solidFill>
            <a:schemeClr val="accent3"/>
          </a:solidFill>
        </p:spPr>
        <p:txBody>
          <a:bodyPr wrap="square" tIns="0" bIns="144000" anchor="ctr" anchorCtr="0">
            <a:noAutofit/>
          </a:bodyPr>
          <a:lstStyle>
            <a:lvl1pPr algn="ctr">
              <a:defRPr sz="6000" b="1">
                <a:solidFill>
                  <a:schemeClr val="bg1"/>
                </a:solidFill>
              </a:defRPr>
            </a:lvl1pPr>
            <a:lvl2pPr>
              <a:defRPr/>
            </a:lvl2pPr>
            <a:lvl3pPr>
              <a:defRPr/>
            </a:lvl3pPr>
            <a:lvl4pPr>
              <a:defRPr/>
            </a:lvl4pPr>
            <a:lvl8pPr>
              <a:buAutoNum type="alphaLcParenR"/>
              <a:defRPr/>
            </a:lvl8pPr>
          </a:lstStyle>
          <a:p>
            <a:pPr lvl="0"/>
            <a:r>
              <a:rPr lang="en-AU" noProof="0" dirty="0"/>
              <a:t>2</a:t>
            </a:r>
          </a:p>
        </p:txBody>
      </p:sp>
    </p:spTree>
    <p:extLst>
      <p:ext uri="{BB962C8B-B14F-4D97-AF65-F5344CB8AC3E}">
        <p14:creationId xmlns:p14="http://schemas.microsoft.com/office/powerpoint/2010/main" val="2228606404"/>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_2" userDrawn="1">
  <p:cSld name="Title + content">
    <p:spTree>
      <p:nvGrpSpPr>
        <p:cNvPr id="1" name="Shape 82"/>
        <p:cNvGrpSpPr/>
        <p:nvPr/>
      </p:nvGrpSpPr>
      <p:grpSpPr>
        <a:xfrm>
          <a:off x="0" y="0"/>
          <a:ext cx="0" cy="0"/>
          <a:chOff x="0" y="0"/>
          <a:chExt cx="0" cy="0"/>
        </a:xfrm>
      </p:grpSpPr>
      <p:sp>
        <p:nvSpPr>
          <p:cNvPr id="2" name="Title 1">
            <a:extLst>
              <a:ext uri="{FF2B5EF4-FFF2-40B4-BE49-F238E27FC236}">
                <a16:creationId xmlns:a16="http://schemas.microsoft.com/office/drawing/2014/main" id="{1194BCFF-2340-0059-BF43-1D2D13501097}"/>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3" name="Text Placeholder 14">
            <a:extLst>
              <a:ext uri="{FF2B5EF4-FFF2-40B4-BE49-F238E27FC236}">
                <a16:creationId xmlns:a16="http://schemas.microsoft.com/office/drawing/2014/main" id="{010CD9CB-BD0A-6568-E54C-2732D5E8069B}"/>
              </a:ext>
            </a:extLst>
          </p:cNvPr>
          <p:cNvSpPr>
            <a:spLocks noGrp="1"/>
          </p:cNvSpPr>
          <p:nvPr>
            <p:ph type="body" sz="quarter" idx="23" hasCustomPrompt="1"/>
          </p:nvPr>
        </p:nvSpPr>
        <p:spPr>
          <a:xfrm>
            <a:off x="609600" y="1849830"/>
            <a:ext cx="10972800" cy="4405312"/>
          </a:xfrm>
          <a:prstGeom prst="rect">
            <a:avLst/>
          </a:prstGeom>
        </p:spPr>
        <p:txBody>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Tree>
    <p:extLst>
      <p:ext uri="{BB962C8B-B14F-4D97-AF65-F5344CB8AC3E}">
        <p14:creationId xmlns:p14="http://schemas.microsoft.com/office/powerpoint/2010/main" val="2801697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itle + content + label">
    <p:bg>
      <p:bgPr>
        <a:solidFill>
          <a:schemeClr val="bg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BB2EED9-C4F5-0D41-EFA3-FA70D399DB0B}"/>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8" name="Text Placeholder 14">
            <a:extLst>
              <a:ext uri="{FF2B5EF4-FFF2-40B4-BE49-F238E27FC236}">
                <a16:creationId xmlns:a16="http://schemas.microsoft.com/office/drawing/2014/main" id="{9F96D7D4-77E1-7605-F537-530B78FC2E12}"/>
              </a:ext>
            </a:extLst>
          </p:cNvPr>
          <p:cNvSpPr>
            <a:spLocks noGrp="1"/>
          </p:cNvSpPr>
          <p:nvPr>
            <p:ph type="body" sz="quarter" idx="23" hasCustomPrompt="1"/>
          </p:nvPr>
        </p:nvSpPr>
        <p:spPr>
          <a:xfrm>
            <a:off x="609600" y="1854200"/>
            <a:ext cx="10972800" cy="4187172"/>
          </a:xfrm>
          <a:prstGeom prst="rect">
            <a:avLst/>
          </a:prstGeom>
        </p:spPr>
        <p:txBody>
          <a:bodyPr>
            <a:spAutoFit/>
          </a:bodyPr>
          <a:lstStyle>
            <a:lvl1pPr>
              <a:defRPr/>
            </a:lvl1pPr>
            <a:lvl2pPr>
              <a:defRPr/>
            </a:lvl2pPr>
            <a:lvl3pPr>
              <a:defRPr/>
            </a:lvl3pPr>
            <a:lvl4pPr>
              <a:buClr>
                <a:schemeClr val="tx1"/>
              </a:buCl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9" name="Text Placeholder 4">
            <a:extLst>
              <a:ext uri="{FF2B5EF4-FFF2-40B4-BE49-F238E27FC236}">
                <a16:creationId xmlns:a16="http://schemas.microsoft.com/office/drawing/2014/main" id="{BD277262-D1E9-991A-7BFE-5CFD01031342}"/>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50486272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 content + label">
    <p:bg>
      <p:bgPr>
        <a:solidFill>
          <a:schemeClr val="bg1"/>
        </a:solidFill>
        <a:effectLst/>
      </p:bgPr>
    </p:bg>
    <p:spTree>
      <p:nvGrpSpPr>
        <p:cNvPr id="1" name=""/>
        <p:cNvGrpSpPr/>
        <p:nvPr/>
      </p:nvGrpSpPr>
      <p:grpSpPr>
        <a:xfrm>
          <a:off x="0" y="0"/>
          <a:ext cx="0" cy="0"/>
          <a:chOff x="0" y="0"/>
          <a:chExt cx="0" cy="0"/>
        </a:xfrm>
      </p:grpSpPr>
      <p:sp>
        <p:nvSpPr>
          <p:cNvPr id="9" name="Text Placeholder 4">
            <a:extLst>
              <a:ext uri="{FF2B5EF4-FFF2-40B4-BE49-F238E27FC236}">
                <a16:creationId xmlns:a16="http://schemas.microsoft.com/office/drawing/2014/main" id="{BD277262-D1E9-991A-7BFE-5CFD01031342}"/>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2" name="Title 1">
            <a:extLst>
              <a:ext uri="{FF2B5EF4-FFF2-40B4-BE49-F238E27FC236}">
                <a16:creationId xmlns:a16="http://schemas.microsoft.com/office/drawing/2014/main" id="{00CC8B47-731E-E4D3-30E8-37F0D28B9745}"/>
              </a:ext>
            </a:extLst>
          </p:cNvPr>
          <p:cNvSpPr>
            <a:spLocks noGrp="1"/>
          </p:cNvSpPr>
          <p:nvPr>
            <p:ph type="title" hasCustomPrompt="1"/>
          </p:nvPr>
        </p:nvSpPr>
        <p:spPr>
          <a:xfrm>
            <a:off x="1199736" y="1135652"/>
            <a:ext cx="1962563" cy="523220"/>
          </a:xfrm>
          <a:prstGeom prst="rect">
            <a:avLst/>
          </a:prstGeom>
        </p:spPr>
        <p:txBody>
          <a:bodyPr wrap="square">
            <a:spAutoFit/>
          </a:bodyPr>
          <a:lstStyle>
            <a:lvl1pPr>
              <a:lnSpc>
                <a:spcPct val="100000"/>
              </a:lnSpc>
              <a:defRPr sz="2800">
                <a:solidFill>
                  <a:schemeClr val="accent1"/>
                </a:solidFill>
              </a:defRPr>
            </a:lvl1pPr>
          </a:lstStyle>
          <a:p>
            <a:r>
              <a:rPr lang="en-AU" noProof="0" dirty="0"/>
              <a:t>What it is</a:t>
            </a:r>
          </a:p>
        </p:txBody>
      </p:sp>
      <p:sp>
        <p:nvSpPr>
          <p:cNvPr id="3" name="Text Placeholder 14">
            <a:extLst>
              <a:ext uri="{FF2B5EF4-FFF2-40B4-BE49-F238E27FC236}">
                <a16:creationId xmlns:a16="http://schemas.microsoft.com/office/drawing/2014/main" id="{F21F2382-F61B-97FD-29A9-C3CF41DFBEBD}"/>
              </a:ext>
            </a:extLst>
          </p:cNvPr>
          <p:cNvSpPr>
            <a:spLocks noGrp="1"/>
          </p:cNvSpPr>
          <p:nvPr>
            <p:ph type="body" sz="quarter" idx="23" hasCustomPrompt="1"/>
          </p:nvPr>
        </p:nvSpPr>
        <p:spPr>
          <a:xfrm>
            <a:off x="1199735" y="1885398"/>
            <a:ext cx="4794661" cy="4376760"/>
          </a:xfrm>
          <a:prstGeom prst="rect">
            <a:avLst/>
          </a:prstGeom>
        </p:spPr>
        <p:txBody>
          <a:bodyPr wrap="square">
            <a:normAutofit/>
          </a:bodyPr>
          <a:lstStyle>
            <a:lvl1pPr>
              <a:spcAft>
                <a:spcPts val="1800"/>
              </a:spcAft>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4" name="Text Placeholder 14">
            <a:extLst>
              <a:ext uri="{FF2B5EF4-FFF2-40B4-BE49-F238E27FC236}">
                <a16:creationId xmlns:a16="http://schemas.microsoft.com/office/drawing/2014/main" id="{BB06ED31-1208-D831-8C7D-80BD4E552ECC}"/>
              </a:ext>
            </a:extLst>
          </p:cNvPr>
          <p:cNvSpPr>
            <a:spLocks noGrp="1"/>
          </p:cNvSpPr>
          <p:nvPr>
            <p:ph type="body" sz="quarter" idx="25" hasCustomPrompt="1"/>
          </p:nvPr>
        </p:nvSpPr>
        <p:spPr>
          <a:xfrm>
            <a:off x="6956015" y="1885398"/>
            <a:ext cx="4549128" cy="4376760"/>
          </a:xfrm>
          <a:prstGeom prst="rect">
            <a:avLst/>
          </a:prstGeom>
        </p:spPr>
        <p:txBody>
          <a:bodyPr wrap="square">
            <a:normAutofit/>
          </a:bodyPr>
          <a:lstStyle>
            <a:lvl1pPr>
              <a:spcAft>
                <a:spcPts val="1800"/>
              </a:spcAft>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5" name="Text Placeholder 14">
            <a:extLst>
              <a:ext uri="{FF2B5EF4-FFF2-40B4-BE49-F238E27FC236}">
                <a16:creationId xmlns:a16="http://schemas.microsoft.com/office/drawing/2014/main" id="{5513DAC0-9494-DA4A-62DA-8176BAB69135}"/>
              </a:ext>
            </a:extLst>
          </p:cNvPr>
          <p:cNvSpPr>
            <a:spLocks noGrp="1"/>
          </p:cNvSpPr>
          <p:nvPr>
            <p:ph type="body" sz="quarter" idx="26" hasCustomPrompt="1"/>
          </p:nvPr>
        </p:nvSpPr>
        <p:spPr>
          <a:xfrm>
            <a:off x="6962322" y="1127700"/>
            <a:ext cx="2903512" cy="503985"/>
          </a:xfrm>
          <a:prstGeom prst="rect">
            <a:avLst/>
          </a:prstGeom>
        </p:spPr>
        <p:txBody>
          <a:bodyPr wrap="square">
            <a:noAutofit/>
          </a:bodyPr>
          <a:lstStyle>
            <a:lvl1pPr>
              <a:lnSpc>
                <a:spcPct val="100000"/>
              </a:lnSpc>
              <a:spcAft>
                <a:spcPts val="0"/>
              </a:spcAft>
              <a:defRPr sz="2800">
                <a:solidFill>
                  <a:schemeClr val="accent4"/>
                </a:solidFill>
                <a:latin typeface="Montserrat SemiBold" panose="00000700000000000000" pitchFamily="2" charset="0"/>
              </a:defRPr>
            </a:lvl1pPr>
            <a:lvl2pPr>
              <a:defRPr/>
            </a:lvl2pPr>
            <a:lvl3pPr>
              <a:defRPr/>
            </a:lvl3pPr>
            <a:lvl4pPr>
              <a:defRPr/>
            </a:lvl4pPr>
            <a:lvl8pPr>
              <a:buAutoNum type="alphaLcParenR"/>
              <a:defRPr/>
            </a:lvl8pPr>
          </a:lstStyle>
          <a:p>
            <a:pPr lvl="0"/>
            <a:r>
              <a:rPr lang="en-AU" noProof="0" dirty="0"/>
              <a:t>What it isn’t</a:t>
            </a:r>
          </a:p>
        </p:txBody>
      </p:sp>
    </p:spTree>
    <p:extLst>
      <p:ext uri="{BB962C8B-B14F-4D97-AF65-F5344CB8AC3E}">
        <p14:creationId xmlns:p14="http://schemas.microsoft.com/office/powerpoint/2010/main" val="34911872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scussion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888DB-3E21-226D-7D25-01888DC09D8B}"/>
              </a:ext>
            </a:extLst>
          </p:cNvPr>
          <p:cNvSpPr>
            <a:spLocks noGrp="1"/>
          </p:cNvSpPr>
          <p:nvPr>
            <p:ph type="title" hasCustomPrompt="1"/>
          </p:nvPr>
        </p:nvSpPr>
        <p:spPr>
          <a:xfrm>
            <a:off x="681568" y="1963454"/>
            <a:ext cx="2366432" cy="584775"/>
          </a:xfrm>
          <a:prstGeom prst="rect">
            <a:avLst/>
          </a:prstGeom>
        </p:spPr>
        <p:txBody>
          <a:bodyPr wrap="square">
            <a:spAutoFit/>
          </a:bodyPr>
          <a:lstStyle>
            <a:lvl1pPr>
              <a:lnSpc>
                <a:spcPct val="100000"/>
              </a:lnSpc>
              <a:defRPr/>
            </a:lvl1pPr>
          </a:lstStyle>
          <a:p>
            <a:r>
              <a:rPr lang="en-AU" noProof="0" dirty="0"/>
              <a:t>Discuss</a:t>
            </a:r>
          </a:p>
        </p:txBody>
      </p:sp>
      <p:sp>
        <p:nvSpPr>
          <p:cNvPr id="3" name="Text Placeholder 14">
            <a:extLst>
              <a:ext uri="{FF2B5EF4-FFF2-40B4-BE49-F238E27FC236}">
                <a16:creationId xmlns:a16="http://schemas.microsoft.com/office/drawing/2014/main" id="{71046736-C6EA-EB3E-251C-CA958E61B90B}"/>
              </a:ext>
            </a:extLst>
          </p:cNvPr>
          <p:cNvSpPr>
            <a:spLocks noGrp="1"/>
          </p:cNvSpPr>
          <p:nvPr>
            <p:ph type="body" sz="quarter" idx="23" hasCustomPrompt="1"/>
          </p:nvPr>
        </p:nvSpPr>
        <p:spPr>
          <a:xfrm>
            <a:off x="3149601" y="1963455"/>
            <a:ext cx="8112124" cy="1127969"/>
          </a:xfrm>
          <a:prstGeom prst="roundRect">
            <a:avLst>
              <a:gd name="adj" fmla="val 18981"/>
            </a:avLst>
          </a:prstGeom>
          <a:solidFill>
            <a:schemeClr val="accent5"/>
          </a:solidFill>
        </p:spPr>
        <p:txBody>
          <a:bodyPr lIns="252000" tIns="216000" rIns="252000" bIns="180000" anchor="t" anchorCtr="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pic>
        <p:nvPicPr>
          <p:cNvPr id="4" name="Graphic 3" descr="Team discussion icon">
            <a:extLst>
              <a:ext uri="{FF2B5EF4-FFF2-40B4-BE49-F238E27FC236}">
                <a16:creationId xmlns:a16="http://schemas.microsoft.com/office/drawing/2014/main" id="{FB32FE08-EA9B-2AE6-3F4D-1A5F7477133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06510" y="959412"/>
            <a:ext cx="730310" cy="811456"/>
          </a:xfrm>
          <a:prstGeom prst="rect">
            <a:avLst/>
          </a:prstGeom>
        </p:spPr>
      </p:pic>
      <p:sp>
        <p:nvSpPr>
          <p:cNvPr id="5" name="Text Placeholder 4">
            <a:extLst>
              <a:ext uri="{FF2B5EF4-FFF2-40B4-BE49-F238E27FC236}">
                <a16:creationId xmlns:a16="http://schemas.microsoft.com/office/drawing/2014/main" id="{71B31DFB-FCAB-18C6-27E2-8BAD4EB61F09}"/>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30558938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efinition slide">
    <p:bg>
      <p:bgPr>
        <a:solidFill>
          <a:schemeClr val="bg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CA365696-A9B5-67A0-66C2-7C475726CE7D}"/>
              </a:ext>
            </a:extLst>
          </p:cNvPr>
          <p:cNvSpPr>
            <a:spLocks noGrp="1"/>
          </p:cNvSpPr>
          <p:nvPr>
            <p:ph type="title" hasCustomPrompt="1"/>
          </p:nvPr>
        </p:nvSpPr>
        <p:spPr>
          <a:xfrm>
            <a:off x="749300" y="1963454"/>
            <a:ext cx="3476625" cy="1077218"/>
          </a:xfrm>
          <a:prstGeom prst="rect">
            <a:avLst/>
          </a:prstGeom>
        </p:spPr>
        <p:txBody>
          <a:bodyPr wrap="square">
            <a:spAutoFit/>
          </a:bodyPr>
          <a:lstStyle>
            <a:lvl1pPr>
              <a:lnSpc>
                <a:spcPct val="100000"/>
              </a:lnSpc>
              <a:defRPr/>
            </a:lvl1pPr>
          </a:lstStyle>
          <a:p>
            <a:r>
              <a:rPr lang="en-AU" noProof="0" dirty="0"/>
              <a:t>Definition slides</a:t>
            </a:r>
          </a:p>
        </p:txBody>
      </p:sp>
      <p:sp>
        <p:nvSpPr>
          <p:cNvPr id="7" name="Text Placeholder 14">
            <a:extLst>
              <a:ext uri="{FF2B5EF4-FFF2-40B4-BE49-F238E27FC236}">
                <a16:creationId xmlns:a16="http://schemas.microsoft.com/office/drawing/2014/main" id="{D521B0DA-6525-98F4-70CB-B9FEB32635C7}"/>
              </a:ext>
            </a:extLst>
          </p:cNvPr>
          <p:cNvSpPr>
            <a:spLocks noGrp="1"/>
          </p:cNvSpPr>
          <p:nvPr>
            <p:ph type="body" sz="quarter" idx="23" hasCustomPrompt="1"/>
          </p:nvPr>
        </p:nvSpPr>
        <p:spPr>
          <a:xfrm>
            <a:off x="4992785" y="1963454"/>
            <a:ext cx="6269454" cy="1736738"/>
          </a:xfrm>
          <a:prstGeom prst="roundRect">
            <a:avLst>
              <a:gd name="adj" fmla="val 18981"/>
            </a:avLst>
          </a:prstGeom>
          <a:solidFill>
            <a:schemeClr val="bg1">
              <a:lumMod val="95000"/>
            </a:schemeClr>
          </a:solidFill>
        </p:spPr>
        <p:txBody>
          <a:bodyPr lIns="252000" tIns="144000" rIns="252000" bIns="144000" anchor="ctr" anchorCtr="0">
            <a:no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p:txBody>
      </p:sp>
      <p:sp>
        <p:nvSpPr>
          <p:cNvPr id="8" name="Text Placeholder 14">
            <a:extLst>
              <a:ext uri="{FF2B5EF4-FFF2-40B4-BE49-F238E27FC236}">
                <a16:creationId xmlns:a16="http://schemas.microsoft.com/office/drawing/2014/main" id="{B21FCDE8-CEAF-97C1-7D20-2C114896CA50}"/>
              </a:ext>
            </a:extLst>
          </p:cNvPr>
          <p:cNvSpPr>
            <a:spLocks noGrp="1"/>
          </p:cNvSpPr>
          <p:nvPr>
            <p:ph type="body" sz="quarter" idx="25" hasCustomPrompt="1"/>
          </p:nvPr>
        </p:nvSpPr>
        <p:spPr>
          <a:xfrm>
            <a:off x="4992785" y="3861411"/>
            <a:ext cx="6269454" cy="1736738"/>
          </a:xfrm>
          <a:prstGeom prst="roundRect">
            <a:avLst>
              <a:gd name="adj" fmla="val 18981"/>
            </a:avLst>
          </a:prstGeom>
          <a:solidFill>
            <a:schemeClr val="bg1">
              <a:lumMod val="95000"/>
            </a:schemeClr>
          </a:solidFill>
        </p:spPr>
        <p:txBody>
          <a:bodyPr lIns="252000" tIns="144000" rIns="252000" bIns="144000" anchor="ctr" anchorCtr="0">
            <a:no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p:txBody>
      </p:sp>
      <p:pic>
        <p:nvPicPr>
          <p:cNvPr id="9" name="Graphic 8">
            <a:extLst>
              <a:ext uri="{FF2B5EF4-FFF2-40B4-BE49-F238E27FC236}">
                <a16:creationId xmlns:a16="http://schemas.microsoft.com/office/drawing/2014/main" id="{B07ECB81-BD4D-74D5-08EF-73884F46DEF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49300" y="1077201"/>
            <a:ext cx="883898" cy="676734"/>
          </a:xfrm>
          <a:prstGeom prst="rect">
            <a:avLst/>
          </a:prstGeom>
        </p:spPr>
      </p:pic>
      <p:sp>
        <p:nvSpPr>
          <p:cNvPr id="10" name="Text Placeholder 4">
            <a:extLst>
              <a:ext uri="{FF2B5EF4-FFF2-40B4-BE49-F238E27FC236}">
                <a16:creationId xmlns:a16="http://schemas.microsoft.com/office/drawing/2014/main" id="{78E56AE8-F223-ADF9-E137-49ECAFB4E6B0}"/>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26699415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ample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C4531-E6B2-378F-3F9D-BC55E5B02938}"/>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Example slide</a:t>
            </a:r>
          </a:p>
        </p:txBody>
      </p:sp>
      <p:sp>
        <p:nvSpPr>
          <p:cNvPr id="3" name="Text Placeholder 14">
            <a:extLst>
              <a:ext uri="{FF2B5EF4-FFF2-40B4-BE49-F238E27FC236}">
                <a16:creationId xmlns:a16="http://schemas.microsoft.com/office/drawing/2014/main" id="{49C35F9D-19D4-5EFA-2390-635D3F14E6E0}"/>
              </a:ext>
            </a:extLst>
          </p:cNvPr>
          <p:cNvSpPr>
            <a:spLocks noGrp="1"/>
          </p:cNvSpPr>
          <p:nvPr>
            <p:ph type="body" sz="quarter" idx="23" hasCustomPrompt="1"/>
          </p:nvPr>
        </p:nvSpPr>
        <p:spPr>
          <a:xfrm>
            <a:off x="609600" y="1431343"/>
            <a:ext cx="10972800" cy="383054"/>
          </a:xfrm>
          <a:prstGeom prst="rect">
            <a:avLst/>
          </a:prstGeom>
        </p:spPr>
        <p:txBody>
          <a:bodyPr>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
        <p:nvSpPr>
          <p:cNvPr id="4" name="Text Placeholder 4">
            <a:extLst>
              <a:ext uri="{FF2B5EF4-FFF2-40B4-BE49-F238E27FC236}">
                <a16:creationId xmlns:a16="http://schemas.microsoft.com/office/drawing/2014/main" id="{311686DC-2423-4407-92B2-3F07F5718291}"/>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5" name="Text Placeholder 14">
            <a:extLst>
              <a:ext uri="{FF2B5EF4-FFF2-40B4-BE49-F238E27FC236}">
                <a16:creationId xmlns:a16="http://schemas.microsoft.com/office/drawing/2014/main" id="{083DB857-01F4-43D2-A39C-53D0D2CD7C5E}"/>
              </a:ext>
            </a:extLst>
          </p:cNvPr>
          <p:cNvSpPr>
            <a:spLocks noGrp="1"/>
          </p:cNvSpPr>
          <p:nvPr>
            <p:ph type="body" sz="quarter" idx="25" hasCustomPrompt="1"/>
          </p:nvPr>
        </p:nvSpPr>
        <p:spPr>
          <a:xfrm>
            <a:off x="609600" y="2226795"/>
            <a:ext cx="5372100" cy="1439818"/>
          </a:xfrm>
          <a:prstGeom prst="rect">
            <a:avLst/>
          </a:prstGeom>
          <a:solidFill>
            <a:schemeClr val="bg1"/>
          </a:solidFill>
          <a:effectLst>
            <a:outerShdw blurRad="63500" sx="101000" sy="101000" algn="ctr" rotWithShape="0">
              <a:prstClr val="black">
                <a:alpha val="10000"/>
              </a:prstClr>
            </a:outerShdw>
          </a:effectLst>
        </p:spPr>
        <p:txBody>
          <a:bodyPr wrap="square" lIns="288000" tIns="252000" rIns="288000" bIns="25200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
        <p:nvSpPr>
          <p:cNvPr id="11" name="Text Placeholder 14">
            <a:extLst>
              <a:ext uri="{FF2B5EF4-FFF2-40B4-BE49-F238E27FC236}">
                <a16:creationId xmlns:a16="http://schemas.microsoft.com/office/drawing/2014/main" id="{40C3CE38-6A5A-CF16-8CDE-D15B5DD7FF2D}"/>
              </a:ext>
            </a:extLst>
          </p:cNvPr>
          <p:cNvSpPr>
            <a:spLocks noGrp="1"/>
          </p:cNvSpPr>
          <p:nvPr>
            <p:ph type="body" sz="quarter" idx="26" hasCustomPrompt="1"/>
          </p:nvPr>
        </p:nvSpPr>
        <p:spPr>
          <a:xfrm>
            <a:off x="6210302" y="2226795"/>
            <a:ext cx="5372100" cy="1439818"/>
          </a:xfrm>
          <a:prstGeom prst="rect">
            <a:avLst/>
          </a:prstGeom>
          <a:solidFill>
            <a:schemeClr val="bg1"/>
          </a:solidFill>
          <a:effectLst>
            <a:outerShdw blurRad="63500" sx="101000" sy="101000" algn="ctr" rotWithShape="0">
              <a:prstClr val="black">
                <a:alpha val="10000"/>
              </a:prstClr>
            </a:outerShdw>
          </a:effectLst>
        </p:spPr>
        <p:txBody>
          <a:bodyPr wrap="square" lIns="288000" tIns="252000" rIns="288000" bIns="25200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Tree>
    <p:extLst>
      <p:ext uri="{BB962C8B-B14F-4D97-AF65-F5344CB8AC3E}">
        <p14:creationId xmlns:p14="http://schemas.microsoft.com/office/powerpoint/2010/main" val="26223687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ideo example slide">
    <p:bg>
      <p:bgPr>
        <a:solidFill>
          <a:schemeClr val="bg1"/>
        </a:solidFill>
        <a:effectLst/>
      </p:bgPr>
    </p:bg>
    <p:spTree>
      <p:nvGrpSpPr>
        <p:cNvPr id="1" name=""/>
        <p:cNvGrpSpPr/>
        <p:nvPr/>
      </p:nvGrpSpPr>
      <p:grpSpPr>
        <a:xfrm>
          <a:off x="0" y="0"/>
          <a:ext cx="0" cy="0"/>
          <a:chOff x="0" y="0"/>
          <a:chExt cx="0" cy="0"/>
        </a:xfrm>
      </p:grpSpPr>
      <p:sp>
        <p:nvSpPr>
          <p:cNvPr id="6" name="Text Placeholder 14">
            <a:extLst>
              <a:ext uri="{FF2B5EF4-FFF2-40B4-BE49-F238E27FC236}">
                <a16:creationId xmlns:a16="http://schemas.microsoft.com/office/drawing/2014/main" id="{C2590A34-1BCA-E23F-D8C8-6D408CC55928}"/>
              </a:ext>
            </a:extLst>
          </p:cNvPr>
          <p:cNvSpPr>
            <a:spLocks noGrp="1"/>
          </p:cNvSpPr>
          <p:nvPr>
            <p:ph type="body" sz="quarter" idx="23" hasCustomPrompt="1"/>
          </p:nvPr>
        </p:nvSpPr>
        <p:spPr>
          <a:xfrm>
            <a:off x="714374" y="1622870"/>
            <a:ext cx="5337174" cy="5235130"/>
          </a:xfrm>
          <a:prstGeom prst="round2SameRect">
            <a:avLst>
              <a:gd name="adj1" fmla="val 0"/>
              <a:gd name="adj2" fmla="val 0"/>
            </a:avLst>
          </a:prstGeom>
          <a:solidFill>
            <a:schemeClr val="bg1">
              <a:lumMod val="95000"/>
            </a:schemeClr>
          </a:solidFill>
        </p:spPr>
        <p:txBody>
          <a:bodyPr lIns="288000" tIns="2520000" rIns="288000" bIns="180000" anchor="ctr" anchorCtr="0">
            <a:noAutofit/>
          </a:bodyPr>
          <a:lstStyle>
            <a:lvl1pPr>
              <a:defRPr>
                <a:solidFill>
                  <a:schemeClr val="tx1"/>
                </a:solidFill>
              </a:defRPr>
            </a:lvl1pPr>
            <a:lvl2pPr>
              <a:defRPr>
                <a:solidFill>
                  <a:schemeClr val="tx2"/>
                </a:solidFill>
              </a:defRPr>
            </a:lvl2pPr>
            <a:lvl3pPr>
              <a:defRPr/>
            </a:lvl3pPr>
            <a:lvl4pPr>
              <a:defRPr/>
            </a:lvl4pPr>
            <a:lvl8pPr>
              <a:buAutoNum type="alphaLcParenR"/>
              <a:defRPr/>
            </a:lvl8pPr>
          </a:lstStyle>
          <a:p>
            <a:pPr lvl="1"/>
            <a:r>
              <a:rPr lang="en-AU" noProof="0" dirty="0"/>
              <a:t>Video title</a:t>
            </a:r>
          </a:p>
        </p:txBody>
      </p:sp>
      <p:sp>
        <p:nvSpPr>
          <p:cNvPr id="7" name="Text Placeholder 14">
            <a:extLst>
              <a:ext uri="{FF2B5EF4-FFF2-40B4-BE49-F238E27FC236}">
                <a16:creationId xmlns:a16="http://schemas.microsoft.com/office/drawing/2014/main" id="{41C87788-D7E1-EFB9-B087-7533C852875B}"/>
              </a:ext>
            </a:extLst>
          </p:cNvPr>
          <p:cNvSpPr>
            <a:spLocks noGrp="1"/>
          </p:cNvSpPr>
          <p:nvPr>
            <p:ph type="body" sz="quarter" idx="25" hasCustomPrompt="1"/>
          </p:nvPr>
        </p:nvSpPr>
        <p:spPr>
          <a:xfrm>
            <a:off x="6140452" y="1622870"/>
            <a:ext cx="5337174" cy="5235130"/>
          </a:xfrm>
          <a:prstGeom prst="round2SameRect">
            <a:avLst>
              <a:gd name="adj1" fmla="val 0"/>
              <a:gd name="adj2" fmla="val 0"/>
            </a:avLst>
          </a:prstGeom>
          <a:solidFill>
            <a:schemeClr val="bg1">
              <a:lumMod val="95000"/>
            </a:schemeClr>
          </a:solidFill>
        </p:spPr>
        <p:txBody>
          <a:bodyPr lIns="288000" tIns="2520000" rIns="288000" bIns="180000" anchor="ctr" anchorCtr="0">
            <a:noAutofit/>
          </a:bodyPr>
          <a:lstStyle>
            <a:lvl1pPr>
              <a:defRPr>
                <a:solidFill>
                  <a:schemeClr val="tx1"/>
                </a:solidFill>
              </a:defRPr>
            </a:lvl1pPr>
            <a:lvl2pPr>
              <a:defRPr>
                <a:solidFill>
                  <a:schemeClr val="tx2"/>
                </a:solidFill>
              </a:defRPr>
            </a:lvl2pPr>
            <a:lvl3pPr>
              <a:defRPr/>
            </a:lvl3pPr>
            <a:lvl4pPr>
              <a:defRPr/>
            </a:lvl4pPr>
            <a:lvl8pPr>
              <a:buAutoNum type="alphaLcParenR"/>
              <a:defRPr/>
            </a:lvl8pPr>
          </a:lstStyle>
          <a:p>
            <a:pPr lvl="1"/>
            <a:r>
              <a:rPr lang="en-AU" noProof="0" dirty="0"/>
              <a:t>Video title</a:t>
            </a:r>
          </a:p>
        </p:txBody>
      </p:sp>
      <p:sp>
        <p:nvSpPr>
          <p:cNvPr id="8" name="Title 1">
            <a:extLst>
              <a:ext uri="{FF2B5EF4-FFF2-40B4-BE49-F238E27FC236}">
                <a16:creationId xmlns:a16="http://schemas.microsoft.com/office/drawing/2014/main" id="{578AAD73-88D4-A89B-FC9A-9ED2A191B54B}"/>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Video example</a:t>
            </a:r>
          </a:p>
        </p:txBody>
      </p:sp>
      <p:sp>
        <p:nvSpPr>
          <p:cNvPr id="9" name="Text Placeholder 4">
            <a:extLst>
              <a:ext uri="{FF2B5EF4-FFF2-40B4-BE49-F238E27FC236}">
                <a16:creationId xmlns:a16="http://schemas.microsoft.com/office/drawing/2014/main" id="{47986EA3-7D9B-6C0A-2664-82A138DF0FF1}"/>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10" name="Text Placeholder 14">
            <a:extLst>
              <a:ext uri="{FF2B5EF4-FFF2-40B4-BE49-F238E27FC236}">
                <a16:creationId xmlns:a16="http://schemas.microsoft.com/office/drawing/2014/main" id="{FF5AE2B9-4AC8-CF35-882E-A6B5162555BE}"/>
              </a:ext>
            </a:extLst>
          </p:cNvPr>
          <p:cNvSpPr>
            <a:spLocks noGrp="1"/>
          </p:cNvSpPr>
          <p:nvPr>
            <p:ph type="body" sz="quarter" idx="26" hasCustomPrompt="1"/>
          </p:nvPr>
        </p:nvSpPr>
        <p:spPr>
          <a:xfrm>
            <a:off x="995291" y="5966857"/>
            <a:ext cx="1557337" cy="357769"/>
          </a:xfrm>
          <a:prstGeom prst="roundRect">
            <a:avLst>
              <a:gd name="adj" fmla="val 50000"/>
            </a:avLst>
          </a:prstGeom>
          <a:solidFill>
            <a:srgbClr val="087A4D"/>
          </a:solidFill>
        </p:spPr>
        <p:txBody>
          <a:bodyPr wrap="square" lIns="144000" tIns="0" rIns="144000" bIns="36000" anchor="ctr" anchorCtr="0">
            <a:noAutofit/>
          </a:bodyPr>
          <a:lstStyle>
            <a:lvl1pPr>
              <a:defRPr sz="1200">
                <a:solidFill>
                  <a:schemeClr val="bg1"/>
                </a:solidFill>
              </a:defRPr>
            </a:lvl1pPr>
          </a:lstStyle>
          <a:p>
            <a:pPr lvl="0"/>
            <a:r>
              <a:rPr lang="en-AU" noProof="0" dirty="0"/>
              <a:t>Primary school</a:t>
            </a:r>
          </a:p>
        </p:txBody>
      </p:sp>
      <p:sp>
        <p:nvSpPr>
          <p:cNvPr id="12" name="Text Placeholder 14">
            <a:extLst>
              <a:ext uri="{FF2B5EF4-FFF2-40B4-BE49-F238E27FC236}">
                <a16:creationId xmlns:a16="http://schemas.microsoft.com/office/drawing/2014/main" id="{4B2DEECA-5654-E307-12A6-385074261D09}"/>
              </a:ext>
            </a:extLst>
          </p:cNvPr>
          <p:cNvSpPr>
            <a:spLocks noGrp="1"/>
          </p:cNvSpPr>
          <p:nvPr>
            <p:ph type="body" sz="quarter" idx="27" hasCustomPrompt="1"/>
          </p:nvPr>
        </p:nvSpPr>
        <p:spPr>
          <a:xfrm>
            <a:off x="6421365" y="5967161"/>
            <a:ext cx="1749570" cy="357769"/>
          </a:xfrm>
          <a:prstGeom prst="roundRect">
            <a:avLst>
              <a:gd name="adj" fmla="val 50000"/>
            </a:avLst>
          </a:prstGeom>
          <a:solidFill>
            <a:srgbClr val="ACBE37"/>
          </a:solidFill>
        </p:spPr>
        <p:txBody>
          <a:bodyPr wrap="square" lIns="144000" tIns="0" rIns="144000" bIns="36000" anchor="ctr" anchorCtr="0">
            <a:noAutofit/>
          </a:bodyPr>
          <a:lstStyle>
            <a:lvl1pPr>
              <a:defRPr sz="1200">
                <a:solidFill>
                  <a:schemeClr val="tx1"/>
                </a:solidFill>
              </a:defRPr>
            </a:lvl1pPr>
          </a:lstStyle>
          <a:p>
            <a:pPr lvl="0"/>
            <a:r>
              <a:rPr lang="en-AU" noProof="0" dirty="0"/>
              <a:t>Secondary school</a:t>
            </a:r>
          </a:p>
        </p:txBody>
      </p:sp>
    </p:spTree>
    <p:extLst>
      <p:ext uri="{BB962C8B-B14F-4D97-AF65-F5344CB8AC3E}">
        <p14:creationId xmlns:p14="http://schemas.microsoft.com/office/powerpoint/2010/main" val="82226876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E87DCA7-62DD-9D9D-1535-3C2E0C422285}"/>
              </a:ext>
            </a:extLst>
          </p:cNvPr>
          <p:cNvPicPr/>
          <p:nvPr userDrawn="1"/>
        </p:nvPicPr>
        <p:blipFill>
          <a:blip r:embed="rId2"/>
          <a:srcRect/>
          <a:stretch/>
        </p:blipFill>
        <p:spPr>
          <a:xfrm>
            <a:off x="4998" y="0"/>
            <a:ext cx="12182003" cy="6861431"/>
          </a:xfrm>
          <a:prstGeom prst="rect">
            <a:avLst/>
          </a:prstGeom>
        </p:spPr>
      </p:pic>
    </p:spTree>
    <p:extLst>
      <p:ext uri="{BB962C8B-B14F-4D97-AF65-F5344CB8AC3E}">
        <p14:creationId xmlns:p14="http://schemas.microsoft.com/office/powerpoint/2010/main" val="3277596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2F4DDE9-9F96-4AFC-F440-FAC960FAED6C}"/>
              </a:ext>
            </a:extLst>
          </p:cNvPr>
          <p:cNvSpPr>
            <a:spLocks noGrp="1"/>
          </p:cNvSpPr>
          <p:nvPr>
            <p:ph type="title"/>
          </p:nvPr>
        </p:nvSpPr>
        <p:spPr>
          <a:xfrm>
            <a:off x="609600" y="780287"/>
            <a:ext cx="10972800" cy="1015427"/>
          </a:xfrm>
          <a:prstGeom prst="rect">
            <a:avLst/>
          </a:prstGeom>
        </p:spPr>
        <p:txBody>
          <a:bodyPr vert="horz" lIns="91440" tIns="45720" rIns="91440" bIns="45720" rtlCol="0" anchor="t" anchorCtr="0">
            <a:noAutofit/>
          </a:bodyPr>
          <a:lstStyle/>
          <a:p>
            <a:r>
              <a:rPr lang="en-AU" noProof="0" dirty="0"/>
              <a:t>Click to edit Master title style</a:t>
            </a:r>
          </a:p>
        </p:txBody>
      </p:sp>
      <p:sp>
        <p:nvSpPr>
          <p:cNvPr id="9" name="Text Placeholder 8">
            <a:extLst>
              <a:ext uri="{FF2B5EF4-FFF2-40B4-BE49-F238E27FC236}">
                <a16:creationId xmlns:a16="http://schemas.microsoft.com/office/drawing/2014/main" id="{919295E7-E8E1-342E-36F9-3CCAAD552D1E}"/>
              </a:ext>
            </a:extLst>
          </p:cNvPr>
          <p:cNvSpPr>
            <a:spLocks noGrp="1"/>
          </p:cNvSpPr>
          <p:nvPr>
            <p:ph type="body" idx="1"/>
          </p:nvPr>
        </p:nvSpPr>
        <p:spPr>
          <a:xfrm>
            <a:off x="609600" y="1947911"/>
            <a:ext cx="10972800" cy="4351338"/>
          </a:xfrm>
          <a:prstGeom prst="rect">
            <a:avLst/>
          </a:prstGeom>
        </p:spPr>
        <p:txBody>
          <a:bodyPr vert="horz" lIns="91440" tIns="45720" rIns="91440" bIns="45720" rtlCol="0">
            <a:noAutofit/>
          </a:bodyPr>
          <a:lstStyle/>
          <a:p>
            <a:pPr lvl="0"/>
            <a:r>
              <a:rPr lang="en-AU" noProof="0" dirty="0"/>
              <a:t>Normal body text</a:t>
            </a:r>
          </a:p>
          <a:p>
            <a:pPr lvl="1"/>
            <a:r>
              <a:rPr lang="en-AU" noProof="0" dirty="0"/>
              <a:t>Heading level 2</a:t>
            </a:r>
          </a:p>
          <a:p>
            <a:pPr lvl="2"/>
            <a:r>
              <a:rPr lang="en-AU" noProof="0" dirty="0"/>
              <a:t>Heading level 3</a:t>
            </a:r>
          </a:p>
          <a:p>
            <a:pPr lvl="3"/>
            <a:r>
              <a:rPr lang="en-AU" noProof="0" dirty="0"/>
              <a:t>Bullet L1</a:t>
            </a:r>
          </a:p>
          <a:p>
            <a:pPr lvl="4"/>
            <a:r>
              <a:rPr lang="en-AU" noProof="0" dirty="0"/>
              <a:t>Bullet L2</a:t>
            </a:r>
          </a:p>
          <a:p>
            <a:pPr lvl="5"/>
            <a:r>
              <a:rPr lang="en-AU" noProof="0" dirty="0"/>
              <a:t>Bullet L3</a:t>
            </a:r>
          </a:p>
          <a:p>
            <a:pPr lvl="6"/>
            <a:r>
              <a:rPr lang="en-AU" noProof="0" dirty="0"/>
              <a:t>List L1</a:t>
            </a:r>
          </a:p>
          <a:p>
            <a:pPr lvl="7"/>
            <a:r>
              <a:rPr lang="en-AU" noProof="0" dirty="0"/>
              <a:t>List L2</a:t>
            </a:r>
          </a:p>
          <a:p>
            <a:pPr lvl="8"/>
            <a:r>
              <a:rPr lang="en-AU" noProof="0" dirty="0"/>
              <a:t>List L3</a:t>
            </a:r>
          </a:p>
        </p:txBody>
      </p:sp>
    </p:spTree>
    <p:extLst>
      <p:ext uri="{BB962C8B-B14F-4D97-AF65-F5344CB8AC3E}">
        <p14:creationId xmlns:p14="http://schemas.microsoft.com/office/powerpoint/2010/main" val="2203987591"/>
      </p:ext>
    </p:extLst>
  </p:cSld>
  <p:clrMap bg1="lt1" tx1="dk1" bg2="lt2" tx2="dk2" accent1="accent1" accent2="accent2" accent3="accent3" accent4="accent4" accent5="accent5" accent6="accent6" hlink="hlink" folHlink="folHlink"/>
  <p:sldLayoutIdLst>
    <p:sldLayoutId id="2147484172" r:id="rId1"/>
    <p:sldLayoutId id="2147484223" r:id="rId2"/>
    <p:sldLayoutId id="2147484224" r:id="rId3"/>
    <p:sldLayoutId id="2147484225" r:id="rId4"/>
    <p:sldLayoutId id="2147484174" r:id="rId5"/>
    <p:sldLayoutId id="2147484194" r:id="rId6"/>
    <p:sldLayoutId id="2147484222" r:id="rId7"/>
    <p:sldLayoutId id="2147484230" r:id="rId8"/>
    <p:sldLayoutId id="2147484226" r:id="rId9"/>
    <p:sldLayoutId id="2147484227" r:id="rId10"/>
    <p:sldLayoutId id="2147484228" r:id="rId11"/>
    <p:sldLayoutId id="2147484229" r:id="rId12"/>
    <p:sldLayoutId id="2147484182" r:id="rId13"/>
  </p:sldLayoutIdLst>
  <p:hf hdr="0" ftr="0" dt="0"/>
  <p:txStyles>
    <p:title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p:titleStyle>
    <p:body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SzPct val="100000"/>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edresearch.edu.au/research/research-reports/how-students-learn-best-overview-evidence" TargetMode="External"/><Relationship Id="rId5" Type="http://schemas.openxmlformats.org/officeDocument/2006/relationships/hyperlink" Target="https://www.edresearch.edu.au/sites/default/files/2025-11/implementation-diagram-poster.pdf" TargetMode="External"/><Relationship Id="rId4" Type="http://schemas.openxmlformats.org/officeDocument/2006/relationships/image" Target="../media/image5.svg"/></Relationships>
</file>

<file path=ppt/slides/_rels/slide2.xml.rels><?xml version="1.0" encoding="UTF-8" standalone="yes"?>
<Relationships xmlns="http://schemas.openxmlformats.org/package/2006/relationships"><Relationship Id="rId3"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www.edresearch.edu.au/guides-resources/practice-resources/teaching-how-students-learn-model-learning-and-teaching" TargetMode="External"/><Relationship Id="rId5" Type="http://schemas.openxmlformats.org/officeDocument/2006/relationships/hyperlink" Target="https://www.edresearch.edu.au/research/projects/implementation-schools-learning-partner-project" TargetMode="External"/><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hyperlink" Target="https://www.edresearch.edu.au/guides-resources/practice-guides/explain-learning-objective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hyperlink" Target="https://www.edresearch.edu.au/guides-resources/practice-guides/using-professional-learning-cycles-strengthen-implementation" TargetMode="External"/><Relationship Id="rId4" Type="http://schemas.openxmlformats.org/officeDocument/2006/relationships/hyperlink" Target="https://www.edresearch.edu.au/research/research-reports/how-students-learn-best-overview-evidence"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5.svg"/></Relationships>
</file>

<file path=ppt/slides/_rels/slide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2.xml"/><Relationship Id="rId1" Type="http://schemas.openxmlformats.org/officeDocument/2006/relationships/video" Target="https://www.youtube.com/embed/RAl-AcmmTRQ?feature=oembed" TargetMode="Externa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6.xml"/><Relationship Id="rId1" Type="http://schemas.openxmlformats.org/officeDocument/2006/relationships/slideLayout" Target="../slideLayouts/slideLayout11.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8.xml"/><Relationship Id="rId1" Type="http://schemas.openxmlformats.org/officeDocument/2006/relationships/slideLayout" Target="../slideLayouts/slideLayout11.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12.jpg"/><Relationship Id="rId5" Type="http://schemas.openxmlformats.org/officeDocument/2006/relationships/slide" Target="slide27.xml"/><Relationship Id="rId4" Type="http://schemas.openxmlformats.org/officeDocument/2006/relationships/slide" Target="slide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https://www.youtube.com/embed/2ygtQveNy-g?feature=oembed" TargetMode="External"/><Relationship Id="rId1" Type="http://schemas.openxmlformats.org/officeDocument/2006/relationships/video" Target="https://www.youtube.com/embed/_ZhnWgHq4PQ?feature=oembed" TargetMode="Externa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https://www.youtube.com/embed/J7dM_ZLqiNY?feature=oembed" TargetMode="External"/><Relationship Id="rId1" Type="http://schemas.openxmlformats.org/officeDocument/2006/relationships/video" Target="https://www.youtube.com/embed/T_TVEVV05Lg?feature=oembed" TargetMode="Externa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https://www.youtube.com/embed/964CzULyPxI?feature=oembed" TargetMode="External"/><Relationship Id="rId1" Type="http://schemas.openxmlformats.org/officeDocument/2006/relationships/video" Target="https://www.youtube.com/embed/Ps04a1z6O5I?feature=oembed" TargetMode="Externa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21.svg"/><Relationship Id="rId4" Type="http://schemas.openxmlformats.org/officeDocument/2006/relationships/image" Target="../media/image20.svg"/></Relationships>
</file>

<file path=ppt/slides/_rels/slide33.xml.rels><?xml version="1.0" encoding="UTF-8" standalone="yes"?>
<Relationships xmlns="http://schemas.openxmlformats.org/package/2006/relationships"><Relationship Id="rId8"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3" Type="http://schemas.openxmlformats.org/officeDocument/2006/relationships/image" Target="../media/image22.jpg"/><Relationship Id="rId7" Type="http://schemas.openxmlformats.org/officeDocument/2006/relationships/image" Target="../media/image25.pn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hyperlink" Target="https://www.edresearch.edu.au/guides-resources/practice-guides/explain-learning-objectives" TargetMode="External"/><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5FDB6B66-52F8-C919-E3D9-973844AFF2EC}"/>
            </a:ext>
          </a:extLst>
        </p:cNvPr>
        <p:cNvGrpSpPr/>
        <p:nvPr/>
      </p:nvGrpSpPr>
      <p:grpSpPr>
        <a:xfrm>
          <a:off x="0" y="0"/>
          <a:ext cx="0" cy="0"/>
          <a:chOff x="0" y="0"/>
          <a:chExt cx="0" cy="0"/>
        </a:xfrm>
      </p:grpSpPr>
      <p:sp>
        <p:nvSpPr>
          <p:cNvPr id="18" name="Title 12">
            <a:extLst>
              <a:ext uri="{FF2B5EF4-FFF2-40B4-BE49-F238E27FC236}">
                <a16:creationId xmlns:a16="http://schemas.microsoft.com/office/drawing/2014/main" id="{2DA86A0B-A8EF-4CC7-18FC-E4521939B596}"/>
              </a:ext>
            </a:extLst>
          </p:cNvPr>
          <p:cNvSpPr>
            <a:spLocks noGrp="1"/>
          </p:cNvSpPr>
          <p:nvPr>
            <p:ph type="title"/>
          </p:nvPr>
        </p:nvSpPr>
        <p:spPr/>
        <p:txBody>
          <a:bodyPr/>
          <a:lstStyle/>
          <a:p>
            <a:r>
              <a:rPr lang="en-AU" noProof="0" dirty="0"/>
              <a:t>Background information for school implementation teams</a:t>
            </a:r>
          </a:p>
        </p:txBody>
      </p:sp>
      <p:sp>
        <p:nvSpPr>
          <p:cNvPr id="20" name="Text Placeholder 16">
            <a:extLst>
              <a:ext uri="{FF2B5EF4-FFF2-40B4-BE49-F238E27FC236}">
                <a16:creationId xmlns:a16="http://schemas.microsoft.com/office/drawing/2014/main" id="{F6C06BC1-88B3-AF2C-4547-9245B72EF063}"/>
              </a:ext>
            </a:extLst>
          </p:cNvPr>
          <p:cNvSpPr>
            <a:spLocks noGrp="1"/>
          </p:cNvSpPr>
          <p:nvPr>
            <p:ph type="body" sz="quarter" idx="13"/>
          </p:nvPr>
        </p:nvSpPr>
        <p:spPr>
          <a:xfrm>
            <a:off x="609600" y="1457325"/>
            <a:ext cx="11198772" cy="1310102"/>
          </a:xfrm>
        </p:spPr>
        <p:txBody>
          <a:bodyPr wrap="square">
            <a:spAutoFit/>
          </a:bodyPr>
          <a:lstStyle/>
          <a:p>
            <a:pPr lvl="1"/>
            <a:r>
              <a:rPr lang="en-AU" noProof="0" dirty="0"/>
              <a:t>Intended use:</a:t>
            </a:r>
          </a:p>
          <a:p>
            <a:pPr lvl="0">
              <a:lnSpc>
                <a:spcPct val="120000"/>
              </a:lnSpc>
              <a:spcAft>
                <a:spcPts val="0"/>
              </a:spcAft>
              <a:buClr>
                <a:srgbClr val="01838F"/>
              </a:buClr>
              <a:defRPr/>
            </a:pPr>
            <a:r>
              <a:rPr lang="en-AU" noProof="0" dirty="0"/>
              <a:t>This is a </a:t>
            </a:r>
            <a:r>
              <a:rPr lang="en-AU" b="1" noProof="0" dirty="0"/>
              <a:t>knowledge-building module</a:t>
            </a:r>
            <a:r>
              <a:rPr lang="en-AU" noProof="0" dirty="0"/>
              <a:t> for schools working to implement explicit instruction. </a:t>
            </a:r>
            <a:r>
              <a:rPr lang="en-AU" noProof="0" dirty="0">
                <a:solidFill>
                  <a:srgbClr val="000000"/>
                </a:solidFill>
              </a:rPr>
              <a:t>It shows how the key principles of learning objectives and success criteria can be introduced and describes techniques for applying this practice. </a:t>
            </a:r>
          </a:p>
          <a:p>
            <a:pPr>
              <a:spcBef>
                <a:spcPts val="600"/>
              </a:spcBef>
            </a:pPr>
            <a:r>
              <a:rPr lang="en-AU" noProof="0" dirty="0"/>
              <a:t>This module is one of a suite of 6 modules that can be used as part of a </a:t>
            </a:r>
            <a:r>
              <a:rPr lang="en-AU" b="1" noProof="0" dirty="0"/>
              <a:t>broader implementation effort</a:t>
            </a:r>
            <a:r>
              <a:rPr lang="en-AU" noProof="0" dirty="0"/>
              <a:t>.</a:t>
            </a:r>
          </a:p>
        </p:txBody>
      </p:sp>
      <p:sp>
        <p:nvSpPr>
          <p:cNvPr id="8" name="Text Placeholder 16">
            <a:extLst>
              <a:ext uri="{FF2B5EF4-FFF2-40B4-BE49-F238E27FC236}">
                <a16:creationId xmlns:a16="http://schemas.microsoft.com/office/drawing/2014/main" id="{69A9D322-4541-E5D1-D998-4EE2BD73DA31}"/>
              </a:ext>
            </a:extLst>
          </p:cNvPr>
          <p:cNvSpPr txBox="1">
            <a:spLocks/>
          </p:cNvSpPr>
          <p:nvPr/>
        </p:nvSpPr>
        <p:spPr>
          <a:xfrm>
            <a:off x="1206463" y="3071159"/>
            <a:ext cx="4504605"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1800" noProof="0" dirty="0"/>
              <a:t>Use this module</a:t>
            </a:r>
          </a:p>
        </p:txBody>
      </p:sp>
      <p:grpSp>
        <p:nvGrpSpPr>
          <p:cNvPr id="2" name="Group 1">
            <a:extLst>
              <a:ext uri="{FF2B5EF4-FFF2-40B4-BE49-F238E27FC236}">
                <a16:creationId xmlns:a16="http://schemas.microsoft.com/office/drawing/2014/main" id="{D3C1E7B1-6647-D6E1-A4F6-2201D5A38717}"/>
              </a:ext>
              <a:ext uri="{C183D7F6-B498-43B3-948B-1728B52AA6E4}">
                <adec:decorative xmlns:adec="http://schemas.microsoft.com/office/drawing/2017/decorative" val="1"/>
              </a:ext>
            </a:extLst>
          </p:cNvPr>
          <p:cNvGrpSpPr/>
          <p:nvPr/>
        </p:nvGrpSpPr>
        <p:grpSpPr>
          <a:xfrm>
            <a:off x="695325" y="3026703"/>
            <a:ext cx="496034" cy="496034"/>
            <a:chOff x="695325" y="3551451"/>
            <a:chExt cx="579120" cy="579120"/>
          </a:xfrm>
        </p:grpSpPr>
        <p:sp>
          <p:nvSpPr>
            <p:cNvPr id="3" name="Oval 2">
              <a:extLst>
                <a:ext uri="{FF2B5EF4-FFF2-40B4-BE49-F238E27FC236}">
                  <a16:creationId xmlns:a16="http://schemas.microsoft.com/office/drawing/2014/main" id="{4E830028-6A9C-A74E-034B-F491E002D7A4}"/>
                </a:ext>
              </a:extLst>
            </p:cNvPr>
            <p:cNvSpPr/>
            <p:nvPr/>
          </p:nvSpPr>
          <p:spPr>
            <a:xfrm>
              <a:off x="695325" y="3551451"/>
              <a:ext cx="579120" cy="57912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4" name="Graphic 3">
              <a:extLst>
                <a:ext uri="{FF2B5EF4-FFF2-40B4-BE49-F238E27FC236}">
                  <a16:creationId xmlns:a16="http://schemas.microsoft.com/office/drawing/2014/main" id="{FB39FAB8-7E80-6DCD-2409-9DA2E986BF6E}"/>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4829" y="3738423"/>
              <a:ext cx="289891" cy="220870"/>
            </a:xfrm>
            <a:prstGeom prst="rect">
              <a:avLst/>
            </a:prstGeom>
          </p:spPr>
        </p:pic>
      </p:grpSp>
      <p:grpSp>
        <p:nvGrpSpPr>
          <p:cNvPr id="5" name="Group 4">
            <a:extLst>
              <a:ext uri="{FF2B5EF4-FFF2-40B4-BE49-F238E27FC236}">
                <a16:creationId xmlns:a16="http://schemas.microsoft.com/office/drawing/2014/main" id="{D570CB39-BCB3-88B9-CA80-4611203A7A9D}"/>
              </a:ext>
              <a:ext uri="{C183D7F6-B498-43B3-948B-1728B52AA6E4}">
                <adec:decorative xmlns:adec="http://schemas.microsoft.com/office/drawing/2017/decorative" val="1"/>
              </a:ext>
            </a:extLst>
          </p:cNvPr>
          <p:cNvGrpSpPr/>
          <p:nvPr/>
        </p:nvGrpSpPr>
        <p:grpSpPr>
          <a:xfrm>
            <a:off x="6259374" y="3026703"/>
            <a:ext cx="496034" cy="496034"/>
            <a:chOff x="6259374" y="3551451"/>
            <a:chExt cx="579120" cy="579120"/>
          </a:xfrm>
        </p:grpSpPr>
        <p:sp>
          <p:nvSpPr>
            <p:cNvPr id="6" name="Oval 5">
              <a:extLst>
                <a:ext uri="{FF2B5EF4-FFF2-40B4-BE49-F238E27FC236}">
                  <a16:creationId xmlns:a16="http://schemas.microsoft.com/office/drawing/2014/main" id="{3769047F-5829-CFEF-F3B9-42742F206990}"/>
                </a:ext>
              </a:extLst>
            </p:cNvPr>
            <p:cNvSpPr/>
            <p:nvPr/>
          </p:nvSpPr>
          <p:spPr>
            <a:xfrm>
              <a:off x="6259374" y="3551451"/>
              <a:ext cx="579120" cy="57912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7" name="Graphic 6">
              <a:extLst>
                <a:ext uri="{FF2B5EF4-FFF2-40B4-BE49-F238E27FC236}">
                  <a16:creationId xmlns:a16="http://schemas.microsoft.com/office/drawing/2014/main" id="{1513288D-6322-8FFF-952A-C69E58AB573D}"/>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41429" y="3718759"/>
              <a:ext cx="234674" cy="234674"/>
            </a:xfrm>
            <a:prstGeom prst="rect">
              <a:avLst/>
            </a:prstGeom>
          </p:spPr>
        </p:pic>
      </p:grpSp>
      <p:sp>
        <p:nvSpPr>
          <p:cNvPr id="9" name="Text Placeholder 16">
            <a:extLst>
              <a:ext uri="{FF2B5EF4-FFF2-40B4-BE49-F238E27FC236}">
                <a16:creationId xmlns:a16="http://schemas.microsoft.com/office/drawing/2014/main" id="{22698B7B-5411-6A81-F832-4E01C52075A8}"/>
              </a:ext>
            </a:extLst>
          </p:cNvPr>
          <p:cNvSpPr txBox="1">
            <a:spLocks/>
          </p:cNvSpPr>
          <p:nvPr/>
        </p:nvSpPr>
        <p:spPr>
          <a:xfrm>
            <a:off x="1191360" y="3697669"/>
            <a:ext cx="4904640" cy="2601994"/>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Aft>
                <a:spcPts val="1800"/>
              </a:spcAft>
              <a:buSzPct val="400000"/>
            </a:pPr>
            <a:r>
              <a:rPr lang="en-AU" noProof="0" dirty="0"/>
              <a:t>During the Deliver stage of a </a:t>
            </a:r>
            <a:r>
              <a:rPr lang="en-AU" b="1" noProof="0" dirty="0">
                <a:solidFill>
                  <a:schemeClr val="accent1"/>
                </a:solidFill>
                <a:hlinkClick r:id="rId5">
                  <a:extLst>
                    <a:ext uri="{A12FA001-AC4F-418D-AE19-62706E023703}">
                      <ahyp:hlinkClr xmlns:ahyp="http://schemas.microsoft.com/office/drawing/2018/hyperlinkcolor" val="tx"/>
                    </a:ext>
                  </a:extLst>
                </a:hlinkClick>
              </a:rPr>
              <a:t>deliberate and structured</a:t>
            </a:r>
            <a:r>
              <a:rPr lang="en-AU" b="1" noProof="0" dirty="0"/>
              <a:t> implementation effort</a:t>
            </a:r>
            <a:r>
              <a:rPr lang="en-AU" noProof="0" dirty="0"/>
              <a:t>.</a:t>
            </a:r>
          </a:p>
          <a:p>
            <a:pPr>
              <a:lnSpc>
                <a:spcPct val="120000"/>
              </a:lnSpc>
              <a:spcAft>
                <a:spcPts val="1800"/>
              </a:spcAft>
              <a:buSzPct val="400000"/>
            </a:pPr>
            <a:r>
              <a:rPr lang="en-AU" noProof="0" dirty="0"/>
              <a:t>Within a </a:t>
            </a:r>
            <a:r>
              <a:rPr lang="en-AU" b="1" noProof="0" dirty="0"/>
              <a:t>professional learning cycle </a:t>
            </a:r>
            <a:r>
              <a:rPr lang="en-AU" noProof="0" dirty="0"/>
              <a:t>(followed up with planning support, modelling and coaching).</a:t>
            </a:r>
          </a:p>
          <a:p>
            <a:pPr>
              <a:lnSpc>
                <a:spcPct val="120000"/>
              </a:lnSpc>
              <a:spcAft>
                <a:spcPts val="1800"/>
              </a:spcAft>
              <a:buSzPct val="400000"/>
            </a:pPr>
            <a:r>
              <a:rPr lang="en-AU" noProof="0" dirty="0"/>
              <a:t>Ideally after teachers have gained a foundational understanding of how students learn best </a:t>
            </a:r>
            <a:br>
              <a:rPr lang="en-AU" noProof="0" dirty="0"/>
            </a:br>
            <a:r>
              <a:rPr lang="en-AU" noProof="0" dirty="0"/>
              <a:t>(see the Australian Education Research Organisation [AERO’s] </a:t>
            </a:r>
            <a:r>
              <a:rPr lang="en-AU" b="1" noProof="0" dirty="0">
                <a:solidFill>
                  <a:schemeClr val="accent1"/>
                </a:solidFill>
                <a:hlinkClick r:id="rId6"/>
              </a:rPr>
              <a:t>how students learn best</a:t>
            </a:r>
            <a:r>
              <a:rPr lang="en-AU" b="1" noProof="0" dirty="0"/>
              <a:t> </a:t>
            </a:r>
            <a:r>
              <a:rPr lang="en-AU" noProof="0" dirty="0"/>
              <a:t>research report).</a:t>
            </a:r>
          </a:p>
        </p:txBody>
      </p:sp>
      <p:sp>
        <p:nvSpPr>
          <p:cNvPr id="10" name="Oval 9">
            <a:extLst>
              <a:ext uri="{FF2B5EF4-FFF2-40B4-BE49-F238E27FC236}">
                <a16:creationId xmlns:a16="http://schemas.microsoft.com/office/drawing/2014/main" id="{4E9E0A77-A757-EF68-B4B7-58197AAEE2D3}"/>
              </a:ext>
              <a:ext uri="{C183D7F6-B498-43B3-948B-1728B52AA6E4}">
                <adec:decorative xmlns:adec="http://schemas.microsoft.com/office/drawing/2017/decorative" val="1"/>
              </a:ext>
            </a:extLst>
          </p:cNvPr>
          <p:cNvSpPr/>
          <p:nvPr/>
        </p:nvSpPr>
        <p:spPr>
          <a:xfrm>
            <a:off x="853342" y="3784400"/>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1" name="Oval 10">
            <a:extLst>
              <a:ext uri="{FF2B5EF4-FFF2-40B4-BE49-F238E27FC236}">
                <a16:creationId xmlns:a16="http://schemas.microsoft.com/office/drawing/2014/main" id="{1D5502A5-DA3B-EDB2-6789-F898A91BFADE}"/>
              </a:ext>
              <a:ext uri="{C183D7F6-B498-43B3-948B-1728B52AA6E4}">
                <adec:decorative xmlns:adec="http://schemas.microsoft.com/office/drawing/2017/decorative" val="1"/>
              </a:ext>
            </a:extLst>
          </p:cNvPr>
          <p:cNvSpPr/>
          <p:nvPr/>
        </p:nvSpPr>
        <p:spPr>
          <a:xfrm>
            <a:off x="853342" y="4524517"/>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2" name="Oval 11">
            <a:extLst>
              <a:ext uri="{FF2B5EF4-FFF2-40B4-BE49-F238E27FC236}">
                <a16:creationId xmlns:a16="http://schemas.microsoft.com/office/drawing/2014/main" id="{3B3C1C95-E6C1-BF69-AA51-BCC15BB02DFB}"/>
              </a:ext>
              <a:ext uri="{C183D7F6-B498-43B3-948B-1728B52AA6E4}">
                <adec:decorative xmlns:adec="http://schemas.microsoft.com/office/drawing/2017/decorative" val="1"/>
              </a:ext>
            </a:extLst>
          </p:cNvPr>
          <p:cNvSpPr/>
          <p:nvPr/>
        </p:nvSpPr>
        <p:spPr>
          <a:xfrm>
            <a:off x="853342" y="5264634"/>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13" name="Straight Connector 12">
            <a:extLst>
              <a:ext uri="{FF2B5EF4-FFF2-40B4-BE49-F238E27FC236}">
                <a16:creationId xmlns:a16="http://schemas.microsoft.com/office/drawing/2014/main" id="{157EFE87-DD33-FD1C-6EE0-36F6FD16E372}"/>
              </a:ext>
              <a:ext uri="{C183D7F6-B498-43B3-948B-1728B52AA6E4}">
                <adec:decorative xmlns:adec="http://schemas.microsoft.com/office/drawing/2017/decorative" val="1"/>
              </a:ext>
            </a:extLst>
          </p:cNvPr>
          <p:cNvCxnSpPr>
            <a:cxnSpLocks/>
            <a:stCxn id="3" idx="4"/>
            <a:endCxn id="10" idx="0"/>
          </p:cNvCxnSpPr>
          <p:nvPr/>
        </p:nvCxnSpPr>
        <p:spPr>
          <a:xfrm>
            <a:off x="943342" y="3522737"/>
            <a:ext cx="0" cy="261663"/>
          </a:xfrm>
          <a:prstGeom prst="line">
            <a:avLst/>
          </a:prstGeom>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97AD9C8A-D7AD-785E-B6A5-EB9CCE26F2B9}"/>
              </a:ext>
              <a:ext uri="{C183D7F6-B498-43B3-948B-1728B52AA6E4}">
                <adec:decorative xmlns:adec="http://schemas.microsoft.com/office/drawing/2017/decorative" val="1"/>
              </a:ext>
            </a:extLst>
          </p:cNvPr>
          <p:cNvCxnSpPr>
            <a:stCxn id="10" idx="4"/>
            <a:endCxn id="11" idx="0"/>
          </p:cNvCxnSpPr>
          <p:nvPr/>
        </p:nvCxnSpPr>
        <p:spPr>
          <a:xfrm>
            <a:off x="943342" y="3964400"/>
            <a:ext cx="0" cy="560117"/>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B08DBDE5-301B-F59D-B936-1990E5C7E131}"/>
              </a:ext>
              <a:ext uri="{C183D7F6-B498-43B3-948B-1728B52AA6E4}">
                <adec:decorative xmlns:adec="http://schemas.microsoft.com/office/drawing/2017/decorative" val="1"/>
              </a:ext>
            </a:extLst>
          </p:cNvPr>
          <p:cNvCxnSpPr>
            <a:stCxn id="11" idx="4"/>
            <a:endCxn id="12" idx="0"/>
          </p:cNvCxnSpPr>
          <p:nvPr/>
        </p:nvCxnSpPr>
        <p:spPr>
          <a:xfrm>
            <a:off x="943342" y="4704517"/>
            <a:ext cx="0" cy="560117"/>
          </a:xfrm>
          <a:prstGeom prst="line">
            <a:avLst/>
          </a:prstGeom>
        </p:spPr>
        <p:style>
          <a:lnRef idx="2">
            <a:schemeClr val="accent1"/>
          </a:lnRef>
          <a:fillRef idx="0">
            <a:schemeClr val="accent1"/>
          </a:fillRef>
          <a:effectRef idx="1">
            <a:schemeClr val="accent1"/>
          </a:effectRef>
          <a:fontRef idx="minor">
            <a:schemeClr val="tx1"/>
          </a:fontRef>
        </p:style>
      </p:cxnSp>
      <p:sp>
        <p:nvSpPr>
          <p:cNvPr id="16" name="Text Placeholder 16">
            <a:extLst>
              <a:ext uri="{FF2B5EF4-FFF2-40B4-BE49-F238E27FC236}">
                <a16:creationId xmlns:a16="http://schemas.microsoft.com/office/drawing/2014/main" id="{8B76B750-97D9-EC16-5E97-FE1064EDECAE}"/>
              </a:ext>
            </a:extLst>
          </p:cNvPr>
          <p:cNvSpPr txBox="1">
            <a:spLocks/>
          </p:cNvSpPr>
          <p:nvPr/>
        </p:nvSpPr>
        <p:spPr>
          <a:xfrm>
            <a:off x="6755408" y="3071159"/>
            <a:ext cx="4504605"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1800" noProof="0" dirty="0">
                <a:solidFill>
                  <a:schemeClr val="accent4"/>
                </a:solidFill>
              </a:rPr>
              <a:t>Avoid using this module</a:t>
            </a:r>
          </a:p>
        </p:txBody>
      </p:sp>
      <p:sp>
        <p:nvSpPr>
          <p:cNvPr id="17" name="Text Placeholder 16">
            <a:extLst>
              <a:ext uri="{FF2B5EF4-FFF2-40B4-BE49-F238E27FC236}">
                <a16:creationId xmlns:a16="http://schemas.microsoft.com/office/drawing/2014/main" id="{7FF6BA53-C4BA-2BE7-B181-6CDA86BEE3C9}"/>
              </a:ext>
            </a:extLst>
          </p:cNvPr>
          <p:cNvSpPr txBox="1">
            <a:spLocks/>
          </p:cNvSpPr>
          <p:nvPr/>
        </p:nvSpPr>
        <p:spPr>
          <a:xfrm>
            <a:off x="6755408" y="3697669"/>
            <a:ext cx="4904640" cy="2343462"/>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0">
              <a:lnSpc>
                <a:spcPct val="120000"/>
              </a:lnSpc>
              <a:spcAft>
                <a:spcPts val="1800"/>
              </a:spcAft>
              <a:buClrTx/>
              <a:defRPr/>
            </a:pPr>
            <a:r>
              <a:rPr lang="en-AU" noProof="0" dirty="0"/>
              <a:t>Only in an isolated or </a:t>
            </a:r>
            <a:r>
              <a:rPr lang="en-AU" b="1" noProof="0" dirty="0"/>
              <a:t>one-off</a:t>
            </a:r>
            <a:r>
              <a:rPr lang="en-AU" noProof="0" dirty="0"/>
              <a:t> professional </a:t>
            </a:r>
            <a:br>
              <a:rPr lang="en-AU" noProof="0" dirty="0"/>
            </a:br>
            <a:r>
              <a:rPr lang="en-AU" noProof="0" dirty="0"/>
              <a:t>learning session.</a:t>
            </a:r>
          </a:p>
          <a:p>
            <a:pPr>
              <a:lnSpc>
                <a:spcPct val="120000"/>
              </a:lnSpc>
              <a:spcAft>
                <a:spcPts val="1800"/>
              </a:spcAft>
              <a:buClrTx/>
              <a:defRPr/>
            </a:pPr>
            <a:r>
              <a:rPr lang="en-AU" noProof="0" dirty="0"/>
              <a:t>Without tailoring the </a:t>
            </a:r>
            <a:r>
              <a:rPr lang="en-AU" b="1" noProof="0" dirty="0"/>
              <a:t>slides </a:t>
            </a:r>
            <a:r>
              <a:rPr lang="en-AU" noProof="0" dirty="0"/>
              <a:t>to reflect your </a:t>
            </a:r>
            <a:br>
              <a:rPr lang="en-AU" noProof="0" dirty="0"/>
            </a:br>
            <a:r>
              <a:rPr lang="en-AU" noProof="0" dirty="0"/>
              <a:t>context (see suggested editing notes).</a:t>
            </a:r>
          </a:p>
          <a:p>
            <a:pPr>
              <a:lnSpc>
                <a:spcPct val="120000"/>
              </a:lnSpc>
              <a:spcAft>
                <a:spcPts val="1800"/>
              </a:spcAft>
              <a:buClrTx/>
              <a:defRPr/>
            </a:pPr>
            <a:r>
              <a:rPr lang="en-AU" noProof="0" dirty="0"/>
              <a:t>Without tailoring the related </a:t>
            </a:r>
            <a:r>
              <a:rPr lang="en-AU" b="1" u="sng" noProof="0" dirty="0">
                <a:solidFill>
                  <a:schemeClr val="accent1"/>
                </a:solidFill>
                <a:hlinkClick r:id="rId7"/>
              </a:rPr>
              <a:t>modelling and coaching checklist</a:t>
            </a:r>
            <a:r>
              <a:rPr lang="en-AU" b="1" noProof="0" dirty="0"/>
              <a:t> </a:t>
            </a:r>
            <a:r>
              <a:rPr lang="en-AU" noProof="0" dirty="0"/>
              <a:t>to the techniques your </a:t>
            </a:r>
            <a:br>
              <a:rPr lang="en-AU" noProof="0" dirty="0"/>
            </a:br>
            <a:r>
              <a:rPr lang="en-AU" noProof="0" dirty="0"/>
              <a:t>school is focusing on.</a:t>
            </a:r>
          </a:p>
        </p:txBody>
      </p:sp>
      <p:sp>
        <p:nvSpPr>
          <p:cNvPr id="19" name="Oval 18">
            <a:extLst>
              <a:ext uri="{FF2B5EF4-FFF2-40B4-BE49-F238E27FC236}">
                <a16:creationId xmlns:a16="http://schemas.microsoft.com/office/drawing/2014/main" id="{D3C38936-75D0-6080-8FE5-41144AF882ED}"/>
              </a:ext>
              <a:ext uri="{C183D7F6-B498-43B3-948B-1728B52AA6E4}">
                <adec:decorative xmlns:adec="http://schemas.microsoft.com/office/drawing/2017/decorative" val="1"/>
              </a:ext>
            </a:extLst>
          </p:cNvPr>
          <p:cNvSpPr/>
          <p:nvPr/>
        </p:nvSpPr>
        <p:spPr>
          <a:xfrm>
            <a:off x="6417390" y="3784400"/>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9" name="Oval 28">
            <a:extLst>
              <a:ext uri="{FF2B5EF4-FFF2-40B4-BE49-F238E27FC236}">
                <a16:creationId xmlns:a16="http://schemas.microsoft.com/office/drawing/2014/main" id="{6443CA11-D320-87F7-BAA2-26693A948B1B}"/>
              </a:ext>
              <a:ext uri="{C183D7F6-B498-43B3-948B-1728B52AA6E4}">
                <adec:decorative xmlns:adec="http://schemas.microsoft.com/office/drawing/2017/decorative" val="1"/>
              </a:ext>
            </a:extLst>
          </p:cNvPr>
          <p:cNvSpPr/>
          <p:nvPr/>
        </p:nvSpPr>
        <p:spPr>
          <a:xfrm>
            <a:off x="6417390" y="4524517"/>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30" name="Oval 29">
            <a:extLst>
              <a:ext uri="{FF2B5EF4-FFF2-40B4-BE49-F238E27FC236}">
                <a16:creationId xmlns:a16="http://schemas.microsoft.com/office/drawing/2014/main" id="{87117E2A-D6D3-781F-5316-5BFA3B1A84D3}"/>
              </a:ext>
              <a:ext uri="{C183D7F6-B498-43B3-948B-1728B52AA6E4}">
                <adec:decorative xmlns:adec="http://schemas.microsoft.com/office/drawing/2017/decorative" val="1"/>
              </a:ext>
            </a:extLst>
          </p:cNvPr>
          <p:cNvSpPr/>
          <p:nvPr/>
        </p:nvSpPr>
        <p:spPr>
          <a:xfrm>
            <a:off x="6417390" y="5264634"/>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31" name="Straight Connector 30">
            <a:extLst>
              <a:ext uri="{FF2B5EF4-FFF2-40B4-BE49-F238E27FC236}">
                <a16:creationId xmlns:a16="http://schemas.microsoft.com/office/drawing/2014/main" id="{82D3AA11-343A-DB0F-4C0B-E39F140E2E25}"/>
              </a:ext>
              <a:ext uri="{C183D7F6-B498-43B3-948B-1728B52AA6E4}">
                <adec:decorative xmlns:adec="http://schemas.microsoft.com/office/drawing/2017/decorative" val="1"/>
              </a:ext>
            </a:extLst>
          </p:cNvPr>
          <p:cNvCxnSpPr>
            <a:cxnSpLocks/>
            <a:endCxn id="19" idx="0"/>
          </p:cNvCxnSpPr>
          <p:nvPr/>
        </p:nvCxnSpPr>
        <p:spPr>
          <a:xfrm>
            <a:off x="6507390" y="3522737"/>
            <a:ext cx="0" cy="261663"/>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E209097F-3ADF-7DDC-EFAA-F5019B8FDB4E}"/>
              </a:ext>
              <a:ext uri="{C183D7F6-B498-43B3-948B-1728B52AA6E4}">
                <adec:decorative xmlns:adec="http://schemas.microsoft.com/office/drawing/2017/decorative" val="1"/>
              </a:ext>
            </a:extLst>
          </p:cNvPr>
          <p:cNvCxnSpPr>
            <a:stCxn id="19" idx="4"/>
            <a:endCxn id="29" idx="0"/>
          </p:cNvCxnSpPr>
          <p:nvPr/>
        </p:nvCxnSpPr>
        <p:spPr>
          <a:xfrm>
            <a:off x="6507390" y="3964400"/>
            <a:ext cx="0" cy="560117"/>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A4CA5765-DDBF-400C-E604-553A3484141B}"/>
              </a:ext>
              <a:ext uri="{C183D7F6-B498-43B3-948B-1728B52AA6E4}">
                <adec:decorative xmlns:adec="http://schemas.microsoft.com/office/drawing/2017/decorative" val="1"/>
              </a:ext>
            </a:extLst>
          </p:cNvPr>
          <p:cNvCxnSpPr>
            <a:stCxn id="29" idx="4"/>
            <a:endCxn id="30" idx="0"/>
          </p:cNvCxnSpPr>
          <p:nvPr/>
        </p:nvCxnSpPr>
        <p:spPr>
          <a:xfrm>
            <a:off x="6507390" y="4704517"/>
            <a:ext cx="0" cy="560117"/>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983131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6" name="Title 11">
            <a:extLst>
              <a:ext uri="{FF2B5EF4-FFF2-40B4-BE49-F238E27FC236}">
                <a16:creationId xmlns:a16="http://schemas.microsoft.com/office/drawing/2014/main" id="{724BA37F-34F3-5AF7-CB88-659253411174}"/>
              </a:ext>
            </a:extLst>
          </p:cNvPr>
          <p:cNvSpPr>
            <a:spLocks noGrp="1"/>
          </p:cNvSpPr>
          <p:nvPr>
            <p:ph type="title"/>
          </p:nvPr>
        </p:nvSpPr>
        <p:spPr>
          <a:xfrm>
            <a:off x="696000" y="589456"/>
            <a:ext cx="10800000" cy="599501"/>
          </a:xfrm>
        </p:spPr>
        <p:txBody>
          <a:bodyPr/>
          <a:lstStyle/>
          <a:p>
            <a:r>
              <a:rPr lang="en-AU" noProof="0" dirty="0"/>
              <a:t>Background information for school implementation teams</a:t>
            </a:r>
          </a:p>
        </p:txBody>
      </p:sp>
      <p:sp>
        <p:nvSpPr>
          <p:cNvPr id="8" name="Text Placeholder 9">
            <a:extLst>
              <a:ext uri="{FF2B5EF4-FFF2-40B4-BE49-F238E27FC236}">
                <a16:creationId xmlns:a16="http://schemas.microsoft.com/office/drawing/2014/main" id="{45B33ED6-5776-FBDF-74A8-EFD251D768F2}"/>
              </a:ext>
            </a:extLst>
          </p:cNvPr>
          <p:cNvSpPr>
            <a:spLocks noGrp="1"/>
          </p:cNvSpPr>
          <p:nvPr>
            <p:ph type="body" sz="quarter" idx="13"/>
          </p:nvPr>
        </p:nvSpPr>
        <p:spPr>
          <a:xfrm>
            <a:off x="609600" y="1457325"/>
            <a:ext cx="5962650" cy="4717189"/>
          </a:xfrm>
        </p:spPr>
        <p:txBody>
          <a:bodyPr wrap="square">
            <a:spAutoFit/>
          </a:bodyPr>
          <a:lstStyle/>
          <a:p>
            <a:pPr lvl="1"/>
            <a:r>
              <a:rPr lang="en-AU" noProof="0" dirty="0"/>
              <a:t>Intended presenter(s):</a:t>
            </a:r>
          </a:p>
          <a:p>
            <a:r>
              <a:rPr lang="en-AU" noProof="0" dirty="0"/>
              <a:t>This module is designed to be facilitated by members of</a:t>
            </a:r>
            <a:br>
              <a:rPr lang="en-AU" noProof="0" dirty="0"/>
            </a:br>
            <a:r>
              <a:rPr lang="en-AU" noProof="0" dirty="0"/>
              <a:t>your </a:t>
            </a:r>
            <a:r>
              <a:rPr lang="en-AU" b="1" noProof="0" dirty="0"/>
              <a:t>school implementation team and/or coaching team</a:t>
            </a:r>
            <a:r>
              <a:rPr lang="en-AU" noProof="0" dirty="0"/>
              <a:t>.</a:t>
            </a:r>
            <a:br>
              <a:rPr lang="en-AU" noProof="0" dirty="0"/>
            </a:br>
            <a:r>
              <a:rPr lang="en-AU" noProof="0" dirty="0"/>
              <a:t>Consider which member(s) would be best placed to present</a:t>
            </a:r>
            <a:br>
              <a:rPr lang="en-AU" noProof="0" dirty="0"/>
            </a:br>
            <a:r>
              <a:rPr lang="en-AU" noProof="0" dirty="0"/>
              <a:t>this content.</a:t>
            </a:r>
          </a:p>
          <a:p>
            <a:pPr lvl="1"/>
            <a:r>
              <a:rPr lang="en-AU" noProof="0" dirty="0"/>
              <a:t>Intended participants:</a:t>
            </a:r>
          </a:p>
          <a:p>
            <a:r>
              <a:rPr lang="en-AU" noProof="0" dirty="0"/>
              <a:t>This module is intended for </a:t>
            </a:r>
            <a:r>
              <a:rPr lang="en-AU" b="1" noProof="0" dirty="0"/>
              <a:t>all staff participating</a:t>
            </a:r>
            <a:br>
              <a:rPr lang="en-AU" b="1" noProof="0" dirty="0"/>
            </a:br>
            <a:r>
              <a:rPr lang="en-AU" b="1" noProof="0" dirty="0"/>
              <a:t>in your implementation effort</a:t>
            </a:r>
            <a:r>
              <a:rPr lang="en-AU" noProof="0" dirty="0"/>
              <a:t>.</a:t>
            </a:r>
          </a:p>
          <a:p>
            <a:pPr lvl="1"/>
            <a:r>
              <a:rPr lang="en-AU" noProof="0" dirty="0"/>
              <a:t>Set-up and timing:</a:t>
            </a:r>
          </a:p>
          <a:p>
            <a:pPr>
              <a:spcAft>
                <a:spcPts val="0"/>
              </a:spcAft>
            </a:pPr>
            <a:r>
              <a:rPr lang="en-AU" noProof="0" dirty="0"/>
              <a:t>Decide how to group staff to support </a:t>
            </a:r>
            <a:r>
              <a:rPr lang="en-AU" b="1" noProof="0" dirty="0"/>
              <a:t>small group conversations</a:t>
            </a:r>
            <a:r>
              <a:rPr lang="en-AU" noProof="0" dirty="0"/>
              <a:t> (e.g., by year groups or learning areas). </a:t>
            </a:r>
          </a:p>
          <a:p>
            <a:r>
              <a:rPr lang="en-AU" noProof="0" dirty="0"/>
              <a:t>Before the session, we recommend printing the related </a:t>
            </a:r>
            <a:r>
              <a:rPr lang="en-AU" b="1" u="sng" noProof="0" dirty="0">
                <a:solidFill>
                  <a:schemeClr val="accent1"/>
                </a:solidFill>
                <a:hlinkClick r:id="rId3"/>
              </a:rPr>
              <a:t>modelling and coaching checklist</a:t>
            </a:r>
            <a:r>
              <a:rPr lang="en-AU" noProof="0" dirty="0"/>
              <a:t> to show the links between this module and upcoming modelling and coaching.</a:t>
            </a:r>
          </a:p>
        </p:txBody>
      </p:sp>
      <p:pic>
        <p:nvPicPr>
          <p:cNvPr id="10" name="Graphic 9">
            <a:extLst>
              <a:ext uri="{FF2B5EF4-FFF2-40B4-BE49-F238E27FC236}">
                <a16:creationId xmlns:a16="http://schemas.microsoft.com/office/drawing/2014/main" id="{E0EA64AC-9C8D-7C5D-E261-885D77186C65}"/>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212531" y="2562744"/>
            <a:ext cx="476250" cy="533400"/>
          </a:xfrm>
          <a:prstGeom prst="rect">
            <a:avLst/>
          </a:prstGeom>
        </p:spPr>
      </p:pic>
      <p:sp>
        <p:nvSpPr>
          <p:cNvPr id="11" name="TextBox 10">
            <a:extLst>
              <a:ext uri="{FF2B5EF4-FFF2-40B4-BE49-F238E27FC236}">
                <a16:creationId xmlns:a16="http://schemas.microsoft.com/office/drawing/2014/main" id="{1AE61326-74CC-D59F-9F3B-4B8223490A0D}"/>
              </a:ext>
            </a:extLst>
          </p:cNvPr>
          <p:cNvSpPr txBox="1"/>
          <p:nvPr/>
        </p:nvSpPr>
        <p:spPr>
          <a:xfrm>
            <a:off x="6921594" y="2251875"/>
            <a:ext cx="4574406" cy="1532862"/>
          </a:xfrm>
          <a:prstGeom prst="roundRect">
            <a:avLst/>
          </a:prstGeom>
          <a:noFill/>
          <a:ln w="25400">
            <a:solidFill>
              <a:schemeClr val="accent1"/>
            </a:solidFill>
          </a:ln>
        </p:spPr>
        <p:txBody>
          <a:bodyPr wrap="square" lIns="864000" tIns="144000" rIns="360000" bIns="144000">
            <a:spAutoFit/>
          </a:bodyPr>
          <a:lstStyle/>
          <a:p>
            <a:pPr marL="0" marR="0" lvl="0" indent="0" algn="l" defTabSz="914400" rtl="0" eaLnBrk="1" fontAlgn="auto" latinLnBrk="0" hangingPunct="1">
              <a:lnSpc>
                <a:spcPct val="130000"/>
              </a:lnSpc>
              <a:spcAft>
                <a:spcPts val="1200"/>
              </a:spcAft>
              <a:buClr>
                <a:srgbClr val="01838F"/>
              </a:buClr>
              <a:buSzTx/>
              <a:buFontTx/>
              <a:buNone/>
              <a:tabLst/>
              <a:defRPr/>
            </a:pPr>
            <a:r>
              <a:rPr kumimoji="0" lang="en-AU" sz="1400" b="0" i="0" u="none" strike="noStrike" kern="1200" cap="none" spc="0" normalizeH="0" baseline="0" noProof="0" dirty="0">
                <a:ln>
                  <a:noFill/>
                </a:ln>
                <a:effectLst/>
                <a:uLnTx/>
                <a:uFillTx/>
                <a:latin typeface="Montserrat"/>
                <a:ea typeface="+mn-ea"/>
                <a:cs typeface="+mn-cs"/>
              </a:rPr>
              <a:t>The module will take approximately </a:t>
            </a:r>
            <a:r>
              <a:rPr kumimoji="0" lang="en-AU" sz="1400" b="1" i="0" u="none" strike="noStrike" kern="1200" cap="none" spc="0" normalizeH="0" baseline="0" noProof="0" dirty="0">
                <a:ln>
                  <a:noFill/>
                </a:ln>
                <a:effectLst/>
                <a:uLnTx/>
                <a:uFillTx/>
                <a:latin typeface="Montserrat"/>
                <a:ea typeface="+mn-ea"/>
                <a:cs typeface="+mn-cs"/>
              </a:rPr>
              <a:t>45 minutes to 1 hour </a:t>
            </a:r>
            <a:r>
              <a:rPr kumimoji="0" lang="en-AU" sz="1400" b="0" i="0" u="none" strike="noStrike" kern="1200" cap="none" spc="0" normalizeH="0" baseline="0" noProof="0" dirty="0">
                <a:ln>
                  <a:noFill/>
                </a:ln>
                <a:effectLst/>
                <a:uLnTx/>
                <a:uFillTx/>
                <a:latin typeface="Montserrat"/>
                <a:ea typeface="+mn-ea"/>
                <a:cs typeface="+mn-cs"/>
              </a:rPr>
              <a:t>to complete.</a:t>
            </a:r>
            <a:r>
              <a:rPr kumimoji="0" lang="en-AU" sz="1400" b="0" i="0" u="none" strike="noStrike" kern="1200" cap="none" spc="0" normalizeH="0" noProof="0" dirty="0">
                <a:ln>
                  <a:noFill/>
                </a:ln>
                <a:effectLst/>
                <a:uLnTx/>
                <a:uFillTx/>
                <a:latin typeface="Montserrat"/>
                <a:ea typeface="+mn-ea"/>
                <a:cs typeface="+mn-cs"/>
              </a:rPr>
              <a:t> </a:t>
            </a:r>
            <a:r>
              <a:rPr kumimoji="0" lang="en-AU" sz="1400" b="0" i="0" u="none" strike="noStrike" kern="1200" cap="none" spc="0" normalizeH="0" baseline="0" noProof="0" dirty="0">
                <a:ln>
                  <a:noFill/>
                </a:ln>
                <a:effectLst/>
                <a:uLnTx/>
                <a:uFillTx/>
                <a:latin typeface="Montserrat"/>
                <a:ea typeface="+mn-ea"/>
                <a:cs typeface="+mn-cs"/>
              </a:rPr>
              <a:t>Reflection activities may extend this time.</a:t>
            </a:r>
          </a:p>
        </p:txBody>
      </p:sp>
      <p:sp>
        <p:nvSpPr>
          <p:cNvPr id="13" name="Text Placeholder 12">
            <a:extLst>
              <a:ext uri="{FF2B5EF4-FFF2-40B4-BE49-F238E27FC236}">
                <a16:creationId xmlns:a16="http://schemas.microsoft.com/office/drawing/2014/main" id="{66ADCA2B-A37E-BAB1-567E-0802E1F049B6}"/>
              </a:ext>
            </a:extLst>
          </p:cNvPr>
          <p:cNvSpPr>
            <a:spLocks noGrp="1"/>
          </p:cNvSpPr>
          <p:nvPr/>
        </p:nvSpPr>
        <p:spPr>
          <a:xfrm>
            <a:off x="6921593" y="4036836"/>
            <a:ext cx="4582263" cy="2164021"/>
          </a:xfrm>
          <a:prstGeom prst="roundRect">
            <a:avLst>
              <a:gd name="adj" fmla="val 11962"/>
            </a:avLst>
          </a:prstGeom>
          <a:solidFill>
            <a:schemeClr val="accent1"/>
          </a:solidFill>
        </p:spPr>
        <p:txBody>
          <a:bodyPr vert="horz" wrap="square" lIns="144000" tIns="108000" rIns="144000" bIns="108000" rtlCol="0">
            <a:spAutoFit/>
          </a:bodyPr>
          <a:lstStyle>
            <a:lvl1pPr marL="0" indent="0" algn="l" defTabSz="914400" rtl="0" eaLnBrk="1" latinLnBrk="0" hangingPunct="1">
              <a:lnSpc>
                <a:spcPct val="120000"/>
              </a:lnSpc>
              <a:spcBef>
                <a:spcPts val="0"/>
              </a:spcBef>
              <a:spcAft>
                <a:spcPts val="600"/>
              </a:spcAft>
              <a:buClr>
                <a:schemeClr val="bg2"/>
              </a:buClr>
              <a:buFont typeface="Arial" panose="020B0604020202020204" pitchFamily="34" charset="0"/>
              <a:buNone/>
              <a:defRPr sz="1600" b="0" kern="1200">
                <a:solidFill>
                  <a:schemeClr val="bg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bg2"/>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bg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bg2"/>
              </a:buClr>
              <a:buSzPct val="100000"/>
              <a:buFont typeface="Arial" panose="020B0604020202020204" pitchFamily="34" charset="0"/>
              <a:buChar char="•"/>
              <a:defRPr sz="1600" kern="1200">
                <a:solidFill>
                  <a:schemeClr val="bg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600"/>
              </a:spcBef>
              <a:buClr>
                <a:srgbClr val="FFFFFF"/>
              </a:buClr>
              <a:buSzTx/>
              <a:buFont typeface="Arial" panose="020B0604020202020204" pitchFamily="34" charset="0"/>
              <a:buNone/>
              <a:tabLst/>
              <a:defRPr/>
            </a:pPr>
            <a:r>
              <a:rPr kumimoji="0" lang="en-AU" sz="1400" b="0" i="0" u="none" strike="noStrike" kern="1200" cap="none" spc="0" normalizeH="0" baseline="0" noProof="0" dirty="0">
                <a:ln>
                  <a:noFill/>
                </a:ln>
                <a:solidFill>
                  <a:srgbClr val="FFFFFF"/>
                </a:solidFill>
                <a:effectLst/>
                <a:uLnTx/>
                <a:uFillTx/>
                <a:latin typeface="Montserrat"/>
                <a:ea typeface="+mn-ea"/>
                <a:cs typeface="+mn-cs"/>
              </a:rPr>
              <a:t>This resource has been developed through AERO’s work with schools in the </a:t>
            </a:r>
            <a:r>
              <a:rPr kumimoji="0" lang="en-AU" sz="1400" b="0" i="0" u="none" strike="noStrike" kern="1200" cap="none" spc="0" normalizeH="0" baseline="0" noProof="0" dirty="0">
                <a:ln>
                  <a:noFill/>
                </a:ln>
                <a:solidFill>
                  <a:srgbClr val="FFFFFF"/>
                </a:solidFill>
                <a:effectLst/>
                <a:uLnTx/>
                <a:uFillTx/>
                <a:latin typeface="Montserrat"/>
                <a:ea typeface="+mn-ea"/>
                <a:cs typeface="+mn-cs"/>
                <a:hlinkClick r:id="rId5">
                  <a:extLst>
                    <a:ext uri="{A12FA001-AC4F-418D-AE19-62706E023703}">
                      <ahyp:hlinkClr xmlns:ahyp="http://schemas.microsoft.com/office/drawing/2018/hyperlinkcolor" val="tx"/>
                    </a:ext>
                  </a:extLst>
                </a:hlinkClick>
              </a:rPr>
              <a:t>Learning Partner project</a:t>
            </a:r>
            <a:r>
              <a:rPr kumimoji="0" lang="en-AU" sz="1400" b="0" i="0" u="none" strike="noStrike" kern="1200" cap="none" spc="0" normalizeH="0" baseline="0" noProof="0" dirty="0">
                <a:ln>
                  <a:noFill/>
                </a:ln>
                <a:solidFill>
                  <a:srgbClr val="FFFFFF"/>
                </a:solidFill>
                <a:effectLst/>
                <a:uLnTx/>
                <a:uFillTx/>
                <a:latin typeface="Montserrat"/>
                <a:ea typeface="+mn-ea"/>
                <a:cs typeface="+mn-cs"/>
              </a:rPr>
              <a:t>. </a:t>
            </a:r>
          </a:p>
          <a:p>
            <a:pPr marL="0" marR="0" lvl="0" indent="0" algn="l" defTabSz="914400" rtl="0" eaLnBrk="1" fontAlgn="auto" latinLnBrk="0" hangingPunct="1">
              <a:lnSpc>
                <a:spcPct val="130000"/>
              </a:lnSpc>
              <a:spcBef>
                <a:spcPts val="600"/>
              </a:spcBef>
              <a:buClr>
                <a:srgbClr val="FFFFFF"/>
              </a:buClr>
              <a:buSzTx/>
              <a:buFont typeface="Arial" panose="020B0604020202020204" pitchFamily="34" charset="0"/>
              <a:buNone/>
              <a:tabLst/>
              <a:defRPr/>
            </a:pPr>
            <a:r>
              <a:rPr kumimoji="0" lang="en-AU" sz="1400" b="0" i="0" u="none" strike="noStrike" kern="1200" cap="none" spc="0" normalizeH="0" baseline="0" noProof="0" dirty="0">
                <a:ln>
                  <a:noFill/>
                </a:ln>
                <a:solidFill>
                  <a:srgbClr val="FFFFFF"/>
                </a:solidFill>
                <a:effectLst/>
                <a:uLnTx/>
                <a:uFillTx/>
                <a:latin typeface="Montserrat"/>
                <a:ea typeface="+mn-ea"/>
                <a:cs typeface="+mn-cs"/>
              </a:rPr>
              <a:t>It’s also informed by AERO’s </a:t>
            </a:r>
            <a:r>
              <a:rPr kumimoji="0" lang="en-AU" sz="1400" b="0" i="0" u="none" strike="noStrike" kern="1200" cap="none" spc="0" normalizeH="0" baseline="0" noProof="0" dirty="0">
                <a:ln>
                  <a:noFill/>
                </a:ln>
                <a:solidFill>
                  <a:srgbClr val="FFFFFF"/>
                </a:solidFill>
                <a:effectLst/>
                <a:uLnTx/>
                <a:uFillTx/>
                <a:latin typeface="Montserrat"/>
                <a:ea typeface="+mn-ea"/>
                <a:cs typeface="+mn-cs"/>
                <a:hlinkClick r:id="rId6">
                  <a:extLst>
                    <a:ext uri="{A12FA001-AC4F-418D-AE19-62706E023703}">
                      <ahyp:hlinkClr xmlns:ahyp="http://schemas.microsoft.com/office/drawing/2018/hyperlinkcolor" val="tx"/>
                    </a:ext>
                  </a:extLst>
                </a:hlinkClick>
              </a:rPr>
              <a:t>model of learning and teaching</a:t>
            </a:r>
            <a:r>
              <a:rPr kumimoji="0" lang="en-AU" sz="1400" b="0" i="0" u="none" strike="noStrike" kern="1200" cap="none" spc="0" normalizeH="0" baseline="0" noProof="0" dirty="0">
                <a:ln>
                  <a:noFill/>
                </a:ln>
                <a:solidFill>
                  <a:srgbClr val="FFFFFF"/>
                </a:solidFill>
                <a:effectLst/>
                <a:uLnTx/>
                <a:uFillTx/>
                <a:latin typeface="Montserrat"/>
                <a:ea typeface="+mn-ea"/>
                <a:cs typeface="+mn-cs"/>
              </a:rPr>
              <a:t> and by research on effective</a:t>
            </a:r>
            <a:r>
              <a:rPr kumimoji="0" lang="en-AU" sz="1400" b="0" i="0" u="none" strike="noStrike" kern="1200" cap="none" spc="0" normalizeH="0" noProof="0" dirty="0">
                <a:ln>
                  <a:noFill/>
                </a:ln>
                <a:solidFill>
                  <a:srgbClr val="FFFFFF"/>
                </a:solidFill>
                <a:effectLst/>
                <a:uLnTx/>
                <a:uFillTx/>
                <a:latin typeface="Montserrat"/>
                <a:ea typeface="+mn-ea"/>
                <a:cs typeface="+mn-cs"/>
              </a:rPr>
              <a:t> </a:t>
            </a:r>
            <a:r>
              <a:rPr kumimoji="0" lang="en-AU" sz="1400" b="0" i="0" u="none" strike="noStrike" kern="1200" cap="none" spc="0" normalizeH="0" baseline="0" noProof="0" dirty="0">
                <a:ln>
                  <a:noFill/>
                </a:ln>
                <a:solidFill>
                  <a:srgbClr val="FFFFFF"/>
                </a:solidFill>
                <a:effectLst/>
                <a:uLnTx/>
                <a:uFillTx/>
                <a:latin typeface="Montserrat"/>
                <a:ea typeface="+mn-ea"/>
                <a:cs typeface="+mn-cs"/>
              </a:rPr>
              <a:t>implementation and professional learning.</a:t>
            </a:r>
          </a:p>
        </p:txBody>
      </p:sp>
    </p:spTree>
    <p:extLst>
      <p:ext uri="{BB962C8B-B14F-4D97-AF65-F5344CB8AC3E}">
        <p14:creationId xmlns:p14="http://schemas.microsoft.com/office/powerpoint/2010/main" val="35078980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05C8A322-859B-2CC0-A8B8-1B6EB6204E57}"/>
            </a:ext>
          </a:extLst>
        </p:cNvPr>
        <p:cNvGrpSpPr/>
        <p:nvPr/>
      </p:nvGrpSpPr>
      <p:grpSpPr>
        <a:xfrm>
          <a:off x="0" y="0"/>
          <a:ext cx="0" cy="0"/>
          <a:chOff x="0" y="0"/>
          <a:chExt cx="0" cy="0"/>
        </a:xfrm>
      </p:grpSpPr>
      <p:sp>
        <p:nvSpPr>
          <p:cNvPr id="7" name="Title 11">
            <a:extLst>
              <a:ext uri="{FF2B5EF4-FFF2-40B4-BE49-F238E27FC236}">
                <a16:creationId xmlns:a16="http://schemas.microsoft.com/office/drawing/2014/main" id="{6FD4212A-78E8-3754-D129-F6125019623C}"/>
              </a:ext>
            </a:extLst>
          </p:cNvPr>
          <p:cNvSpPr>
            <a:spLocks noGrp="1"/>
          </p:cNvSpPr>
          <p:nvPr>
            <p:ph type="title"/>
          </p:nvPr>
        </p:nvSpPr>
        <p:spPr>
          <a:xfrm>
            <a:off x="696000" y="589456"/>
            <a:ext cx="10800000" cy="599501"/>
          </a:xfrm>
        </p:spPr>
        <p:txBody>
          <a:bodyPr/>
          <a:lstStyle/>
          <a:p>
            <a:r>
              <a:rPr lang="en-AU" noProof="0" dirty="0"/>
              <a:t>Background information for school implementation teams</a:t>
            </a:r>
          </a:p>
        </p:txBody>
      </p:sp>
      <p:sp>
        <p:nvSpPr>
          <p:cNvPr id="25" name="Text Placeholder 9">
            <a:extLst>
              <a:ext uri="{FF2B5EF4-FFF2-40B4-BE49-F238E27FC236}">
                <a16:creationId xmlns:a16="http://schemas.microsoft.com/office/drawing/2014/main" id="{A81C05D9-13D7-71B2-6478-071CF9032247}"/>
              </a:ext>
            </a:extLst>
          </p:cNvPr>
          <p:cNvSpPr>
            <a:spLocks noGrp="1"/>
          </p:cNvSpPr>
          <p:nvPr>
            <p:ph type="body" sz="quarter" idx="13"/>
          </p:nvPr>
        </p:nvSpPr>
        <p:spPr>
          <a:xfrm>
            <a:off x="609601" y="1608380"/>
            <a:ext cx="5247289" cy="3134448"/>
          </a:xfrm>
        </p:spPr>
        <p:txBody>
          <a:bodyPr wrap="square">
            <a:spAutoFit/>
          </a:bodyPr>
          <a:lstStyle/>
          <a:p>
            <a:pPr lvl="1"/>
            <a:r>
              <a:rPr lang="en-AU" noProof="0" dirty="0"/>
              <a:t>Module structure:</a:t>
            </a:r>
          </a:p>
          <a:p>
            <a:pPr>
              <a:spcBef>
                <a:spcPts val="600"/>
              </a:spcBef>
            </a:pPr>
            <a:r>
              <a:rPr lang="en-AU" dirty="0">
                <a:solidFill>
                  <a:srgbClr val="000000"/>
                </a:solidFill>
                <a:latin typeface="Montserrat" panose="00000500000000000000" pitchFamily="2" charset="0"/>
              </a:rPr>
              <a:t>This module begins with its objectives, an overview of what learning objectives and success criteria are, and a summary of the supporting evidence. The module then discusses techniques that can be applied, and includes</a:t>
            </a:r>
            <a:r>
              <a:rPr lang="en-AU" noProof="0" dirty="0"/>
              <a:t>:</a:t>
            </a:r>
          </a:p>
          <a:p>
            <a:pPr lvl="3">
              <a:spcBef>
                <a:spcPts val="600"/>
              </a:spcBef>
            </a:pPr>
            <a:r>
              <a:rPr lang="en-AU" sz="1400" b="1" noProof="0" dirty="0"/>
              <a:t>a brief definition </a:t>
            </a:r>
            <a:r>
              <a:rPr lang="en-AU" sz="1400" noProof="0" dirty="0"/>
              <a:t>of each technique and</a:t>
            </a:r>
            <a:br>
              <a:rPr lang="en-AU" sz="1400" noProof="0" dirty="0"/>
            </a:br>
            <a:r>
              <a:rPr lang="en-AU" sz="1400" noProof="0" dirty="0"/>
              <a:t>a </a:t>
            </a:r>
            <a:r>
              <a:rPr lang="en-AU" sz="1400" b="1" noProof="0" dirty="0"/>
              <a:t>summary</a:t>
            </a:r>
            <a:r>
              <a:rPr lang="en-AU" sz="1400" noProof="0" dirty="0"/>
              <a:t> unpacking how each may be used</a:t>
            </a:r>
          </a:p>
          <a:p>
            <a:pPr lvl="3">
              <a:spcBef>
                <a:spcPts val="600"/>
              </a:spcBef>
            </a:pPr>
            <a:r>
              <a:rPr lang="en-AU" sz="1400" b="1" noProof="0" dirty="0"/>
              <a:t>examples</a:t>
            </a:r>
            <a:r>
              <a:rPr lang="en-AU" sz="1400" noProof="0" dirty="0"/>
              <a:t> of each technique (including videos)</a:t>
            </a:r>
          </a:p>
          <a:p>
            <a:pPr lvl="3">
              <a:spcBef>
                <a:spcPts val="600"/>
              </a:spcBef>
            </a:pPr>
            <a:r>
              <a:rPr lang="en-AU" sz="1400" b="1" noProof="0" dirty="0"/>
              <a:t>suggested discussion and/or rehearsal </a:t>
            </a:r>
            <a:r>
              <a:rPr lang="en-AU" sz="1400" noProof="0" dirty="0"/>
              <a:t>activities.</a:t>
            </a:r>
          </a:p>
        </p:txBody>
      </p:sp>
      <p:sp>
        <p:nvSpPr>
          <p:cNvPr id="43" name="Text Placeholder 9">
            <a:extLst>
              <a:ext uri="{FF2B5EF4-FFF2-40B4-BE49-F238E27FC236}">
                <a16:creationId xmlns:a16="http://schemas.microsoft.com/office/drawing/2014/main" id="{8D8DB101-8D59-390F-CCA9-E9CD80A94555}"/>
              </a:ext>
            </a:extLst>
          </p:cNvPr>
          <p:cNvSpPr txBox="1">
            <a:spLocks/>
          </p:cNvSpPr>
          <p:nvPr/>
        </p:nvSpPr>
        <p:spPr>
          <a:xfrm>
            <a:off x="6466801" y="1608380"/>
            <a:ext cx="5029199" cy="2907463"/>
          </a:xfrm>
          <a:prstGeom prst="rect">
            <a:avLst/>
          </a:prstGeom>
        </p:spPr>
        <p:txBody>
          <a:bodyPr vert="horz"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2000" noProof="0" dirty="0"/>
              <a:t>Further information:</a:t>
            </a:r>
          </a:p>
          <a:p>
            <a:r>
              <a:rPr lang="en-AU" dirty="0">
                <a:solidFill>
                  <a:srgbClr val="000000"/>
                </a:solidFill>
              </a:rPr>
              <a:t>We recommend that presenters read AERO’s </a:t>
            </a:r>
            <a:r>
              <a:rPr lang="en-AU" dirty="0">
                <a:solidFill>
                  <a:srgbClr val="000000"/>
                </a:solidFill>
                <a:hlinkClick r:id="rId3"/>
              </a:rPr>
              <a:t>Explain Learning Objectives</a:t>
            </a:r>
            <a:r>
              <a:rPr lang="en-AU" dirty="0">
                <a:solidFill>
                  <a:srgbClr val="000000"/>
                </a:solidFill>
              </a:rPr>
              <a:t> practice guide and </a:t>
            </a:r>
            <a:r>
              <a:rPr lang="en-AU" dirty="0">
                <a:solidFill>
                  <a:srgbClr val="000000"/>
                </a:solidFill>
                <a:hlinkClick r:id="rId4"/>
              </a:rPr>
              <a:t>how students learn best</a:t>
            </a:r>
            <a:r>
              <a:rPr lang="en-AU" dirty="0">
                <a:solidFill>
                  <a:srgbClr val="000000"/>
                </a:solidFill>
              </a:rPr>
              <a:t> research report to deepen their knowledge of the practice and the research underpinning it. </a:t>
            </a:r>
            <a:r>
              <a:rPr lang="en-AU" noProof="0" dirty="0"/>
              <a:t> </a:t>
            </a:r>
          </a:p>
          <a:p>
            <a:r>
              <a:rPr lang="en-AU" noProof="0" dirty="0"/>
              <a:t>For more information on using knowledge-building modules within a professional learning cycle, see AERO’s </a:t>
            </a:r>
            <a:r>
              <a:rPr lang="en-AU" u="sng" noProof="0" dirty="0">
                <a:solidFill>
                  <a:schemeClr val="accent1"/>
                </a:solidFill>
                <a:hlinkClick r:id="rId5"/>
              </a:rPr>
              <a:t>Using Professional Learning Cycles to Strengthen Implementation</a:t>
            </a:r>
            <a:r>
              <a:rPr lang="en-AU" noProof="0" dirty="0"/>
              <a:t> practice guide.</a:t>
            </a:r>
          </a:p>
        </p:txBody>
      </p:sp>
      <p:sp>
        <p:nvSpPr>
          <p:cNvPr id="26" name="TextBox 25">
            <a:extLst>
              <a:ext uri="{FF2B5EF4-FFF2-40B4-BE49-F238E27FC236}">
                <a16:creationId xmlns:a16="http://schemas.microsoft.com/office/drawing/2014/main" id="{5ED38244-221A-DCF4-7853-E86D5247E157}"/>
              </a:ext>
            </a:extLst>
          </p:cNvPr>
          <p:cNvSpPr txBox="1"/>
          <p:nvPr/>
        </p:nvSpPr>
        <p:spPr>
          <a:xfrm>
            <a:off x="707345" y="5125319"/>
            <a:ext cx="10788655" cy="896744"/>
          </a:xfrm>
          <a:prstGeom prst="roundRect">
            <a:avLst>
              <a:gd name="adj" fmla="val 20898"/>
            </a:avLst>
          </a:prstGeom>
          <a:solidFill>
            <a:srgbClr val="01838F"/>
          </a:solidFill>
        </p:spPr>
        <p:txBody>
          <a:bodyPr wrap="square" lIns="720000" tIns="144000" rIns="144000" bIns="144000" anchor="ctr" anchorCtr="0">
            <a:noAutofit/>
          </a:bodyPr>
          <a:lstStyle/>
          <a:p>
            <a:pPr marL="0" lvl="3">
              <a:lnSpc>
                <a:spcPct val="130000"/>
              </a:lnSpc>
              <a:spcAft>
                <a:spcPts val="900"/>
              </a:spcAft>
              <a:buClr>
                <a:srgbClr val="01838F"/>
              </a:buClr>
              <a:defRPr/>
            </a:pPr>
            <a:r>
              <a:rPr kumimoji="0" lang="en-AU" sz="1400" b="0" i="0" u="none" strike="noStrike" kern="1200" cap="none" spc="0" normalizeH="0" baseline="0" noProof="0" dirty="0">
                <a:ln>
                  <a:noFill/>
                </a:ln>
                <a:solidFill>
                  <a:schemeClr val="bg1"/>
                </a:solidFill>
                <a:effectLst/>
                <a:uLnTx/>
                <a:uFillTx/>
                <a:latin typeface="Montserrat"/>
              </a:rPr>
              <a:t>Pay attention to </a:t>
            </a:r>
            <a:r>
              <a:rPr kumimoji="0" lang="en-AU" sz="1400" b="1" i="0" u="none" strike="noStrike" kern="1200" cap="none" spc="0" normalizeH="0" baseline="0" noProof="0" dirty="0">
                <a:ln>
                  <a:noFill/>
                </a:ln>
                <a:solidFill>
                  <a:schemeClr val="bg1"/>
                </a:solidFill>
                <a:effectLst/>
                <a:uLnTx/>
                <a:uFillTx/>
                <a:latin typeface="Montserrat"/>
              </a:rPr>
              <a:t>editing notes </a:t>
            </a:r>
            <a:r>
              <a:rPr kumimoji="0" lang="en-AU" sz="1400" b="0" i="0" u="none" strike="noStrike" kern="1200" cap="none" spc="0" normalizeH="0" baseline="0" noProof="0" dirty="0">
                <a:ln>
                  <a:noFill/>
                </a:ln>
                <a:solidFill>
                  <a:schemeClr val="bg1"/>
                </a:solidFill>
                <a:effectLst/>
                <a:uLnTx/>
                <a:uFillTx/>
                <a:latin typeface="Montserrat"/>
              </a:rPr>
              <a:t>to action before use. </a:t>
            </a:r>
            <a:r>
              <a:rPr kumimoji="0" lang="en-AU" sz="1400" b="1" i="0" u="none" strike="noStrike" kern="1200" cap="none" spc="0" normalizeH="0" baseline="0" noProof="0" dirty="0">
                <a:ln>
                  <a:noFill/>
                </a:ln>
                <a:solidFill>
                  <a:schemeClr val="bg1"/>
                </a:solidFill>
                <a:effectLst/>
                <a:uLnTx/>
                <a:uFillTx/>
                <a:latin typeface="Montserrat"/>
              </a:rPr>
              <a:t>Speaking notes </a:t>
            </a:r>
            <a:r>
              <a:rPr lang="en-AU" sz="1400" noProof="0" dirty="0">
                <a:solidFill>
                  <a:schemeClr val="bg1"/>
                </a:solidFill>
              </a:rPr>
              <a:t>will also help with facilitation</a:t>
            </a:r>
            <a:r>
              <a:rPr kumimoji="0" lang="en-AU" sz="1400" b="0" i="0" u="none" strike="noStrike" kern="1200" cap="none" spc="0" normalizeH="0" baseline="0" noProof="0" dirty="0">
                <a:ln>
                  <a:noFill/>
                </a:ln>
                <a:solidFill>
                  <a:schemeClr val="bg1"/>
                </a:solidFill>
                <a:effectLst/>
                <a:uLnTx/>
                <a:uFillTx/>
                <a:latin typeface="Montserrat"/>
              </a:rPr>
              <a:t>. </a:t>
            </a:r>
          </a:p>
        </p:txBody>
      </p:sp>
      <p:grpSp>
        <p:nvGrpSpPr>
          <p:cNvPr id="27" name="Graphic 63">
            <a:extLst>
              <a:ext uri="{FF2B5EF4-FFF2-40B4-BE49-F238E27FC236}">
                <a16:creationId xmlns:a16="http://schemas.microsoft.com/office/drawing/2014/main" id="{1008F0D4-87A8-5786-1546-1A36F0A4A234}"/>
              </a:ext>
              <a:ext uri="{C183D7F6-B498-43B3-948B-1728B52AA6E4}">
                <adec:decorative xmlns:adec="http://schemas.microsoft.com/office/drawing/2017/decorative" val="1"/>
              </a:ext>
            </a:extLst>
          </p:cNvPr>
          <p:cNvGrpSpPr/>
          <p:nvPr/>
        </p:nvGrpSpPr>
        <p:grpSpPr>
          <a:xfrm>
            <a:off x="932607" y="5321986"/>
            <a:ext cx="386001" cy="503409"/>
            <a:chOff x="4460453" y="1822598"/>
            <a:chExt cx="357045" cy="452716"/>
          </a:xfrm>
          <a:noFill/>
        </p:grpSpPr>
        <p:grpSp>
          <p:nvGrpSpPr>
            <p:cNvPr id="28" name="Graphic 63">
              <a:extLst>
                <a:ext uri="{FF2B5EF4-FFF2-40B4-BE49-F238E27FC236}">
                  <a16:creationId xmlns:a16="http://schemas.microsoft.com/office/drawing/2014/main" id="{A49554AA-3233-E134-2411-D01FEE76B80C}"/>
                </a:ext>
              </a:extLst>
            </p:cNvPr>
            <p:cNvGrpSpPr/>
            <p:nvPr/>
          </p:nvGrpSpPr>
          <p:grpSpPr>
            <a:xfrm>
              <a:off x="4460453" y="1822598"/>
              <a:ext cx="357045" cy="452716"/>
              <a:chOff x="4460453" y="1822598"/>
              <a:chExt cx="357045" cy="452716"/>
            </a:xfrm>
            <a:noFill/>
          </p:grpSpPr>
          <p:sp>
            <p:nvSpPr>
              <p:cNvPr id="30" name="Freeform: Shape 16">
                <a:extLst>
                  <a:ext uri="{FF2B5EF4-FFF2-40B4-BE49-F238E27FC236}">
                    <a16:creationId xmlns:a16="http://schemas.microsoft.com/office/drawing/2014/main" id="{812F73AD-F007-17A9-4664-01D5835987F7}"/>
                  </a:ext>
                </a:extLst>
              </p:cNvPr>
              <p:cNvSpPr/>
              <p:nvPr/>
            </p:nvSpPr>
            <p:spPr>
              <a:xfrm>
                <a:off x="4515826" y="1880654"/>
                <a:ext cx="246280" cy="281380"/>
              </a:xfrm>
              <a:custGeom>
                <a:avLst/>
                <a:gdLst>
                  <a:gd name="connsiteX0" fmla="*/ 81859 w 246280"/>
                  <a:gd name="connsiteY0" fmla="*/ 281381 h 281380"/>
                  <a:gd name="connsiteX1" fmla="*/ 81184 w 246280"/>
                  <a:gd name="connsiteY1" fmla="*/ 278345 h 281380"/>
                  <a:gd name="connsiteX2" fmla="*/ 44279 w 246280"/>
                  <a:gd name="connsiteY2" fmla="*/ 217690 h 281380"/>
                  <a:gd name="connsiteX3" fmla="*/ 19 w 246280"/>
                  <a:gd name="connsiteY3" fmla="*/ 120872 h 281380"/>
                  <a:gd name="connsiteX4" fmla="*/ 118090 w 246280"/>
                  <a:gd name="connsiteY4" fmla="*/ 103 h 281380"/>
                  <a:gd name="connsiteX5" fmla="*/ 246281 w 246280"/>
                  <a:gd name="connsiteY5" fmla="*/ 123099 h 281380"/>
                  <a:gd name="connsiteX6" fmla="*/ 202493 w 246280"/>
                  <a:gd name="connsiteY6" fmla="*/ 216678 h 281380"/>
                  <a:gd name="connsiteX7" fmla="*/ 163361 w 246280"/>
                  <a:gd name="connsiteY7" fmla="*/ 279154 h 281380"/>
                  <a:gd name="connsiteX8" fmla="*/ 162889 w 246280"/>
                  <a:gd name="connsiteY8" fmla="*/ 281381 h 281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280" h="281380">
                    <a:moveTo>
                      <a:pt x="81859" y="281381"/>
                    </a:moveTo>
                    <a:lnTo>
                      <a:pt x="81184" y="278345"/>
                    </a:lnTo>
                    <a:cubicBezTo>
                      <a:pt x="76124" y="254528"/>
                      <a:pt x="62968" y="233275"/>
                      <a:pt x="44279" y="217690"/>
                    </a:cubicBezTo>
                    <a:cubicBezTo>
                      <a:pt x="16684" y="194683"/>
                      <a:pt x="-656" y="159802"/>
                      <a:pt x="19" y="120872"/>
                    </a:cubicBezTo>
                    <a:cubicBezTo>
                      <a:pt x="1166" y="56574"/>
                      <a:pt x="53792" y="2666"/>
                      <a:pt x="118090" y="103"/>
                    </a:cubicBezTo>
                    <a:cubicBezTo>
                      <a:pt x="188392" y="-2731"/>
                      <a:pt x="246281" y="53471"/>
                      <a:pt x="246281" y="123099"/>
                    </a:cubicBezTo>
                    <a:cubicBezTo>
                      <a:pt x="246281" y="160881"/>
                      <a:pt x="229278" y="194278"/>
                      <a:pt x="202493" y="216678"/>
                    </a:cubicBezTo>
                    <a:cubicBezTo>
                      <a:pt x="183062" y="232938"/>
                      <a:pt x="168691" y="254393"/>
                      <a:pt x="163361" y="279154"/>
                    </a:cubicBezTo>
                    <a:lnTo>
                      <a:pt x="162889" y="281381"/>
                    </a:lnTo>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1" name="Freeform: Shape 17">
                <a:extLst>
                  <a:ext uri="{FF2B5EF4-FFF2-40B4-BE49-F238E27FC236}">
                    <a16:creationId xmlns:a16="http://schemas.microsoft.com/office/drawing/2014/main" id="{A1C4EBE8-33A4-F756-2331-A2499CCC168A}"/>
                  </a:ext>
                </a:extLst>
              </p:cNvPr>
              <p:cNvSpPr/>
              <p:nvPr/>
            </p:nvSpPr>
            <p:spPr>
              <a:xfrm>
                <a:off x="4587632" y="2167230"/>
                <a:ext cx="102755" cy="33869"/>
              </a:xfrm>
              <a:custGeom>
                <a:avLst/>
                <a:gdLst>
                  <a:gd name="connsiteX0" fmla="*/ 85820 w 102755"/>
                  <a:gd name="connsiteY0" fmla="*/ 0 h 33869"/>
                  <a:gd name="connsiteX1" fmla="*/ 102755 w 102755"/>
                  <a:gd name="connsiteY1" fmla="*/ 16935 h 33869"/>
                  <a:gd name="connsiteX2" fmla="*/ 102755 w 102755"/>
                  <a:gd name="connsiteY2" fmla="*/ 16935 h 33869"/>
                  <a:gd name="connsiteX3" fmla="*/ 85820 w 102755"/>
                  <a:gd name="connsiteY3" fmla="*/ 33869 h 33869"/>
                  <a:gd name="connsiteX4" fmla="*/ 16935 w 102755"/>
                  <a:gd name="connsiteY4" fmla="*/ 33869 h 33869"/>
                  <a:gd name="connsiteX5" fmla="*/ 0 w 102755"/>
                  <a:gd name="connsiteY5" fmla="*/ 16935 h 33869"/>
                  <a:gd name="connsiteX6" fmla="*/ 0 w 102755"/>
                  <a:gd name="connsiteY6" fmla="*/ 16935 h 33869"/>
                  <a:gd name="connsiteX7" fmla="*/ 16935 w 102755"/>
                  <a:gd name="connsiteY7" fmla="*/ 0 h 3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3869">
                    <a:moveTo>
                      <a:pt x="85820" y="0"/>
                    </a:moveTo>
                    <a:cubicBezTo>
                      <a:pt x="95173" y="0"/>
                      <a:pt x="102755" y="7582"/>
                      <a:pt x="102755" y="16935"/>
                    </a:cubicBezTo>
                    <a:lnTo>
                      <a:pt x="102755" y="16935"/>
                    </a:lnTo>
                    <a:cubicBezTo>
                      <a:pt x="102755" y="26287"/>
                      <a:pt x="95173" y="33869"/>
                      <a:pt x="85820" y="33869"/>
                    </a:cubicBezTo>
                    <a:lnTo>
                      <a:pt x="16935" y="33869"/>
                    </a:lnTo>
                    <a:cubicBezTo>
                      <a:pt x="7582" y="33869"/>
                      <a:pt x="0" y="26287"/>
                      <a:pt x="0" y="16935"/>
                    </a:cubicBezTo>
                    <a:lnTo>
                      <a:pt x="0" y="16935"/>
                    </a:lnTo>
                    <a:cubicBezTo>
                      <a:pt x="0" y="7582"/>
                      <a:pt x="7582" y="0"/>
                      <a:pt x="16935" y="0"/>
                    </a:cubicBez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2" name="Freeform: Shape 18">
                <a:extLst>
                  <a:ext uri="{FF2B5EF4-FFF2-40B4-BE49-F238E27FC236}">
                    <a16:creationId xmlns:a16="http://schemas.microsoft.com/office/drawing/2014/main" id="{10D5D2C7-2335-DEEE-5768-2903C67C8467}"/>
                  </a:ext>
                </a:extLst>
              </p:cNvPr>
              <p:cNvSpPr/>
              <p:nvPr/>
            </p:nvSpPr>
            <p:spPr>
              <a:xfrm>
                <a:off x="4587632" y="2201099"/>
                <a:ext cx="102755" cy="36230"/>
              </a:xfrm>
              <a:custGeom>
                <a:avLst/>
                <a:gdLst>
                  <a:gd name="connsiteX0" fmla="*/ 84606 w 102755"/>
                  <a:gd name="connsiteY0" fmla="*/ 0 h 36230"/>
                  <a:gd name="connsiteX1" fmla="*/ 102755 w 102755"/>
                  <a:gd name="connsiteY1" fmla="*/ 18149 h 36230"/>
                  <a:gd name="connsiteX2" fmla="*/ 102755 w 102755"/>
                  <a:gd name="connsiteY2" fmla="*/ 18082 h 36230"/>
                  <a:gd name="connsiteX3" fmla="*/ 84606 w 102755"/>
                  <a:gd name="connsiteY3" fmla="*/ 36231 h 36230"/>
                  <a:gd name="connsiteX4" fmla="*/ 18149 w 102755"/>
                  <a:gd name="connsiteY4" fmla="*/ 36231 h 36230"/>
                  <a:gd name="connsiteX5" fmla="*/ 0 w 102755"/>
                  <a:gd name="connsiteY5" fmla="*/ 18082 h 36230"/>
                  <a:gd name="connsiteX6" fmla="*/ 0 w 102755"/>
                  <a:gd name="connsiteY6" fmla="*/ 18149 h 36230"/>
                  <a:gd name="connsiteX7" fmla="*/ 18149 w 102755"/>
                  <a:gd name="connsiteY7" fmla="*/ 0 h 3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6230">
                    <a:moveTo>
                      <a:pt x="84606" y="0"/>
                    </a:moveTo>
                    <a:cubicBezTo>
                      <a:pt x="94629" y="0"/>
                      <a:pt x="102755" y="8126"/>
                      <a:pt x="102755" y="18149"/>
                    </a:cubicBezTo>
                    <a:lnTo>
                      <a:pt x="102755" y="18082"/>
                    </a:lnTo>
                    <a:cubicBezTo>
                      <a:pt x="102755" y="28105"/>
                      <a:pt x="94629" y="36231"/>
                      <a:pt x="84606" y="36231"/>
                    </a:cubicBezTo>
                    <a:lnTo>
                      <a:pt x="18149" y="36231"/>
                    </a:lnTo>
                    <a:cubicBezTo>
                      <a:pt x="8126" y="36231"/>
                      <a:pt x="0" y="28105"/>
                      <a:pt x="0" y="18082"/>
                    </a:cubicBezTo>
                    <a:lnTo>
                      <a:pt x="0" y="18149"/>
                    </a:lnTo>
                    <a:cubicBezTo>
                      <a:pt x="0" y="8126"/>
                      <a:pt x="8126" y="0"/>
                      <a:pt x="18149" y="0"/>
                    </a:cubicBez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3" name="Freeform: Shape 19">
                <a:extLst>
                  <a:ext uri="{FF2B5EF4-FFF2-40B4-BE49-F238E27FC236}">
                    <a16:creationId xmlns:a16="http://schemas.microsoft.com/office/drawing/2014/main" id="{0A95AB8B-17C0-5F8D-4670-17D35CF75AC1}"/>
                  </a:ext>
                </a:extLst>
              </p:cNvPr>
              <p:cNvSpPr/>
              <p:nvPr/>
            </p:nvSpPr>
            <p:spPr>
              <a:xfrm>
                <a:off x="4605309" y="2237330"/>
                <a:ext cx="67333" cy="37985"/>
              </a:xfrm>
              <a:custGeom>
                <a:avLst/>
                <a:gdLst>
                  <a:gd name="connsiteX0" fmla="*/ 67 w 67333"/>
                  <a:gd name="connsiteY0" fmla="*/ 0 h 37985"/>
                  <a:gd name="connsiteX1" fmla="*/ 67334 w 67333"/>
                  <a:gd name="connsiteY1" fmla="*/ 0 h 37985"/>
                  <a:gd name="connsiteX2" fmla="*/ 67334 w 67333"/>
                  <a:gd name="connsiteY2" fmla="*/ 4318 h 37985"/>
                  <a:gd name="connsiteX3" fmla="*/ 33667 w 67333"/>
                  <a:gd name="connsiteY3" fmla="*/ 37985 h 37985"/>
                  <a:gd name="connsiteX4" fmla="*/ 33667 w 67333"/>
                  <a:gd name="connsiteY4" fmla="*/ 37985 h 37985"/>
                  <a:gd name="connsiteX5" fmla="*/ 0 w 67333"/>
                  <a:gd name="connsiteY5" fmla="*/ 4318 h 37985"/>
                  <a:gd name="connsiteX6" fmla="*/ 0 w 67333"/>
                  <a:gd name="connsiteY6" fmla="*/ 0 h 37985"/>
                  <a:gd name="connsiteX7" fmla="*/ 0 w 67333"/>
                  <a:gd name="connsiteY7" fmla="*/ 0 h 37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333" h="37985">
                    <a:moveTo>
                      <a:pt x="67" y="0"/>
                    </a:moveTo>
                    <a:lnTo>
                      <a:pt x="67334" y="0"/>
                    </a:lnTo>
                    <a:lnTo>
                      <a:pt x="67334" y="4318"/>
                    </a:lnTo>
                    <a:cubicBezTo>
                      <a:pt x="67334" y="22872"/>
                      <a:pt x="52288" y="37985"/>
                      <a:pt x="33667" y="37985"/>
                    </a:cubicBezTo>
                    <a:lnTo>
                      <a:pt x="33667" y="37985"/>
                    </a:lnTo>
                    <a:cubicBezTo>
                      <a:pt x="15113" y="37985"/>
                      <a:pt x="0" y="22939"/>
                      <a:pt x="0" y="4318"/>
                    </a:cubicBezTo>
                    <a:lnTo>
                      <a:pt x="0" y="0"/>
                    </a:lnTo>
                    <a:lnTo>
                      <a:pt x="0" y="0"/>
                    </a:ln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4" name="Freeform: Shape 20">
                <a:extLst>
                  <a:ext uri="{FF2B5EF4-FFF2-40B4-BE49-F238E27FC236}">
                    <a16:creationId xmlns:a16="http://schemas.microsoft.com/office/drawing/2014/main" id="{37AC5F0F-B14E-590C-022D-31826325524E}"/>
                  </a:ext>
                </a:extLst>
              </p:cNvPr>
              <p:cNvSpPr/>
              <p:nvPr/>
            </p:nvSpPr>
            <p:spPr>
              <a:xfrm>
                <a:off x="4638976" y="1822598"/>
                <a:ext cx="6746" cy="24963"/>
              </a:xfrm>
              <a:custGeom>
                <a:avLst/>
                <a:gdLst>
                  <a:gd name="connsiteX0" fmla="*/ 0 w 6746"/>
                  <a:gd name="connsiteY0" fmla="*/ 0 h 24963"/>
                  <a:gd name="connsiteX1" fmla="*/ 0 w 6746"/>
                  <a:gd name="connsiteY1" fmla="*/ 24964 h 24963"/>
                </a:gdLst>
                <a:ahLst/>
                <a:cxnLst>
                  <a:cxn ang="0">
                    <a:pos x="connsiteX0" y="connsiteY0"/>
                  </a:cxn>
                  <a:cxn ang="0">
                    <a:pos x="connsiteX1" y="connsiteY1"/>
                  </a:cxn>
                </a:cxnLst>
                <a:rect l="l" t="t" r="r" b="b"/>
                <a:pathLst>
                  <a:path w="6746" h="24963">
                    <a:moveTo>
                      <a:pt x="0" y="0"/>
                    </a:moveTo>
                    <a:lnTo>
                      <a:pt x="0" y="24964"/>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5" name="Freeform: Shape 21">
                <a:extLst>
                  <a:ext uri="{FF2B5EF4-FFF2-40B4-BE49-F238E27FC236}">
                    <a16:creationId xmlns:a16="http://schemas.microsoft.com/office/drawing/2014/main" id="{D3AB21FD-2E5D-C477-96A8-D9C559967CA4}"/>
                  </a:ext>
                </a:extLst>
              </p:cNvPr>
              <p:cNvSpPr/>
              <p:nvPr/>
            </p:nvSpPr>
            <p:spPr>
              <a:xfrm>
                <a:off x="4549715" y="1846550"/>
                <a:ext cx="12481" cy="21590"/>
              </a:xfrm>
              <a:custGeom>
                <a:avLst/>
                <a:gdLst>
                  <a:gd name="connsiteX0" fmla="*/ 0 w 12481"/>
                  <a:gd name="connsiteY0" fmla="*/ 0 h 21590"/>
                  <a:gd name="connsiteX1" fmla="*/ 12482 w 12481"/>
                  <a:gd name="connsiteY1" fmla="*/ 21590 h 21590"/>
                </a:gdLst>
                <a:ahLst/>
                <a:cxnLst>
                  <a:cxn ang="0">
                    <a:pos x="connsiteX0" y="connsiteY0"/>
                  </a:cxn>
                  <a:cxn ang="0">
                    <a:pos x="connsiteX1" y="connsiteY1"/>
                  </a:cxn>
                </a:cxnLst>
                <a:rect l="l" t="t" r="r" b="b"/>
                <a:pathLst>
                  <a:path w="12481" h="21590">
                    <a:moveTo>
                      <a:pt x="0" y="0"/>
                    </a:moveTo>
                    <a:lnTo>
                      <a:pt x="12482" y="2159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6" name="Freeform: Shape 22">
                <a:extLst>
                  <a:ext uri="{FF2B5EF4-FFF2-40B4-BE49-F238E27FC236}">
                    <a16:creationId xmlns:a16="http://schemas.microsoft.com/office/drawing/2014/main" id="{9F082C65-CBEE-9564-6455-C5B506FAE52A}"/>
                  </a:ext>
                </a:extLst>
              </p:cNvPr>
              <p:cNvSpPr/>
              <p:nvPr/>
            </p:nvSpPr>
            <p:spPr>
              <a:xfrm>
                <a:off x="4484405" y="1911860"/>
                <a:ext cx="21590" cy="12481"/>
              </a:xfrm>
              <a:custGeom>
                <a:avLst/>
                <a:gdLst>
                  <a:gd name="connsiteX0" fmla="*/ 0 w 21590"/>
                  <a:gd name="connsiteY0" fmla="*/ 0 h 12481"/>
                  <a:gd name="connsiteX1" fmla="*/ 21590 w 21590"/>
                  <a:gd name="connsiteY1" fmla="*/ 12482 h 12481"/>
                </a:gdLst>
                <a:ahLst/>
                <a:cxnLst>
                  <a:cxn ang="0">
                    <a:pos x="connsiteX0" y="connsiteY0"/>
                  </a:cxn>
                  <a:cxn ang="0">
                    <a:pos x="connsiteX1" y="connsiteY1"/>
                  </a:cxn>
                </a:cxnLst>
                <a:rect l="l" t="t" r="r" b="b"/>
                <a:pathLst>
                  <a:path w="21590" h="12481">
                    <a:moveTo>
                      <a:pt x="0" y="0"/>
                    </a:moveTo>
                    <a:lnTo>
                      <a:pt x="21590" y="12482"/>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7" name="Freeform: Shape 23">
                <a:extLst>
                  <a:ext uri="{FF2B5EF4-FFF2-40B4-BE49-F238E27FC236}">
                    <a16:creationId xmlns:a16="http://schemas.microsoft.com/office/drawing/2014/main" id="{6430EFA3-5F59-25AD-D23D-C7ABD640C72C}"/>
                  </a:ext>
                </a:extLst>
              </p:cNvPr>
              <p:cNvSpPr/>
              <p:nvPr/>
            </p:nvSpPr>
            <p:spPr>
              <a:xfrm>
                <a:off x="4460453" y="2001121"/>
                <a:ext cx="24963" cy="6746"/>
              </a:xfrm>
              <a:custGeom>
                <a:avLst/>
                <a:gdLst>
                  <a:gd name="connsiteX0" fmla="*/ 0 w 24963"/>
                  <a:gd name="connsiteY0" fmla="*/ 0 h 6746"/>
                  <a:gd name="connsiteX1" fmla="*/ 24963 w 24963"/>
                  <a:gd name="connsiteY1" fmla="*/ 0 h 6746"/>
                </a:gdLst>
                <a:ahLst/>
                <a:cxnLst>
                  <a:cxn ang="0">
                    <a:pos x="connsiteX0" y="connsiteY0"/>
                  </a:cxn>
                  <a:cxn ang="0">
                    <a:pos x="connsiteX1" y="connsiteY1"/>
                  </a:cxn>
                </a:cxnLst>
                <a:rect l="l" t="t" r="r" b="b"/>
                <a:pathLst>
                  <a:path w="24963" h="6746">
                    <a:moveTo>
                      <a:pt x="0" y="0"/>
                    </a:moveTo>
                    <a:lnTo>
                      <a:pt x="24963"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8" name="Freeform: Shape 24">
                <a:extLst>
                  <a:ext uri="{FF2B5EF4-FFF2-40B4-BE49-F238E27FC236}">
                    <a16:creationId xmlns:a16="http://schemas.microsoft.com/office/drawing/2014/main" id="{5294A70F-A0D6-4876-7246-780A9CBA3E99}"/>
                  </a:ext>
                </a:extLst>
              </p:cNvPr>
              <p:cNvSpPr/>
              <p:nvPr/>
            </p:nvSpPr>
            <p:spPr>
              <a:xfrm>
                <a:off x="4484405" y="2077901"/>
                <a:ext cx="21590" cy="12481"/>
              </a:xfrm>
              <a:custGeom>
                <a:avLst/>
                <a:gdLst>
                  <a:gd name="connsiteX0" fmla="*/ 0 w 21590"/>
                  <a:gd name="connsiteY0" fmla="*/ 12482 h 12481"/>
                  <a:gd name="connsiteX1" fmla="*/ 21590 w 21590"/>
                  <a:gd name="connsiteY1" fmla="*/ 0 h 12481"/>
                </a:gdLst>
                <a:ahLst/>
                <a:cxnLst>
                  <a:cxn ang="0">
                    <a:pos x="connsiteX0" y="connsiteY0"/>
                  </a:cxn>
                  <a:cxn ang="0">
                    <a:pos x="connsiteX1" y="connsiteY1"/>
                  </a:cxn>
                </a:cxnLst>
                <a:rect l="l" t="t" r="r" b="b"/>
                <a:pathLst>
                  <a:path w="21590" h="12481">
                    <a:moveTo>
                      <a:pt x="0" y="12482"/>
                    </a:moveTo>
                    <a:lnTo>
                      <a:pt x="2159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9" name="Freeform: Shape 25">
                <a:extLst>
                  <a:ext uri="{FF2B5EF4-FFF2-40B4-BE49-F238E27FC236}">
                    <a16:creationId xmlns:a16="http://schemas.microsoft.com/office/drawing/2014/main" id="{D6E30DB3-161D-2A9B-FB9E-46122EDB8B47}"/>
                  </a:ext>
                </a:extLst>
              </p:cNvPr>
              <p:cNvSpPr/>
              <p:nvPr/>
            </p:nvSpPr>
            <p:spPr>
              <a:xfrm>
                <a:off x="4771957" y="2077901"/>
                <a:ext cx="21657" cy="12481"/>
              </a:xfrm>
              <a:custGeom>
                <a:avLst/>
                <a:gdLst>
                  <a:gd name="connsiteX0" fmla="*/ 21658 w 21657"/>
                  <a:gd name="connsiteY0" fmla="*/ 12482 h 12481"/>
                  <a:gd name="connsiteX1" fmla="*/ 0 w 21657"/>
                  <a:gd name="connsiteY1" fmla="*/ 0 h 12481"/>
                </a:gdLst>
                <a:ahLst/>
                <a:cxnLst>
                  <a:cxn ang="0">
                    <a:pos x="connsiteX0" y="connsiteY0"/>
                  </a:cxn>
                  <a:cxn ang="0">
                    <a:pos x="connsiteX1" y="connsiteY1"/>
                  </a:cxn>
                </a:cxnLst>
                <a:rect l="l" t="t" r="r" b="b"/>
                <a:pathLst>
                  <a:path w="21657" h="12481">
                    <a:moveTo>
                      <a:pt x="21658" y="12482"/>
                    </a:moveTo>
                    <a:lnTo>
                      <a:pt x="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0" name="Freeform: Shape 26">
                <a:extLst>
                  <a:ext uri="{FF2B5EF4-FFF2-40B4-BE49-F238E27FC236}">
                    <a16:creationId xmlns:a16="http://schemas.microsoft.com/office/drawing/2014/main" id="{84BB9E54-8F02-DACA-5698-8AC35B9803CB}"/>
                  </a:ext>
                </a:extLst>
              </p:cNvPr>
              <p:cNvSpPr/>
              <p:nvPr/>
            </p:nvSpPr>
            <p:spPr>
              <a:xfrm>
                <a:off x="4792535" y="2001121"/>
                <a:ext cx="24963" cy="6746"/>
              </a:xfrm>
              <a:custGeom>
                <a:avLst/>
                <a:gdLst>
                  <a:gd name="connsiteX0" fmla="*/ 24963 w 24963"/>
                  <a:gd name="connsiteY0" fmla="*/ 0 h 6746"/>
                  <a:gd name="connsiteX1" fmla="*/ 0 w 24963"/>
                  <a:gd name="connsiteY1" fmla="*/ 0 h 6746"/>
                </a:gdLst>
                <a:ahLst/>
                <a:cxnLst>
                  <a:cxn ang="0">
                    <a:pos x="connsiteX0" y="connsiteY0"/>
                  </a:cxn>
                  <a:cxn ang="0">
                    <a:pos x="connsiteX1" y="connsiteY1"/>
                  </a:cxn>
                </a:cxnLst>
                <a:rect l="l" t="t" r="r" b="b"/>
                <a:pathLst>
                  <a:path w="24963" h="6746">
                    <a:moveTo>
                      <a:pt x="24963" y="0"/>
                    </a:moveTo>
                    <a:lnTo>
                      <a:pt x="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1" name="Freeform: Shape 27">
                <a:extLst>
                  <a:ext uri="{FF2B5EF4-FFF2-40B4-BE49-F238E27FC236}">
                    <a16:creationId xmlns:a16="http://schemas.microsoft.com/office/drawing/2014/main" id="{43B575EC-019B-5922-451B-BE757F5BF8C9}"/>
                  </a:ext>
                </a:extLst>
              </p:cNvPr>
              <p:cNvSpPr/>
              <p:nvPr/>
            </p:nvSpPr>
            <p:spPr>
              <a:xfrm>
                <a:off x="4771957" y="1911860"/>
                <a:ext cx="21657" cy="12481"/>
              </a:xfrm>
              <a:custGeom>
                <a:avLst/>
                <a:gdLst>
                  <a:gd name="connsiteX0" fmla="*/ 21658 w 21657"/>
                  <a:gd name="connsiteY0" fmla="*/ 0 h 12481"/>
                  <a:gd name="connsiteX1" fmla="*/ 0 w 21657"/>
                  <a:gd name="connsiteY1" fmla="*/ 12482 h 12481"/>
                </a:gdLst>
                <a:ahLst/>
                <a:cxnLst>
                  <a:cxn ang="0">
                    <a:pos x="connsiteX0" y="connsiteY0"/>
                  </a:cxn>
                  <a:cxn ang="0">
                    <a:pos x="connsiteX1" y="connsiteY1"/>
                  </a:cxn>
                </a:cxnLst>
                <a:rect l="l" t="t" r="r" b="b"/>
                <a:pathLst>
                  <a:path w="21657" h="12481">
                    <a:moveTo>
                      <a:pt x="21658" y="0"/>
                    </a:moveTo>
                    <a:lnTo>
                      <a:pt x="0" y="12482"/>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2" name="Freeform: Shape 28">
                <a:extLst>
                  <a:ext uri="{FF2B5EF4-FFF2-40B4-BE49-F238E27FC236}">
                    <a16:creationId xmlns:a16="http://schemas.microsoft.com/office/drawing/2014/main" id="{17D5834C-E890-7F1C-14C6-1D782DADD97C}"/>
                  </a:ext>
                </a:extLst>
              </p:cNvPr>
              <p:cNvSpPr/>
              <p:nvPr/>
            </p:nvSpPr>
            <p:spPr>
              <a:xfrm>
                <a:off x="4715756" y="1846550"/>
                <a:ext cx="12481" cy="21590"/>
              </a:xfrm>
              <a:custGeom>
                <a:avLst/>
                <a:gdLst>
                  <a:gd name="connsiteX0" fmla="*/ 12482 w 12481"/>
                  <a:gd name="connsiteY0" fmla="*/ 0 h 21590"/>
                  <a:gd name="connsiteX1" fmla="*/ 0 w 12481"/>
                  <a:gd name="connsiteY1" fmla="*/ 21590 h 21590"/>
                </a:gdLst>
                <a:ahLst/>
                <a:cxnLst>
                  <a:cxn ang="0">
                    <a:pos x="connsiteX0" y="connsiteY0"/>
                  </a:cxn>
                  <a:cxn ang="0">
                    <a:pos x="connsiteX1" y="connsiteY1"/>
                  </a:cxn>
                </a:cxnLst>
                <a:rect l="l" t="t" r="r" b="b"/>
                <a:pathLst>
                  <a:path w="12481" h="21590">
                    <a:moveTo>
                      <a:pt x="12482" y="0"/>
                    </a:moveTo>
                    <a:lnTo>
                      <a:pt x="0" y="2159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sp>
          <p:nvSpPr>
            <p:cNvPr id="29" name="Freeform: Shape 15">
              <a:extLst>
                <a:ext uri="{FF2B5EF4-FFF2-40B4-BE49-F238E27FC236}">
                  <a16:creationId xmlns:a16="http://schemas.microsoft.com/office/drawing/2014/main" id="{4AB0C241-84D5-77D5-1642-1B5652083052}"/>
                </a:ext>
              </a:extLst>
            </p:cNvPr>
            <p:cNvSpPr/>
            <p:nvPr/>
          </p:nvSpPr>
          <p:spPr>
            <a:xfrm>
              <a:off x="4556259" y="1915706"/>
              <a:ext cx="79680" cy="86292"/>
            </a:xfrm>
            <a:custGeom>
              <a:avLst/>
              <a:gdLst>
                <a:gd name="connsiteX0" fmla="*/ 79681 w 79680"/>
                <a:gd name="connsiteY0" fmla="*/ 0 h 86292"/>
                <a:gd name="connsiteX1" fmla="*/ 0 w 79680"/>
                <a:gd name="connsiteY1" fmla="*/ 86293 h 86292"/>
              </a:gdLst>
              <a:ahLst/>
              <a:cxnLst>
                <a:cxn ang="0">
                  <a:pos x="connsiteX0" y="connsiteY0"/>
                </a:cxn>
                <a:cxn ang="0">
                  <a:pos x="connsiteX1" y="connsiteY1"/>
                </a:cxn>
              </a:cxnLst>
              <a:rect l="l" t="t" r="r" b="b"/>
              <a:pathLst>
                <a:path w="79680" h="86292">
                  <a:moveTo>
                    <a:pt x="79681" y="0"/>
                  </a:moveTo>
                  <a:cubicBezTo>
                    <a:pt x="79681" y="0"/>
                    <a:pt x="6679" y="13291"/>
                    <a:pt x="0" y="86293"/>
                  </a:cubicBezTo>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spTree>
    <p:extLst>
      <p:ext uri="{BB962C8B-B14F-4D97-AF65-F5344CB8AC3E}">
        <p14:creationId xmlns:p14="http://schemas.microsoft.com/office/powerpoint/2010/main" val="6338019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305E"/>
        </a:solidFill>
        <a:effectLst/>
      </p:bgPr>
    </p:bg>
    <p:spTree>
      <p:nvGrpSpPr>
        <p:cNvPr id="1" name="">
          <a:extLst>
            <a:ext uri="{FF2B5EF4-FFF2-40B4-BE49-F238E27FC236}">
              <a16:creationId xmlns:a16="http://schemas.microsoft.com/office/drawing/2014/main" id="{BB2C8250-1A96-9D59-708D-57B7D266B0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E7747B-94CB-ACBD-F7AF-7D2361EB8B83}"/>
              </a:ext>
            </a:extLst>
          </p:cNvPr>
          <p:cNvSpPr>
            <a:spLocks noGrp="1"/>
          </p:cNvSpPr>
          <p:nvPr>
            <p:ph type="title"/>
          </p:nvPr>
        </p:nvSpPr>
        <p:spPr>
          <a:xfrm>
            <a:off x="609600" y="2355087"/>
            <a:ext cx="10972800" cy="2336024"/>
          </a:xfrm>
        </p:spPr>
        <p:txBody>
          <a:bodyPr/>
          <a:lstStyle/>
          <a:p>
            <a:r>
              <a:rPr lang="en-AU" noProof="0" dirty="0"/>
              <a:t>Learning objectives</a:t>
            </a:r>
            <a:br>
              <a:rPr lang="en-AU" noProof="0" dirty="0"/>
            </a:br>
            <a:r>
              <a:rPr lang="en-AU" noProof="0" dirty="0"/>
              <a:t>and success criteria</a:t>
            </a:r>
            <a:br>
              <a:rPr lang="en-AU" noProof="0" dirty="0"/>
            </a:br>
            <a:endParaRPr lang="en-AU" noProof="0" dirty="0"/>
          </a:p>
        </p:txBody>
      </p:sp>
      <p:sp>
        <p:nvSpPr>
          <p:cNvPr id="3" name="Text Placeholder 2">
            <a:extLst>
              <a:ext uri="{FF2B5EF4-FFF2-40B4-BE49-F238E27FC236}">
                <a16:creationId xmlns:a16="http://schemas.microsoft.com/office/drawing/2014/main" id="{B799DEFD-6A3A-527E-0728-0F9FFE3F900D}"/>
              </a:ext>
            </a:extLst>
          </p:cNvPr>
          <p:cNvSpPr>
            <a:spLocks noGrp="1"/>
          </p:cNvSpPr>
          <p:nvPr>
            <p:ph type="body" sz="quarter" idx="13"/>
          </p:nvPr>
        </p:nvSpPr>
        <p:spPr>
          <a:xfrm>
            <a:off x="609600" y="4399284"/>
            <a:ext cx="8458199" cy="1390958"/>
          </a:xfrm>
        </p:spPr>
        <p:txBody>
          <a:bodyPr/>
          <a:lstStyle/>
          <a:p>
            <a:r>
              <a:rPr lang="en-AU" noProof="0" dirty="0"/>
              <a:t>Explicit instruction knowledge building</a:t>
            </a:r>
          </a:p>
          <a:p>
            <a:r>
              <a:rPr lang="en-AU" noProof="0" dirty="0"/>
              <a:t>Module 2</a:t>
            </a:r>
          </a:p>
        </p:txBody>
      </p:sp>
    </p:spTree>
    <p:extLst>
      <p:ext uri="{BB962C8B-B14F-4D97-AF65-F5344CB8AC3E}">
        <p14:creationId xmlns:p14="http://schemas.microsoft.com/office/powerpoint/2010/main" val="9282135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DC9A4-C402-7C3B-F58D-4F5EE8DA57BE}"/>
              </a:ext>
            </a:extLst>
          </p:cNvPr>
          <p:cNvSpPr>
            <a:spLocks noGrp="1"/>
          </p:cNvSpPr>
          <p:nvPr>
            <p:ph type="title"/>
          </p:nvPr>
        </p:nvSpPr>
        <p:spPr/>
        <p:txBody>
          <a:bodyPr/>
          <a:lstStyle/>
          <a:p>
            <a:r>
              <a:rPr lang="en-AU" noProof="0" dirty="0"/>
              <a:t>Acknowledgement of Country</a:t>
            </a:r>
          </a:p>
        </p:txBody>
      </p:sp>
      <p:sp>
        <p:nvSpPr>
          <p:cNvPr id="4" name="Text Placeholder 3">
            <a:extLst>
              <a:ext uri="{FF2B5EF4-FFF2-40B4-BE49-F238E27FC236}">
                <a16:creationId xmlns:a16="http://schemas.microsoft.com/office/drawing/2014/main" id="{F1F9ADCE-A5AF-9BDB-C9FB-0EABA3292D63}"/>
              </a:ext>
            </a:extLst>
          </p:cNvPr>
          <p:cNvSpPr>
            <a:spLocks noGrp="1"/>
          </p:cNvSpPr>
          <p:nvPr>
            <p:ph type="body" sz="quarter" idx="10"/>
          </p:nvPr>
        </p:nvSpPr>
        <p:spPr/>
        <p:txBody>
          <a:bodyPr bIns="108000" anchor="ctr" anchorCtr="0"/>
          <a:lstStyle/>
          <a:p>
            <a:pPr algn="ctr"/>
            <a:r>
              <a:rPr lang="en-AU" sz="2400" noProof="0" dirty="0">
                <a:highlight>
                  <a:srgbClr val="FFFF00"/>
                </a:highlight>
              </a:rPr>
              <a:t>Add your Acknowledgement of Country</a:t>
            </a:r>
          </a:p>
        </p:txBody>
      </p:sp>
    </p:spTree>
    <p:extLst>
      <p:ext uri="{BB962C8B-B14F-4D97-AF65-F5344CB8AC3E}">
        <p14:creationId xmlns:p14="http://schemas.microsoft.com/office/powerpoint/2010/main" val="19346738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3D1AAD-D5AC-0FD3-FE10-CD6628F9AF2F}"/>
            </a:ext>
          </a:extLst>
        </p:cNvPr>
        <p:cNvGrpSpPr/>
        <p:nvPr/>
      </p:nvGrpSpPr>
      <p:grpSpPr>
        <a:xfrm>
          <a:off x="0" y="0"/>
          <a:ext cx="0" cy="0"/>
          <a:chOff x="0" y="0"/>
          <a:chExt cx="0" cy="0"/>
        </a:xfrm>
      </p:grpSpPr>
      <p:sp>
        <p:nvSpPr>
          <p:cNvPr id="47" name="Title 46">
            <a:extLst>
              <a:ext uri="{FF2B5EF4-FFF2-40B4-BE49-F238E27FC236}">
                <a16:creationId xmlns:a16="http://schemas.microsoft.com/office/drawing/2014/main" id="{CDAD6EB5-DF12-3741-A73D-F4A0C31D60F3}"/>
              </a:ext>
            </a:extLst>
          </p:cNvPr>
          <p:cNvSpPr>
            <a:spLocks noGrp="1"/>
          </p:cNvSpPr>
          <p:nvPr>
            <p:ph type="title"/>
          </p:nvPr>
        </p:nvSpPr>
        <p:spPr/>
        <p:txBody>
          <a:bodyPr/>
          <a:lstStyle/>
          <a:p>
            <a:r>
              <a:rPr lang="en-AU" noProof="0" dirty="0"/>
              <a:t>Session objectives</a:t>
            </a:r>
          </a:p>
        </p:txBody>
      </p:sp>
      <p:sp>
        <p:nvSpPr>
          <p:cNvPr id="11" name="Text Placeholder 14">
            <a:extLst>
              <a:ext uri="{FF2B5EF4-FFF2-40B4-BE49-F238E27FC236}">
                <a16:creationId xmlns:a16="http://schemas.microsoft.com/office/drawing/2014/main" id="{56A185E1-7C53-BA11-E70C-A70C2F7D2CEF}"/>
              </a:ext>
            </a:extLst>
          </p:cNvPr>
          <p:cNvSpPr>
            <a:spLocks noGrp="1"/>
          </p:cNvSpPr>
          <p:nvPr>
            <p:ph type="body" sz="quarter" idx="23"/>
          </p:nvPr>
        </p:nvSpPr>
        <p:spPr>
          <a:xfrm>
            <a:off x="609600" y="1582838"/>
            <a:ext cx="10972800" cy="432683"/>
          </a:xfrm>
        </p:spPr>
        <p:txBody>
          <a:bodyPr/>
          <a:lstStyle/>
          <a:p>
            <a:pPr lvl="1"/>
            <a:r>
              <a:rPr lang="en-AU" noProof="0" dirty="0"/>
              <a:t>In this session, we'll focus on ways to:</a:t>
            </a:r>
          </a:p>
        </p:txBody>
      </p:sp>
      <p:sp>
        <p:nvSpPr>
          <p:cNvPr id="7" name="Text Placeholder 6">
            <a:extLst>
              <a:ext uri="{FF2B5EF4-FFF2-40B4-BE49-F238E27FC236}">
                <a16:creationId xmlns:a16="http://schemas.microsoft.com/office/drawing/2014/main" id="{C5DA8C63-8BC3-B018-EDDD-A144AA864C03}"/>
              </a:ext>
            </a:extLst>
          </p:cNvPr>
          <p:cNvSpPr>
            <a:spLocks noGrp="1"/>
          </p:cNvSpPr>
          <p:nvPr>
            <p:ph type="body" sz="quarter" idx="24"/>
          </p:nvPr>
        </p:nvSpPr>
        <p:spPr>
          <a:xfrm>
            <a:off x="1166008" y="2615952"/>
            <a:ext cx="1236559" cy="1233458"/>
          </a:xfrm>
        </p:spPr>
        <p:txBody>
          <a:bodyPr/>
          <a:lstStyle/>
          <a:p>
            <a:r>
              <a:rPr lang="en-AU" noProof="0" dirty="0"/>
              <a:t>1</a:t>
            </a:r>
          </a:p>
        </p:txBody>
      </p:sp>
      <p:sp>
        <p:nvSpPr>
          <p:cNvPr id="8" name="Text Placeholder 7">
            <a:extLst>
              <a:ext uri="{FF2B5EF4-FFF2-40B4-BE49-F238E27FC236}">
                <a16:creationId xmlns:a16="http://schemas.microsoft.com/office/drawing/2014/main" id="{60FD4432-5CE9-8899-B89E-37EC6C5A1888}"/>
              </a:ext>
            </a:extLst>
          </p:cNvPr>
          <p:cNvSpPr>
            <a:spLocks noGrp="1"/>
          </p:cNvSpPr>
          <p:nvPr>
            <p:ph type="body" sz="quarter" idx="25"/>
          </p:nvPr>
        </p:nvSpPr>
        <p:spPr>
          <a:xfrm>
            <a:off x="699600" y="3533018"/>
            <a:ext cx="5400000" cy="2257280"/>
          </a:xfrm>
        </p:spPr>
        <p:txBody>
          <a:bodyPr lIns="324000"/>
          <a:lstStyle/>
          <a:p>
            <a:r>
              <a:rPr lang="en-AU" noProof="0" dirty="0"/>
              <a:t>Set </a:t>
            </a:r>
            <a:r>
              <a:rPr lang="en-AU" b="1" noProof="0" dirty="0"/>
              <a:t>clear and measurable </a:t>
            </a:r>
            <a:r>
              <a:rPr lang="en-AU" noProof="0" dirty="0"/>
              <a:t>learning objectives and success criteria</a:t>
            </a:r>
          </a:p>
        </p:txBody>
      </p:sp>
      <p:sp>
        <p:nvSpPr>
          <p:cNvPr id="9" name="Text Placeholder 8">
            <a:extLst>
              <a:ext uri="{FF2B5EF4-FFF2-40B4-BE49-F238E27FC236}">
                <a16:creationId xmlns:a16="http://schemas.microsoft.com/office/drawing/2014/main" id="{107F26A0-3448-BBE0-568F-F6934E9BAE07}"/>
              </a:ext>
            </a:extLst>
          </p:cNvPr>
          <p:cNvSpPr>
            <a:spLocks noGrp="1"/>
          </p:cNvSpPr>
          <p:nvPr>
            <p:ph type="body" sz="quarter" idx="26"/>
          </p:nvPr>
        </p:nvSpPr>
        <p:spPr>
          <a:xfrm>
            <a:off x="6793819" y="2615952"/>
            <a:ext cx="1236559" cy="1233458"/>
          </a:xfrm>
        </p:spPr>
        <p:txBody>
          <a:bodyPr/>
          <a:lstStyle/>
          <a:p>
            <a:r>
              <a:rPr lang="en-AU" noProof="0" dirty="0"/>
              <a:t>2</a:t>
            </a:r>
          </a:p>
        </p:txBody>
      </p:sp>
      <p:sp>
        <p:nvSpPr>
          <p:cNvPr id="10" name="Text Placeholder 9">
            <a:extLst>
              <a:ext uri="{FF2B5EF4-FFF2-40B4-BE49-F238E27FC236}">
                <a16:creationId xmlns:a16="http://schemas.microsoft.com/office/drawing/2014/main" id="{DBBA1EB3-7884-AD59-C332-90375D839503}"/>
              </a:ext>
            </a:extLst>
          </p:cNvPr>
          <p:cNvSpPr>
            <a:spLocks noGrp="1"/>
          </p:cNvSpPr>
          <p:nvPr>
            <p:ph type="body" sz="quarter" idx="27"/>
          </p:nvPr>
        </p:nvSpPr>
        <p:spPr>
          <a:xfrm>
            <a:off x="6327411" y="3533018"/>
            <a:ext cx="5097828" cy="2257280"/>
          </a:xfrm>
        </p:spPr>
        <p:txBody>
          <a:bodyPr lIns="324000"/>
          <a:lstStyle/>
          <a:p>
            <a:r>
              <a:rPr lang="en-AU" b="1" noProof="0" dirty="0"/>
              <a:t>Communicate and use </a:t>
            </a:r>
            <a:r>
              <a:rPr lang="en-AU" noProof="0" dirty="0"/>
              <a:t>learning objectives and success criteria</a:t>
            </a:r>
          </a:p>
        </p:txBody>
      </p:sp>
    </p:spTree>
    <p:extLst>
      <p:ext uri="{BB962C8B-B14F-4D97-AF65-F5344CB8AC3E}">
        <p14:creationId xmlns:p14="http://schemas.microsoft.com/office/powerpoint/2010/main" val="1917964732"/>
      </p:ext>
    </p:extLst>
  </p:cSld>
  <p:clrMapOvr>
    <a:masterClrMapping/>
  </p:clrMapOvr>
  <mc:AlternateContent xmlns:mc="http://schemas.openxmlformats.org/markup-compatibility/2006" xmlns:p14="http://schemas.microsoft.com/office/powerpoint/2010/main">
    <mc:Choice Requires="p14">
      <p:transition spd="slow" p14:dur="2000" advTm="38543"/>
    </mc:Choice>
    <mc:Fallback xmlns="">
      <p:transition spd="slow" advTm="385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3254F16-E7F7-1D72-707D-839F0EA900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71FF71-6EBF-FE39-3410-B22A6F4D144C}"/>
              </a:ext>
            </a:extLst>
          </p:cNvPr>
          <p:cNvSpPr>
            <a:spLocks noGrp="1"/>
          </p:cNvSpPr>
          <p:nvPr>
            <p:ph type="title"/>
          </p:nvPr>
        </p:nvSpPr>
        <p:spPr/>
        <p:txBody>
          <a:bodyPr/>
          <a:lstStyle/>
          <a:p>
            <a:r>
              <a:rPr lang="en-AU" noProof="0" dirty="0"/>
              <a:t>What learning objectives and success criteria are</a:t>
            </a:r>
          </a:p>
        </p:txBody>
      </p:sp>
      <p:sp>
        <p:nvSpPr>
          <p:cNvPr id="3" name="Text Placeholder 2">
            <a:extLst>
              <a:ext uri="{FF2B5EF4-FFF2-40B4-BE49-F238E27FC236}">
                <a16:creationId xmlns:a16="http://schemas.microsoft.com/office/drawing/2014/main" id="{12D04D20-DDBC-2EB7-5D13-FB71B305237C}"/>
              </a:ext>
              <a:ext uri="{C183D7F6-B498-43B3-948B-1728B52AA6E4}">
                <adec:decorative xmlns:adec="http://schemas.microsoft.com/office/drawing/2017/decorative" val="1"/>
              </a:ext>
            </a:extLst>
          </p:cNvPr>
          <p:cNvSpPr>
            <a:spLocks noGrp="1"/>
          </p:cNvSpPr>
          <p:nvPr>
            <p:ph type="body" sz="quarter" idx="24"/>
          </p:nvPr>
        </p:nvSpPr>
        <p:spPr>
          <a:xfrm>
            <a:off x="714375" y="0"/>
            <a:ext cx="5381625" cy="473235"/>
          </a:xfrm>
        </p:spPr>
        <p:txBody>
          <a:bodyPr/>
          <a:lstStyle/>
          <a:p>
            <a:r>
              <a:rPr lang="en-AU" noProof="0" dirty="0"/>
              <a:t>Learning objectives and success criteria overview</a:t>
            </a:r>
          </a:p>
          <a:p>
            <a:endParaRPr lang="en-AU" noProof="0" dirty="0"/>
          </a:p>
        </p:txBody>
      </p:sp>
      <p:sp>
        <p:nvSpPr>
          <p:cNvPr id="6" name="Rectangle: Rounded Corners 34">
            <a:extLst>
              <a:ext uri="{FF2B5EF4-FFF2-40B4-BE49-F238E27FC236}">
                <a16:creationId xmlns:a16="http://schemas.microsoft.com/office/drawing/2014/main" id="{6E515755-1A78-C931-EBB8-A256A2CCFFBC}"/>
              </a:ext>
              <a:ext uri="{C183D7F6-B498-43B3-948B-1728B52AA6E4}">
                <adec:decorative xmlns:adec="http://schemas.microsoft.com/office/drawing/2017/decorative" val="1"/>
              </a:ext>
            </a:extLst>
          </p:cNvPr>
          <p:cNvSpPr/>
          <p:nvPr/>
        </p:nvSpPr>
        <p:spPr>
          <a:xfrm>
            <a:off x="1424723" y="2071575"/>
            <a:ext cx="9342554" cy="1357425"/>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1600" noProof="0" dirty="0"/>
          </a:p>
        </p:txBody>
      </p:sp>
      <p:sp>
        <p:nvSpPr>
          <p:cNvPr id="7" name="Text Placeholder 3">
            <a:extLst>
              <a:ext uri="{FF2B5EF4-FFF2-40B4-BE49-F238E27FC236}">
                <a16:creationId xmlns:a16="http://schemas.microsoft.com/office/drawing/2014/main" id="{2782391F-23C6-3889-2227-50771633DBB5}"/>
              </a:ext>
            </a:extLst>
          </p:cNvPr>
          <p:cNvSpPr txBox="1">
            <a:spLocks/>
          </p:cNvSpPr>
          <p:nvPr/>
        </p:nvSpPr>
        <p:spPr>
          <a:xfrm>
            <a:off x="1883271" y="2515944"/>
            <a:ext cx="2364673" cy="446006"/>
          </a:xfrm>
          <a:prstGeom prst="rect">
            <a:avLst/>
          </a:prstGeom>
        </p:spPr>
        <p:txBody>
          <a:bodyPr vert="horz" wrap="square" lIns="91440" tIns="45720" rIns="91440" bIns="108000" rtlCol="0" anchor="t" anchorCtr="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solidFill>
                  <a:srgbClr val="01838F"/>
                </a:solidFill>
              </a:rPr>
              <a:t>Learning objective</a:t>
            </a:r>
          </a:p>
        </p:txBody>
      </p:sp>
      <p:cxnSp>
        <p:nvCxnSpPr>
          <p:cNvPr id="8" name="Straight Arrow Connector 7">
            <a:extLst>
              <a:ext uri="{FF2B5EF4-FFF2-40B4-BE49-F238E27FC236}">
                <a16:creationId xmlns:a16="http://schemas.microsoft.com/office/drawing/2014/main" id="{42043FBC-0180-E596-9F48-388B0D320C1E}"/>
              </a:ext>
              <a:ext uri="{C183D7F6-B498-43B3-948B-1728B52AA6E4}">
                <adec:decorative xmlns:adec="http://schemas.microsoft.com/office/drawing/2017/decorative" val="1"/>
              </a:ext>
            </a:extLst>
          </p:cNvPr>
          <p:cNvCxnSpPr>
            <a:cxnSpLocks/>
            <a:stCxn id="7" idx="3"/>
            <a:endCxn id="9" idx="1"/>
          </p:cNvCxnSpPr>
          <p:nvPr/>
        </p:nvCxnSpPr>
        <p:spPr>
          <a:xfrm>
            <a:off x="4247944" y="2738947"/>
            <a:ext cx="955758" cy="1264"/>
          </a:xfrm>
          <a:prstGeom prst="straightConnector1">
            <a:avLst/>
          </a:prstGeom>
          <a:ln w="25400">
            <a:solidFill>
              <a:schemeClr val="accent1"/>
            </a:solidFill>
            <a:tailEnd type="triangle" w="lg" len="med"/>
          </a:ln>
        </p:spPr>
        <p:style>
          <a:lnRef idx="2">
            <a:schemeClr val="accent1"/>
          </a:lnRef>
          <a:fillRef idx="0">
            <a:schemeClr val="accent1"/>
          </a:fillRef>
          <a:effectRef idx="1">
            <a:schemeClr val="accent1"/>
          </a:effectRef>
          <a:fontRef idx="minor">
            <a:schemeClr val="tx1"/>
          </a:fontRef>
        </p:style>
      </p:cxnSp>
      <p:sp>
        <p:nvSpPr>
          <p:cNvPr id="9" name="Text Placeholder 3">
            <a:extLst>
              <a:ext uri="{FF2B5EF4-FFF2-40B4-BE49-F238E27FC236}">
                <a16:creationId xmlns:a16="http://schemas.microsoft.com/office/drawing/2014/main" id="{91DAE2D0-AA35-F671-92DF-FC7EF94C95EB}"/>
              </a:ext>
            </a:extLst>
          </p:cNvPr>
          <p:cNvSpPr txBox="1">
            <a:spLocks/>
          </p:cNvSpPr>
          <p:nvPr/>
        </p:nvSpPr>
        <p:spPr>
          <a:xfrm>
            <a:off x="5203702" y="2357164"/>
            <a:ext cx="5321863" cy="766094"/>
          </a:xfrm>
          <a:prstGeom prst="rect">
            <a:avLst/>
          </a:prstGeom>
        </p:spPr>
        <p:txBody>
          <a:bodyPr vert="horz" wrap="square" lIns="252000" tIns="45720" rIns="91440" bIns="108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A statement of what students are expected to learn by engaging in a lesson or series of lessons</a:t>
            </a:r>
          </a:p>
        </p:txBody>
      </p:sp>
      <p:sp>
        <p:nvSpPr>
          <p:cNvPr id="10" name="Rectangle: Rounded Corners 35">
            <a:extLst>
              <a:ext uri="{FF2B5EF4-FFF2-40B4-BE49-F238E27FC236}">
                <a16:creationId xmlns:a16="http://schemas.microsoft.com/office/drawing/2014/main" id="{2A2AF820-42D4-A22A-24A6-859FF3504961}"/>
              </a:ext>
              <a:ext uri="{C183D7F6-B498-43B3-948B-1728B52AA6E4}">
                <adec:decorative xmlns:adec="http://schemas.microsoft.com/office/drawing/2017/decorative" val="1"/>
              </a:ext>
            </a:extLst>
          </p:cNvPr>
          <p:cNvSpPr/>
          <p:nvPr/>
        </p:nvSpPr>
        <p:spPr>
          <a:xfrm>
            <a:off x="1424723" y="3530482"/>
            <a:ext cx="9342554" cy="1357425"/>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1600" noProof="0" dirty="0"/>
          </a:p>
        </p:txBody>
      </p:sp>
      <p:sp>
        <p:nvSpPr>
          <p:cNvPr id="11" name="Text Placeholder 3">
            <a:extLst>
              <a:ext uri="{FF2B5EF4-FFF2-40B4-BE49-F238E27FC236}">
                <a16:creationId xmlns:a16="http://schemas.microsoft.com/office/drawing/2014/main" id="{29E1B758-9DF7-752E-2242-7016AE9ED784}"/>
              </a:ext>
            </a:extLst>
          </p:cNvPr>
          <p:cNvSpPr txBox="1">
            <a:spLocks/>
          </p:cNvSpPr>
          <p:nvPr/>
        </p:nvSpPr>
        <p:spPr>
          <a:xfrm>
            <a:off x="1883271" y="4000282"/>
            <a:ext cx="2364673" cy="446006"/>
          </a:xfrm>
          <a:prstGeom prst="rect">
            <a:avLst/>
          </a:prstGeom>
        </p:spPr>
        <p:txBody>
          <a:bodyPr vert="horz" wrap="square" lIns="91440" tIns="45720" rIns="91440" bIns="108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solidFill>
                  <a:schemeClr val="accent1"/>
                </a:solidFill>
              </a:rPr>
              <a:t>Success criteria</a:t>
            </a:r>
          </a:p>
        </p:txBody>
      </p:sp>
      <p:cxnSp>
        <p:nvCxnSpPr>
          <p:cNvPr id="12" name="Straight Arrow Connector 11">
            <a:extLst>
              <a:ext uri="{FF2B5EF4-FFF2-40B4-BE49-F238E27FC236}">
                <a16:creationId xmlns:a16="http://schemas.microsoft.com/office/drawing/2014/main" id="{2F80EEAF-0A37-2F11-DA0C-0CB364322AC2}"/>
              </a:ext>
              <a:ext uri="{C183D7F6-B498-43B3-948B-1728B52AA6E4}">
                <adec:decorative xmlns:adec="http://schemas.microsoft.com/office/drawing/2017/decorative" val="1"/>
              </a:ext>
            </a:extLst>
          </p:cNvPr>
          <p:cNvCxnSpPr>
            <a:cxnSpLocks/>
            <a:stCxn id="11" idx="3"/>
            <a:endCxn id="13" idx="1"/>
          </p:cNvCxnSpPr>
          <p:nvPr/>
        </p:nvCxnSpPr>
        <p:spPr>
          <a:xfrm>
            <a:off x="4247944" y="4223285"/>
            <a:ext cx="955758" cy="0"/>
          </a:xfrm>
          <a:prstGeom prst="straightConnector1">
            <a:avLst/>
          </a:prstGeom>
          <a:ln w="25400">
            <a:solidFill>
              <a:schemeClr val="accent1"/>
            </a:solidFill>
            <a:tailEnd type="triangle" w="lg" len="med"/>
          </a:ln>
        </p:spPr>
        <p:style>
          <a:lnRef idx="2">
            <a:schemeClr val="accent1"/>
          </a:lnRef>
          <a:fillRef idx="0">
            <a:schemeClr val="accent1"/>
          </a:fillRef>
          <a:effectRef idx="1">
            <a:schemeClr val="accent1"/>
          </a:effectRef>
          <a:fontRef idx="minor">
            <a:schemeClr val="tx1"/>
          </a:fontRef>
        </p:style>
      </p:cxnSp>
      <p:sp>
        <p:nvSpPr>
          <p:cNvPr id="13" name="Text Placeholder 3">
            <a:extLst>
              <a:ext uri="{FF2B5EF4-FFF2-40B4-BE49-F238E27FC236}">
                <a16:creationId xmlns:a16="http://schemas.microsoft.com/office/drawing/2014/main" id="{2879C6AB-D286-63F7-4E57-5A2C6B2877FD}"/>
              </a:ext>
            </a:extLst>
          </p:cNvPr>
          <p:cNvSpPr txBox="1">
            <a:spLocks/>
          </p:cNvSpPr>
          <p:nvPr/>
        </p:nvSpPr>
        <p:spPr>
          <a:xfrm>
            <a:off x="5203702" y="3840238"/>
            <a:ext cx="4919959" cy="766094"/>
          </a:xfrm>
          <a:prstGeom prst="rect">
            <a:avLst/>
          </a:prstGeom>
        </p:spPr>
        <p:txBody>
          <a:bodyPr vert="horz" wrap="square" lIns="252000" tIns="45720" rIns="91440" bIns="108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A series of steps towards achieving the learning objective</a:t>
            </a:r>
          </a:p>
        </p:txBody>
      </p:sp>
    </p:spTree>
    <p:extLst>
      <p:ext uri="{BB962C8B-B14F-4D97-AF65-F5344CB8AC3E}">
        <p14:creationId xmlns:p14="http://schemas.microsoft.com/office/powerpoint/2010/main" val="2348294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9DAA1-4F6F-9E55-19B5-3B662EBAC212}"/>
            </a:ext>
          </a:extLst>
        </p:cNvPr>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5036CB69-54DE-286B-4C31-EA3178397093}"/>
              </a:ext>
              <a:ext uri="{C183D7F6-B498-43B3-948B-1728B52AA6E4}">
                <adec:decorative xmlns:adec="http://schemas.microsoft.com/office/drawing/2017/decorative" val="1"/>
              </a:ext>
            </a:extLst>
          </p:cNvPr>
          <p:cNvCxnSpPr>
            <a:cxnSpLocks/>
            <a:stCxn id="32" idx="4"/>
            <a:endCxn id="36" idx="0"/>
          </p:cNvCxnSpPr>
          <p:nvPr/>
        </p:nvCxnSpPr>
        <p:spPr>
          <a:xfrm>
            <a:off x="6691155" y="1623735"/>
            <a:ext cx="7591" cy="2427130"/>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8988E740-7C00-3D99-7C42-549111105520}"/>
              </a:ext>
              <a:ext uri="{C183D7F6-B498-43B3-948B-1728B52AA6E4}">
                <adec:decorative xmlns:adec="http://schemas.microsoft.com/office/drawing/2017/decorative" val="1"/>
              </a:ext>
            </a:extLst>
          </p:cNvPr>
          <p:cNvCxnSpPr>
            <a:cxnSpLocks/>
            <a:stCxn id="24" idx="4"/>
            <a:endCxn id="22" idx="0"/>
          </p:cNvCxnSpPr>
          <p:nvPr/>
        </p:nvCxnSpPr>
        <p:spPr>
          <a:xfrm>
            <a:off x="943342" y="1623735"/>
            <a:ext cx="0" cy="3843325"/>
          </a:xfrm>
          <a:prstGeom prst="line">
            <a:avLst/>
          </a:prstGeom>
        </p:spPr>
        <p:style>
          <a:lnRef idx="2">
            <a:schemeClr val="accent1"/>
          </a:lnRef>
          <a:fillRef idx="0">
            <a:schemeClr val="accent1"/>
          </a:fillRef>
          <a:effectRef idx="1">
            <a:schemeClr val="accent1"/>
          </a:effectRef>
          <a:fontRef idx="minor">
            <a:schemeClr val="tx1"/>
          </a:fontRef>
        </p:style>
      </p:cxnSp>
      <p:sp>
        <p:nvSpPr>
          <p:cNvPr id="5" name="Text Placeholder 2">
            <a:extLst>
              <a:ext uri="{FF2B5EF4-FFF2-40B4-BE49-F238E27FC236}">
                <a16:creationId xmlns:a16="http://schemas.microsoft.com/office/drawing/2014/main" id="{5FCD5D31-3E2D-C827-E63B-508D0E4F03AA}"/>
              </a:ext>
              <a:ext uri="{C183D7F6-B498-43B3-948B-1728B52AA6E4}">
                <adec:decorative xmlns:adec="http://schemas.microsoft.com/office/drawing/2017/decorative" val="1"/>
              </a:ext>
            </a:extLst>
          </p:cNvPr>
          <p:cNvSpPr>
            <a:spLocks noGrp="1"/>
          </p:cNvSpPr>
          <p:nvPr>
            <p:ph type="body" sz="quarter" idx="24"/>
          </p:nvPr>
        </p:nvSpPr>
        <p:spPr>
          <a:xfrm>
            <a:off x="714375" y="0"/>
            <a:ext cx="5381625" cy="473075"/>
          </a:xfrm>
        </p:spPr>
        <p:txBody>
          <a:bodyPr/>
          <a:lstStyle/>
          <a:p>
            <a:r>
              <a:rPr lang="en-US" dirty="0"/>
              <a:t>Learning objectives and success criteria overview</a:t>
            </a:r>
          </a:p>
          <a:p>
            <a:endParaRPr lang="en-US" dirty="0"/>
          </a:p>
        </p:txBody>
      </p:sp>
      <p:sp>
        <p:nvSpPr>
          <p:cNvPr id="9" name="Title">
            <a:extLst>
              <a:ext uri="{FF2B5EF4-FFF2-40B4-BE49-F238E27FC236}">
                <a16:creationId xmlns:a16="http://schemas.microsoft.com/office/drawing/2014/main" id="{7FD6A3D5-017C-15D1-A7D3-4D403950180C}"/>
              </a:ext>
            </a:extLst>
          </p:cNvPr>
          <p:cNvSpPr>
            <a:spLocks noGrp="1"/>
          </p:cNvSpPr>
          <p:nvPr>
            <p:ph type="title"/>
          </p:nvPr>
        </p:nvSpPr>
        <p:spPr>
          <a:xfrm>
            <a:off x="1199736" y="1135652"/>
            <a:ext cx="1962563" cy="523220"/>
          </a:xfr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r>
              <a:rPr lang="en-AU" noProof="0" dirty="0"/>
              <a:t>What it is </a:t>
            </a:r>
          </a:p>
        </p:txBody>
      </p:sp>
      <p:sp>
        <p:nvSpPr>
          <p:cNvPr id="40" name="Text Placeholder 39">
            <a:extLst>
              <a:ext uri="{FF2B5EF4-FFF2-40B4-BE49-F238E27FC236}">
                <a16:creationId xmlns:a16="http://schemas.microsoft.com/office/drawing/2014/main" id="{28665BDA-3614-61A1-BCD7-77BE963AC240}"/>
              </a:ext>
            </a:extLst>
          </p:cNvPr>
          <p:cNvSpPr>
            <a:spLocks noGrp="1"/>
          </p:cNvSpPr>
          <p:nvPr>
            <p:ph type="body" sz="quarter" idx="23"/>
          </p:nvPr>
        </p:nvSpPr>
        <p:spPr/>
        <p:txBody>
          <a:bodyPr>
            <a:normAutofit/>
          </a:bodyPr>
          <a:lstStyle/>
          <a:p>
            <a:r>
              <a:rPr lang="en-US" dirty="0"/>
              <a:t>Providing clear, measurable objectives and criteria in student-friendly language.</a:t>
            </a:r>
          </a:p>
          <a:p>
            <a:r>
              <a:rPr lang="en-US" dirty="0"/>
              <a:t>Explicitly defining key vocabulary </a:t>
            </a:r>
            <a:br>
              <a:rPr lang="en-US" dirty="0"/>
            </a:br>
            <a:r>
              <a:rPr lang="en-US" dirty="0"/>
              <a:t>in the objective.</a:t>
            </a:r>
          </a:p>
          <a:p>
            <a:r>
              <a:rPr lang="en-US" dirty="0"/>
              <a:t>Connecting objectives to previous learning and the wider area of learning.</a:t>
            </a:r>
          </a:p>
          <a:p>
            <a:r>
              <a:rPr lang="en-US" dirty="0"/>
              <a:t>Referring to objectives and success criteria during the lesson as appropriate.</a:t>
            </a:r>
          </a:p>
          <a:p>
            <a:r>
              <a:rPr lang="en-US" dirty="0"/>
              <a:t>Providing varied ways for students to demonstrate achievement.</a:t>
            </a:r>
          </a:p>
        </p:txBody>
      </p:sp>
      <p:sp>
        <p:nvSpPr>
          <p:cNvPr id="3" name="Text Placeholder 2">
            <a:extLst>
              <a:ext uri="{FF2B5EF4-FFF2-40B4-BE49-F238E27FC236}">
                <a16:creationId xmlns:a16="http://schemas.microsoft.com/office/drawing/2014/main" id="{EECCA160-FBA1-7680-80F9-763DC5982330}"/>
              </a:ext>
            </a:extLst>
          </p:cNvPr>
          <p:cNvSpPr>
            <a:spLocks noGrp="1"/>
          </p:cNvSpPr>
          <p:nvPr>
            <p:ph type="body" sz="quarter" idx="26"/>
          </p:nvPr>
        </p:nvSpPr>
        <p:spPr>
          <a:xfrm>
            <a:off x="6962322" y="1127700"/>
            <a:ext cx="2903512" cy="503985"/>
          </a:xfrm>
        </p:spPr>
        <p:txBody>
          <a:bodyPr/>
          <a:lstStyle/>
          <a:p>
            <a:r>
              <a:rPr lang="en-AU" dirty="0"/>
              <a:t>What it isn’t</a:t>
            </a:r>
          </a:p>
        </p:txBody>
      </p:sp>
      <p:sp>
        <p:nvSpPr>
          <p:cNvPr id="41" name="Text Placeholder 40">
            <a:extLst>
              <a:ext uri="{FF2B5EF4-FFF2-40B4-BE49-F238E27FC236}">
                <a16:creationId xmlns:a16="http://schemas.microsoft.com/office/drawing/2014/main" id="{9CE4D868-9035-680E-7A9A-CD188BA6E8F8}"/>
              </a:ext>
            </a:extLst>
          </p:cNvPr>
          <p:cNvSpPr>
            <a:spLocks noGrp="1"/>
          </p:cNvSpPr>
          <p:nvPr>
            <p:ph type="body" sz="quarter" idx="25"/>
          </p:nvPr>
        </p:nvSpPr>
        <p:spPr/>
        <p:txBody>
          <a:bodyPr/>
          <a:lstStyle/>
          <a:p>
            <a:r>
              <a:rPr lang="en-US" dirty="0"/>
              <a:t>Replicating curriculum wording without breaking down unfamiliar terminology.</a:t>
            </a:r>
          </a:p>
          <a:p>
            <a:r>
              <a:rPr lang="en-US" dirty="0"/>
              <a:t>Asking students to write down or recite objectives without further explanation or use during the lesson.</a:t>
            </a:r>
          </a:p>
          <a:p>
            <a:r>
              <a:rPr lang="en-US" dirty="0"/>
              <a:t>Creating different objectives for </a:t>
            </a:r>
            <a:br>
              <a:rPr lang="en-US" dirty="0"/>
            </a:br>
            <a:r>
              <a:rPr lang="en-US" dirty="0"/>
              <a:t>each student or for fixed groupings </a:t>
            </a:r>
            <a:br>
              <a:rPr lang="en-US" dirty="0"/>
            </a:br>
            <a:r>
              <a:rPr lang="en-US" dirty="0"/>
              <a:t>of students.</a:t>
            </a:r>
          </a:p>
        </p:txBody>
      </p:sp>
      <p:sp>
        <p:nvSpPr>
          <p:cNvPr id="4" name="Oval 3">
            <a:extLst>
              <a:ext uri="{FF2B5EF4-FFF2-40B4-BE49-F238E27FC236}">
                <a16:creationId xmlns:a16="http://schemas.microsoft.com/office/drawing/2014/main" id="{8599A96C-12E4-A3AD-959C-F0B9421A747C}"/>
              </a:ext>
              <a:ext uri="{C183D7F6-B498-43B3-948B-1728B52AA6E4}">
                <adec:decorative xmlns:adec="http://schemas.microsoft.com/office/drawing/2017/decorative" val="1"/>
              </a:ext>
            </a:extLst>
          </p:cNvPr>
          <p:cNvSpPr/>
          <p:nvPr/>
        </p:nvSpPr>
        <p:spPr>
          <a:xfrm>
            <a:off x="853342" y="2010303"/>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6" name="Oval 5">
            <a:extLst>
              <a:ext uri="{FF2B5EF4-FFF2-40B4-BE49-F238E27FC236}">
                <a16:creationId xmlns:a16="http://schemas.microsoft.com/office/drawing/2014/main" id="{989B5C28-3BD9-70F3-6709-AA4E020B4229}"/>
              </a:ext>
              <a:ext uri="{C183D7F6-B498-43B3-948B-1728B52AA6E4}">
                <adec:decorative xmlns:adec="http://schemas.microsoft.com/office/drawing/2017/decorative" val="1"/>
              </a:ext>
            </a:extLst>
          </p:cNvPr>
          <p:cNvSpPr/>
          <p:nvPr/>
        </p:nvSpPr>
        <p:spPr>
          <a:xfrm>
            <a:off x="853342" y="2873793"/>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7" name="Oval 6">
            <a:extLst>
              <a:ext uri="{FF2B5EF4-FFF2-40B4-BE49-F238E27FC236}">
                <a16:creationId xmlns:a16="http://schemas.microsoft.com/office/drawing/2014/main" id="{4638E745-B06F-9F8E-57C4-3D4F4916B2EC}"/>
              </a:ext>
              <a:ext uri="{C183D7F6-B498-43B3-948B-1728B52AA6E4}">
                <adec:decorative xmlns:adec="http://schemas.microsoft.com/office/drawing/2017/decorative" val="1"/>
              </a:ext>
            </a:extLst>
          </p:cNvPr>
          <p:cNvSpPr/>
          <p:nvPr/>
        </p:nvSpPr>
        <p:spPr>
          <a:xfrm>
            <a:off x="853342" y="3737284"/>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8" name="Oval 17">
            <a:extLst>
              <a:ext uri="{FF2B5EF4-FFF2-40B4-BE49-F238E27FC236}">
                <a16:creationId xmlns:a16="http://schemas.microsoft.com/office/drawing/2014/main" id="{37E4AC02-E139-3877-270A-706FC21D8550}"/>
              </a:ext>
              <a:ext uri="{C183D7F6-B498-43B3-948B-1728B52AA6E4}">
                <adec:decorative xmlns:adec="http://schemas.microsoft.com/office/drawing/2017/decorative" val="1"/>
              </a:ext>
            </a:extLst>
          </p:cNvPr>
          <p:cNvSpPr/>
          <p:nvPr/>
        </p:nvSpPr>
        <p:spPr>
          <a:xfrm>
            <a:off x="6608746" y="2010303"/>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9" name="Oval 18">
            <a:extLst>
              <a:ext uri="{FF2B5EF4-FFF2-40B4-BE49-F238E27FC236}">
                <a16:creationId xmlns:a16="http://schemas.microsoft.com/office/drawing/2014/main" id="{42417724-17D5-C62D-01E4-22B603464485}"/>
              </a:ext>
              <a:ext uri="{C183D7F6-B498-43B3-948B-1728B52AA6E4}">
                <adec:decorative xmlns:adec="http://schemas.microsoft.com/office/drawing/2017/decorative" val="1"/>
              </a:ext>
            </a:extLst>
          </p:cNvPr>
          <p:cNvSpPr/>
          <p:nvPr/>
        </p:nvSpPr>
        <p:spPr>
          <a:xfrm>
            <a:off x="6608746" y="2873793"/>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2" name="Oval 21">
            <a:extLst>
              <a:ext uri="{FF2B5EF4-FFF2-40B4-BE49-F238E27FC236}">
                <a16:creationId xmlns:a16="http://schemas.microsoft.com/office/drawing/2014/main" id="{2150DA06-6BFA-F56E-3A3D-DDFC0768999D}"/>
              </a:ext>
              <a:ext uri="{C183D7F6-B498-43B3-948B-1728B52AA6E4}">
                <adec:decorative xmlns:adec="http://schemas.microsoft.com/office/drawing/2017/decorative" val="1"/>
              </a:ext>
            </a:extLst>
          </p:cNvPr>
          <p:cNvSpPr/>
          <p:nvPr/>
        </p:nvSpPr>
        <p:spPr>
          <a:xfrm>
            <a:off x="853342" y="5467060"/>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nvGrpSpPr>
          <p:cNvPr id="23" name="Group 22">
            <a:extLst>
              <a:ext uri="{FF2B5EF4-FFF2-40B4-BE49-F238E27FC236}">
                <a16:creationId xmlns:a16="http://schemas.microsoft.com/office/drawing/2014/main" id="{F3E23C13-9169-6750-5C8B-12A11D6471A1}"/>
              </a:ext>
              <a:ext uri="{C183D7F6-B498-43B3-948B-1728B52AA6E4}">
                <adec:decorative xmlns:adec="http://schemas.microsoft.com/office/drawing/2017/decorative" val="1"/>
              </a:ext>
            </a:extLst>
          </p:cNvPr>
          <p:cNvGrpSpPr/>
          <p:nvPr/>
        </p:nvGrpSpPr>
        <p:grpSpPr>
          <a:xfrm>
            <a:off x="695325" y="1127701"/>
            <a:ext cx="496034" cy="496034"/>
            <a:chOff x="695325" y="3551451"/>
            <a:chExt cx="579120" cy="579120"/>
          </a:xfrm>
        </p:grpSpPr>
        <p:sp>
          <p:nvSpPr>
            <p:cNvPr id="24" name="Oval 23">
              <a:extLst>
                <a:ext uri="{FF2B5EF4-FFF2-40B4-BE49-F238E27FC236}">
                  <a16:creationId xmlns:a16="http://schemas.microsoft.com/office/drawing/2014/main" id="{7AD962ED-BC9E-7745-0A13-E8C21E5D2941}"/>
                </a:ext>
              </a:extLst>
            </p:cNvPr>
            <p:cNvSpPr/>
            <p:nvPr/>
          </p:nvSpPr>
          <p:spPr>
            <a:xfrm>
              <a:off x="695325" y="3551451"/>
              <a:ext cx="579120" cy="57912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25" name="Graphic 24">
              <a:extLst>
                <a:ext uri="{FF2B5EF4-FFF2-40B4-BE49-F238E27FC236}">
                  <a16:creationId xmlns:a16="http://schemas.microsoft.com/office/drawing/2014/main" id="{6D5F18F8-B468-AF9C-9C95-4D24A6628EFB}"/>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4829" y="3738423"/>
              <a:ext cx="289891" cy="220870"/>
            </a:xfrm>
            <a:prstGeom prst="rect">
              <a:avLst/>
            </a:prstGeom>
          </p:spPr>
        </p:pic>
      </p:grpSp>
      <p:grpSp>
        <p:nvGrpSpPr>
          <p:cNvPr id="31" name="Group 30">
            <a:extLst>
              <a:ext uri="{FF2B5EF4-FFF2-40B4-BE49-F238E27FC236}">
                <a16:creationId xmlns:a16="http://schemas.microsoft.com/office/drawing/2014/main" id="{6425487C-AF56-906B-1BDC-BD375011223D}"/>
              </a:ext>
              <a:ext uri="{C183D7F6-B498-43B3-948B-1728B52AA6E4}">
                <adec:decorative xmlns:adec="http://schemas.microsoft.com/office/drawing/2017/decorative" val="1"/>
              </a:ext>
            </a:extLst>
          </p:cNvPr>
          <p:cNvGrpSpPr/>
          <p:nvPr/>
        </p:nvGrpSpPr>
        <p:grpSpPr>
          <a:xfrm>
            <a:off x="6443138" y="1127701"/>
            <a:ext cx="496034" cy="496034"/>
            <a:chOff x="6259374" y="3551451"/>
            <a:chExt cx="579120" cy="579120"/>
          </a:xfrm>
        </p:grpSpPr>
        <p:sp>
          <p:nvSpPr>
            <p:cNvPr id="32" name="Oval 31">
              <a:extLst>
                <a:ext uri="{FF2B5EF4-FFF2-40B4-BE49-F238E27FC236}">
                  <a16:creationId xmlns:a16="http://schemas.microsoft.com/office/drawing/2014/main" id="{065A25B7-6203-D417-0A67-A9BAC990C893}"/>
                </a:ext>
              </a:extLst>
            </p:cNvPr>
            <p:cNvSpPr/>
            <p:nvPr/>
          </p:nvSpPr>
          <p:spPr>
            <a:xfrm>
              <a:off x="6259374" y="3551451"/>
              <a:ext cx="579120" cy="57912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33" name="Graphic 32">
              <a:extLst>
                <a:ext uri="{FF2B5EF4-FFF2-40B4-BE49-F238E27FC236}">
                  <a16:creationId xmlns:a16="http://schemas.microsoft.com/office/drawing/2014/main" id="{3AE187A9-FE92-8DA8-C036-9F1E6D97D365}"/>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41429" y="3718759"/>
              <a:ext cx="234674" cy="234674"/>
            </a:xfrm>
            <a:prstGeom prst="rect">
              <a:avLst/>
            </a:prstGeom>
          </p:spPr>
        </p:pic>
      </p:grpSp>
      <p:sp>
        <p:nvSpPr>
          <p:cNvPr id="34" name="Oval 33">
            <a:extLst>
              <a:ext uri="{FF2B5EF4-FFF2-40B4-BE49-F238E27FC236}">
                <a16:creationId xmlns:a16="http://schemas.microsoft.com/office/drawing/2014/main" id="{00C589D6-35AC-7082-3F8D-2B74452ABB95}"/>
              </a:ext>
              <a:ext uri="{C183D7F6-B498-43B3-948B-1728B52AA6E4}">
                <adec:decorative xmlns:adec="http://schemas.microsoft.com/office/drawing/2017/decorative" val="1"/>
              </a:ext>
            </a:extLst>
          </p:cNvPr>
          <p:cNvSpPr/>
          <p:nvPr/>
        </p:nvSpPr>
        <p:spPr>
          <a:xfrm>
            <a:off x="853342" y="4602172"/>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36" name="Oval 35">
            <a:extLst>
              <a:ext uri="{FF2B5EF4-FFF2-40B4-BE49-F238E27FC236}">
                <a16:creationId xmlns:a16="http://schemas.microsoft.com/office/drawing/2014/main" id="{EC2C1E8B-FE22-E275-60D7-BBD06CD5FEBC}"/>
              </a:ext>
              <a:ext uri="{C183D7F6-B498-43B3-948B-1728B52AA6E4}">
                <adec:decorative xmlns:adec="http://schemas.microsoft.com/office/drawing/2017/decorative" val="1"/>
              </a:ext>
            </a:extLst>
          </p:cNvPr>
          <p:cNvSpPr/>
          <p:nvPr/>
        </p:nvSpPr>
        <p:spPr>
          <a:xfrm>
            <a:off x="6608746" y="4050865"/>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Tree>
    <p:extLst>
      <p:ext uri="{BB962C8B-B14F-4D97-AF65-F5344CB8AC3E}">
        <p14:creationId xmlns:p14="http://schemas.microsoft.com/office/powerpoint/2010/main" val="2651334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anim calcmode="lin" valueType="num">
                                      <p:cBhvr>
                                        <p:cTn id="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anim calcmode="lin" valueType="num">
                                      <p:cBhvr>
                                        <p:cTn id="13" dur="500" fill="hold"/>
                                        <p:tgtEl>
                                          <p:spTgt spid="31"/>
                                        </p:tgtEl>
                                        <p:attrNameLst>
                                          <p:attrName>ppt_x</p:attrName>
                                        </p:attrNameLst>
                                      </p:cBhvr>
                                      <p:tavLst>
                                        <p:tav tm="0">
                                          <p:val>
                                            <p:strVal val="#ppt_x"/>
                                          </p:val>
                                        </p:tav>
                                        <p:tav tm="100000">
                                          <p:val>
                                            <p:strVal val="#ppt_x"/>
                                          </p:val>
                                        </p:tav>
                                      </p:tavLst>
                                    </p:anim>
                                    <p:anim calcmode="lin" valueType="num">
                                      <p:cBhvr>
                                        <p:cTn id="14" dur="500" fill="hold"/>
                                        <p:tgtEl>
                                          <p:spTgt spid="31"/>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wipe(up)">
                                      <p:cBhvr>
                                        <p:cTn id="18" dur="500"/>
                                        <p:tgtEl>
                                          <p:spTgt spid="2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1">
                                            <p:txEl>
                                              <p:pRg st="0" end="0"/>
                                            </p:txEl>
                                          </p:spTgt>
                                        </p:tgtEl>
                                        <p:attrNameLst>
                                          <p:attrName>style.visibility</p:attrName>
                                        </p:attrNameLst>
                                      </p:cBhvr>
                                      <p:to>
                                        <p:strVal val="visible"/>
                                      </p:to>
                                    </p:set>
                                    <p:animEffect transition="in" filter="fade">
                                      <p:cBhvr>
                                        <p:cTn id="24" dur="500"/>
                                        <p:tgtEl>
                                          <p:spTgt spid="41">
                                            <p:txEl>
                                              <p:pRg st="0" end="0"/>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1">
                                            <p:txEl>
                                              <p:pRg st="1" end="1"/>
                                            </p:txEl>
                                          </p:spTgt>
                                        </p:tgtEl>
                                        <p:attrNameLst>
                                          <p:attrName>style.visibility</p:attrName>
                                        </p:attrNameLst>
                                      </p:cBhvr>
                                      <p:to>
                                        <p:strVal val="visible"/>
                                      </p:to>
                                    </p:set>
                                    <p:animEffect transition="in" filter="fade">
                                      <p:cBhvr>
                                        <p:cTn id="30" dur="500"/>
                                        <p:tgtEl>
                                          <p:spTgt spid="41">
                                            <p:txEl>
                                              <p:pRg st="1" end="1"/>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fade">
                                      <p:cBhvr>
                                        <p:cTn id="33" dur="500"/>
                                        <p:tgtEl>
                                          <p:spTgt spid="3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1">
                                            <p:txEl>
                                              <p:pRg st="2" end="2"/>
                                            </p:txEl>
                                          </p:spTgt>
                                        </p:tgtEl>
                                        <p:attrNameLst>
                                          <p:attrName>style.visibility</p:attrName>
                                        </p:attrNameLst>
                                      </p:cBhvr>
                                      <p:to>
                                        <p:strVal val="visible"/>
                                      </p:to>
                                    </p:set>
                                    <p:animEffect transition="in" filter="fade">
                                      <p:cBhvr>
                                        <p:cTn id="36" dur="500"/>
                                        <p:tgtEl>
                                          <p:spTgt spid="4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1" grpId="0" uiExpand="1" build="p"/>
      <p:bldP spid="18" grpId="0" animBg="1"/>
      <p:bldP spid="19" grpId="0" animBg="1"/>
      <p:bldP spid="3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2">
            <a:extLst>
              <a:ext uri="{FF2B5EF4-FFF2-40B4-BE49-F238E27FC236}">
                <a16:creationId xmlns:a16="http://schemas.microsoft.com/office/drawing/2014/main" id="{54F700E1-94F4-8FDC-19AD-65338E7CA135}"/>
              </a:ext>
              <a:ext uri="{C183D7F6-B498-43B3-948B-1728B52AA6E4}">
                <adec:decorative xmlns:adec="http://schemas.microsoft.com/office/drawing/2017/decorative" val="1"/>
              </a:ext>
            </a:extLst>
          </p:cNvPr>
          <p:cNvSpPr>
            <a:spLocks noGrp="1"/>
          </p:cNvSpPr>
          <p:nvPr>
            <p:ph type="body" sz="quarter" idx="24"/>
          </p:nvPr>
        </p:nvSpPr>
        <p:spPr>
          <a:xfrm>
            <a:off x="714375" y="0"/>
            <a:ext cx="5381625" cy="473235"/>
          </a:xfrm>
        </p:spPr>
        <p:txBody>
          <a:bodyPr/>
          <a:lstStyle/>
          <a:p>
            <a:r>
              <a:rPr lang="en-AU" dirty="0"/>
              <a:t>Learning objectives and success criteria overview</a:t>
            </a:r>
          </a:p>
          <a:p>
            <a:endParaRPr lang="en-AU" dirty="0"/>
          </a:p>
        </p:txBody>
      </p:sp>
      <p:sp>
        <p:nvSpPr>
          <p:cNvPr id="4" name="Title 3">
            <a:extLst>
              <a:ext uri="{FF2B5EF4-FFF2-40B4-BE49-F238E27FC236}">
                <a16:creationId xmlns:a16="http://schemas.microsoft.com/office/drawing/2014/main" id="{FE45DFE9-B31A-4154-7F25-2A17E4170BA0}"/>
              </a:ext>
            </a:extLst>
          </p:cNvPr>
          <p:cNvSpPr>
            <a:spLocks noGrp="1"/>
          </p:cNvSpPr>
          <p:nvPr>
            <p:ph type="title"/>
          </p:nvPr>
        </p:nvSpPr>
        <p:spPr/>
        <p:txBody>
          <a:bodyPr/>
          <a:lstStyle/>
          <a:p>
            <a:r>
              <a:rPr lang="en-AU" dirty="0"/>
              <a:t>Why use learning objectives and success criteria</a:t>
            </a:r>
          </a:p>
        </p:txBody>
      </p:sp>
      <p:grpSp>
        <p:nvGrpSpPr>
          <p:cNvPr id="12" name="Group 11">
            <a:extLst>
              <a:ext uri="{FF2B5EF4-FFF2-40B4-BE49-F238E27FC236}">
                <a16:creationId xmlns:a16="http://schemas.microsoft.com/office/drawing/2014/main" id="{EE9B9B6D-28DC-B448-A4A4-C2566577C931}"/>
              </a:ext>
              <a:ext uri="{C183D7F6-B498-43B3-948B-1728B52AA6E4}">
                <adec:decorative xmlns:adec="http://schemas.microsoft.com/office/drawing/2017/decorative" val="1"/>
              </a:ext>
            </a:extLst>
          </p:cNvPr>
          <p:cNvGrpSpPr/>
          <p:nvPr/>
        </p:nvGrpSpPr>
        <p:grpSpPr>
          <a:xfrm>
            <a:off x="703942" y="1777999"/>
            <a:ext cx="354391" cy="354391"/>
            <a:chOff x="703942" y="1714499"/>
            <a:chExt cx="354391" cy="354391"/>
          </a:xfrm>
        </p:grpSpPr>
        <p:sp>
          <p:nvSpPr>
            <p:cNvPr id="13" name="Oval 12">
              <a:extLst>
                <a:ext uri="{FF2B5EF4-FFF2-40B4-BE49-F238E27FC236}">
                  <a16:creationId xmlns:a16="http://schemas.microsoft.com/office/drawing/2014/main" id="{7F498648-03D1-6781-F2BA-282D4A651C6A}"/>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4" name="Graphic 13">
              <a:extLst>
                <a:ext uri="{FF2B5EF4-FFF2-40B4-BE49-F238E27FC236}">
                  <a16:creationId xmlns:a16="http://schemas.microsoft.com/office/drawing/2014/main" id="{9C37BAE9-E846-E523-EC14-2CEBEEEA175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1124" y="1815494"/>
              <a:ext cx="200025" cy="152400"/>
            </a:xfrm>
            <a:prstGeom prst="rect">
              <a:avLst/>
            </a:prstGeom>
          </p:spPr>
        </p:pic>
      </p:grpSp>
      <p:sp>
        <p:nvSpPr>
          <p:cNvPr id="15" name="Text Placeholder 7">
            <a:extLst>
              <a:ext uri="{FF2B5EF4-FFF2-40B4-BE49-F238E27FC236}">
                <a16:creationId xmlns:a16="http://schemas.microsoft.com/office/drawing/2014/main" id="{3047415E-A496-94D5-6AF4-458057B33C7E}"/>
              </a:ext>
            </a:extLst>
          </p:cNvPr>
          <p:cNvSpPr>
            <a:spLocks noGrp="1"/>
          </p:cNvSpPr>
          <p:nvPr>
            <p:ph type="body" sz="quarter" idx="23"/>
          </p:nvPr>
        </p:nvSpPr>
        <p:spPr>
          <a:xfrm>
            <a:off x="609599" y="2147201"/>
            <a:ext cx="3542675" cy="2623666"/>
          </a:xfrm>
        </p:spPr>
        <p:txBody>
          <a:bodyPr>
            <a:noAutofit/>
          </a:bodyPr>
          <a:lstStyle/>
          <a:p>
            <a:r>
              <a:rPr lang="en-AU" noProof="0" dirty="0"/>
              <a:t>Clearly communicating learning objectives and success criteria helps students to:</a:t>
            </a:r>
          </a:p>
          <a:p>
            <a:pPr lvl="3"/>
            <a:r>
              <a:rPr lang="en-AU" b="1" noProof="0" dirty="0"/>
              <a:t>focus</a:t>
            </a:r>
            <a:r>
              <a:rPr lang="en-AU" noProof="0" dirty="0"/>
              <a:t> on what they need </a:t>
            </a:r>
            <a:br>
              <a:rPr lang="en-AU" noProof="0" dirty="0"/>
            </a:br>
            <a:r>
              <a:rPr lang="en-AU" noProof="0" dirty="0"/>
              <a:t>to learn</a:t>
            </a:r>
          </a:p>
          <a:p>
            <a:pPr lvl="3"/>
            <a:r>
              <a:rPr lang="en-AU" noProof="0" dirty="0"/>
              <a:t>know what they need</a:t>
            </a:r>
            <a:br>
              <a:rPr lang="en-AU" noProof="0" dirty="0"/>
            </a:br>
            <a:r>
              <a:rPr lang="en-AU" noProof="0" dirty="0"/>
              <a:t>to do to be </a:t>
            </a:r>
            <a:r>
              <a:rPr lang="en-AU" b="1" noProof="0" dirty="0"/>
              <a:t>successful</a:t>
            </a:r>
            <a:r>
              <a:rPr lang="en-AU" noProof="0" dirty="0"/>
              <a:t>.</a:t>
            </a:r>
          </a:p>
        </p:txBody>
      </p:sp>
      <p:grpSp>
        <p:nvGrpSpPr>
          <p:cNvPr id="16" name="Group 15">
            <a:extLst>
              <a:ext uri="{FF2B5EF4-FFF2-40B4-BE49-F238E27FC236}">
                <a16:creationId xmlns:a16="http://schemas.microsoft.com/office/drawing/2014/main" id="{D3310BB0-B6E0-FD98-5894-9BE28E229972}"/>
              </a:ext>
              <a:ext uri="{C183D7F6-B498-43B3-948B-1728B52AA6E4}">
                <adec:decorative xmlns:adec="http://schemas.microsoft.com/office/drawing/2017/decorative" val="1"/>
              </a:ext>
            </a:extLst>
          </p:cNvPr>
          <p:cNvGrpSpPr/>
          <p:nvPr/>
        </p:nvGrpSpPr>
        <p:grpSpPr>
          <a:xfrm>
            <a:off x="4614254" y="1777999"/>
            <a:ext cx="354391" cy="354391"/>
            <a:chOff x="703942" y="1714499"/>
            <a:chExt cx="354391" cy="354391"/>
          </a:xfrm>
        </p:grpSpPr>
        <p:sp>
          <p:nvSpPr>
            <p:cNvPr id="17" name="Oval 16">
              <a:extLst>
                <a:ext uri="{FF2B5EF4-FFF2-40B4-BE49-F238E27FC236}">
                  <a16:creationId xmlns:a16="http://schemas.microsoft.com/office/drawing/2014/main" id="{87213B9A-789B-3D95-5E77-637A7C048FB4}"/>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8" name="Graphic 17">
              <a:extLst>
                <a:ext uri="{FF2B5EF4-FFF2-40B4-BE49-F238E27FC236}">
                  <a16:creationId xmlns:a16="http://schemas.microsoft.com/office/drawing/2014/main" id="{6ED01919-D63C-921A-C377-90FFF263968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1124" y="1815494"/>
              <a:ext cx="200025" cy="152400"/>
            </a:xfrm>
            <a:prstGeom prst="rect">
              <a:avLst/>
            </a:prstGeom>
          </p:spPr>
        </p:pic>
      </p:grpSp>
      <p:sp>
        <p:nvSpPr>
          <p:cNvPr id="19" name="Text Placeholder 7">
            <a:extLst>
              <a:ext uri="{FF2B5EF4-FFF2-40B4-BE49-F238E27FC236}">
                <a16:creationId xmlns:a16="http://schemas.microsoft.com/office/drawing/2014/main" id="{5213F9E4-9B4E-8919-7F28-AECFAB93E2C9}"/>
              </a:ext>
            </a:extLst>
          </p:cNvPr>
          <p:cNvSpPr txBox="1">
            <a:spLocks/>
          </p:cNvSpPr>
          <p:nvPr/>
        </p:nvSpPr>
        <p:spPr>
          <a:xfrm>
            <a:off x="4540215" y="2147201"/>
            <a:ext cx="2836333" cy="2623667"/>
          </a:xfrm>
          <a:prstGeom prst="rect">
            <a:avLst/>
          </a:prstGeom>
        </p:spPr>
        <p:txBody>
          <a:bodyPr vert="horz" wrap="square" lIns="91440" tIns="45720" rIns="91440" bIns="4572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0">
              <a:lnSpc>
                <a:spcPct val="120000"/>
              </a:lnSpc>
              <a:spcAft>
                <a:spcPts val="0"/>
              </a:spcAft>
              <a:buClrTx/>
              <a:defRPr/>
            </a:pPr>
            <a:r>
              <a:rPr lang="en-AU" dirty="0">
                <a:solidFill>
                  <a:srgbClr val="000000"/>
                </a:solidFill>
              </a:rPr>
              <a:t>This can manage students’ </a:t>
            </a:r>
            <a:r>
              <a:rPr lang="en-AU" b="1" dirty="0">
                <a:solidFill>
                  <a:srgbClr val="000000"/>
                </a:solidFill>
              </a:rPr>
              <a:t>cognitive load</a:t>
            </a:r>
            <a:r>
              <a:rPr lang="en-AU" dirty="0">
                <a:solidFill>
                  <a:srgbClr val="000000"/>
                </a:solidFill>
              </a:rPr>
              <a:t>. </a:t>
            </a:r>
          </a:p>
        </p:txBody>
      </p:sp>
      <p:grpSp>
        <p:nvGrpSpPr>
          <p:cNvPr id="20" name="Group 19">
            <a:extLst>
              <a:ext uri="{FF2B5EF4-FFF2-40B4-BE49-F238E27FC236}">
                <a16:creationId xmlns:a16="http://schemas.microsoft.com/office/drawing/2014/main" id="{6ADA56CF-A49D-869A-5B23-6A68A706965B}"/>
              </a:ext>
              <a:ext uri="{C183D7F6-B498-43B3-948B-1728B52AA6E4}">
                <adec:decorative xmlns:adec="http://schemas.microsoft.com/office/drawing/2017/decorative" val="1"/>
              </a:ext>
            </a:extLst>
          </p:cNvPr>
          <p:cNvGrpSpPr/>
          <p:nvPr/>
        </p:nvGrpSpPr>
        <p:grpSpPr>
          <a:xfrm>
            <a:off x="7831697" y="1777999"/>
            <a:ext cx="354391" cy="354391"/>
            <a:chOff x="703942" y="1714499"/>
            <a:chExt cx="354391" cy="354391"/>
          </a:xfrm>
        </p:grpSpPr>
        <p:sp>
          <p:nvSpPr>
            <p:cNvPr id="21" name="Oval 20">
              <a:extLst>
                <a:ext uri="{FF2B5EF4-FFF2-40B4-BE49-F238E27FC236}">
                  <a16:creationId xmlns:a16="http://schemas.microsoft.com/office/drawing/2014/main" id="{CDD6642C-9364-DB39-AD7D-5C9DBEA882CC}"/>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22" name="Graphic 21">
              <a:extLst>
                <a:ext uri="{FF2B5EF4-FFF2-40B4-BE49-F238E27FC236}">
                  <a16:creationId xmlns:a16="http://schemas.microsoft.com/office/drawing/2014/main" id="{4577B0B8-1F02-661C-62A0-4E4A2949E79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1124" y="1815494"/>
              <a:ext cx="200025" cy="152400"/>
            </a:xfrm>
            <a:prstGeom prst="rect">
              <a:avLst/>
            </a:prstGeom>
          </p:spPr>
        </p:pic>
      </p:grpSp>
      <p:sp>
        <p:nvSpPr>
          <p:cNvPr id="23" name="Text Placeholder 7">
            <a:extLst>
              <a:ext uri="{FF2B5EF4-FFF2-40B4-BE49-F238E27FC236}">
                <a16:creationId xmlns:a16="http://schemas.microsoft.com/office/drawing/2014/main" id="{6E97D135-CE13-FDD7-9AEC-50C14A16EE1A}"/>
              </a:ext>
            </a:extLst>
          </p:cNvPr>
          <p:cNvSpPr txBox="1">
            <a:spLocks/>
          </p:cNvSpPr>
          <p:nvPr/>
        </p:nvSpPr>
        <p:spPr>
          <a:xfrm>
            <a:off x="7721318" y="2147201"/>
            <a:ext cx="3861082" cy="2242593"/>
          </a:xfrm>
          <a:prstGeom prst="rect">
            <a:avLst/>
          </a:prstGeom>
        </p:spPr>
        <p:txBody>
          <a:bodyPr vert="horz" wrap="square" lIns="91440" tIns="45720" rIns="91440" bIns="4572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Connecting with what students already know helps students to:</a:t>
            </a:r>
          </a:p>
          <a:p>
            <a:pPr lvl="3">
              <a:buClr>
                <a:schemeClr val="tx1"/>
              </a:buClr>
            </a:pPr>
            <a:r>
              <a:rPr lang="en-AU" b="1" noProof="0" dirty="0"/>
              <a:t>make sense </a:t>
            </a:r>
            <a:r>
              <a:rPr lang="en-AU" noProof="0" dirty="0"/>
              <a:t>of new information</a:t>
            </a:r>
          </a:p>
          <a:p>
            <a:pPr lvl="3">
              <a:buClr>
                <a:schemeClr val="tx1"/>
              </a:buClr>
            </a:pPr>
            <a:r>
              <a:rPr lang="en-AU" b="1" noProof="0" dirty="0"/>
              <a:t>retain</a:t>
            </a:r>
            <a:r>
              <a:rPr lang="en-AU" noProof="0" dirty="0"/>
              <a:t> what they’re learning. </a:t>
            </a:r>
          </a:p>
        </p:txBody>
      </p:sp>
      <p:cxnSp>
        <p:nvCxnSpPr>
          <p:cNvPr id="10" name="Straight Connector 9">
            <a:extLst>
              <a:ext uri="{FF2B5EF4-FFF2-40B4-BE49-F238E27FC236}">
                <a16:creationId xmlns:a16="http://schemas.microsoft.com/office/drawing/2014/main" id="{E724D66C-BE8C-E419-DEF7-4EE8B781C92A}"/>
              </a:ext>
              <a:ext uri="{C183D7F6-B498-43B3-948B-1728B52AA6E4}">
                <adec:decorative xmlns:adec="http://schemas.microsoft.com/office/drawing/2017/decorative" val="1"/>
              </a:ext>
            </a:extLst>
          </p:cNvPr>
          <p:cNvCxnSpPr/>
          <p:nvPr/>
        </p:nvCxnSpPr>
        <p:spPr>
          <a:xfrm>
            <a:off x="703942" y="5602250"/>
            <a:ext cx="10738757"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11" name="Text Placeholder 7">
            <a:extLst>
              <a:ext uri="{FF2B5EF4-FFF2-40B4-BE49-F238E27FC236}">
                <a16:creationId xmlns:a16="http://schemas.microsoft.com/office/drawing/2014/main" id="{3772B390-D195-B63B-1436-126C1BE846F5}"/>
              </a:ext>
            </a:extLst>
          </p:cNvPr>
          <p:cNvSpPr txBox="1">
            <a:spLocks/>
          </p:cNvSpPr>
          <p:nvPr/>
        </p:nvSpPr>
        <p:spPr>
          <a:xfrm>
            <a:off x="609600" y="5750127"/>
            <a:ext cx="10833099" cy="770980"/>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Bef>
                <a:spcPts val="0"/>
              </a:spcBef>
              <a:spcAft>
                <a:spcPts val="0"/>
              </a:spcAft>
            </a:pPr>
            <a:r>
              <a:rPr lang="en-AU" sz="1050" noProof="0" dirty="0"/>
              <a:t>Sources: </a:t>
            </a:r>
          </a:p>
          <a:p>
            <a:pPr lvl="3">
              <a:lnSpc>
                <a:spcPct val="100000"/>
              </a:lnSpc>
              <a:spcAft>
                <a:spcPts val="0"/>
              </a:spcAft>
              <a:buClr>
                <a:schemeClr val="tx1"/>
              </a:buClr>
              <a:defRPr/>
            </a:pPr>
            <a:r>
              <a:rPr lang="en-AU" sz="1050" dirty="0">
                <a:solidFill>
                  <a:srgbClr val="000000"/>
                </a:solidFill>
              </a:rPr>
              <a:t>Hattie, J. (2023). </a:t>
            </a:r>
            <a:r>
              <a:rPr lang="en-AU" sz="1050" i="1" dirty="0">
                <a:solidFill>
                  <a:srgbClr val="000000"/>
                </a:solidFill>
              </a:rPr>
              <a:t>Visible learning: The sequel: A synthesis of over 2,100 meta-analyses relating to achievement. </a:t>
            </a:r>
            <a:r>
              <a:rPr lang="en-AU" sz="1050" dirty="0">
                <a:solidFill>
                  <a:srgbClr val="000000"/>
                </a:solidFill>
              </a:rPr>
              <a:t>Routledge.</a:t>
            </a:r>
          </a:p>
          <a:p>
            <a:pPr lvl="3">
              <a:lnSpc>
                <a:spcPct val="100000"/>
              </a:lnSpc>
              <a:spcAft>
                <a:spcPts val="0"/>
              </a:spcAft>
              <a:buClr>
                <a:schemeClr val="tx1"/>
              </a:buClr>
              <a:defRPr/>
            </a:pPr>
            <a:r>
              <a:rPr lang="en-AU" sz="1050" dirty="0">
                <a:solidFill>
                  <a:srgbClr val="000000"/>
                </a:solidFill>
              </a:rPr>
              <a:t>Perry, T., Lea, R., Jørgensen, C. R., Cordingley, P., Shapiro, K., </a:t>
            </a:r>
            <a:r>
              <a:rPr lang="en-AU" sz="1050" dirty="0" err="1">
                <a:solidFill>
                  <a:srgbClr val="000000"/>
                </a:solidFill>
              </a:rPr>
              <a:t>Youdell</a:t>
            </a:r>
            <a:r>
              <a:rPr lang="en-AU" sz="1050" dirty="0">
                <a:solidFill>
                  <a:srgbClr val="000000"/>
                </a:solidFill>
              </a:rPr>
              <a:t>, D., Harrington, J., Fancourt, A., Crisp, P., Gamble, N., &amp; </a:t>
            </a:r>
            <a:r>
              <a:rPr lang="en-AU" sz="1050" dirty="0" err="1">
                <a:solidFill>
                  <a:srgbClr val="000000"/>
                </a:solidFill>
              </a:rPr>
              <a:t>Pomareda</a:t>
            </a:r>
            <a:r>
              <a:rPr lang="en-AU" sz="1050" dirty="0">
                <a:solidFill>
                  <a:srgbClr val="000000"/>
                </a:solidFill>
              </a:rPr>
              <a:t>, C. (2021). </a:t>
            </a:r>
            <a:r>
              <a:rPr lang="en-AU" sz="1050" i="1" dirty="0">
                <a:solidFill>
                  <a:srgbClr val="000000"/>
                </a:solidFill>
              </a:rPr>
              <a:t>Cognitive science in the classroom: Evidence and practice review. </a:t>
            </a:r>
            <a:r>
              <a:rPr lang="en-AU" sz="1050" dirty="0">
                <a:solidFill>
                  <a:srgbClr val="000000"/>
                </a:solidFill>
              </a:rPr>
              <a:t>Education Endowment Foundation.</a:t>
            </a:r>
            <a:endParaRPr lang="en-AU" sz="1050" i="1" dirty="0">
              <a:solidFill>
                <a:srgbClr val="000000"/>
              </a:solidFill>
            </a:endParaRPr>
          </a:p>
        </p:txBody>
      </p:sp>
    </p:spTree>
    <p:extLst>
      <p:ext uri="{BB962C8B-B14F-4D97-AF65-F5344CB8AC3E}">
        <p14:creationId xmlns:p14="http://schemas.microsoft.com/office/powerpoint/2010/main" val="1751264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C6915-38A7-438E-28C6-52FCE3CF9942}"/>
            </a:ext>
          </a:extLst>
        </p:cNvPr>
        <p:cNvGrpSpPr/>
        <p:nvPr/>
      </p:nvGrpSpPr>
      <p:grpSpPr>
        <a:xfrm>
          <a:off x="0" y="0"/>
          <a:ext cx="0" cy="0"/>
          <a:chOff x="0" y="0"/>
          <a:chExt cx="0" cy="0"/>
        </a:xfrm>
      </p:grpSpPr>
      <p:sp>
        <p:nvSpPr>
          <p:cNvPr id="5" name="Text Placeholder 2">
            <a:extLst>
              <a:ext uri="{FF2B5EF4-FFF2-40B4-BE49-F238E27FC236}">
                <a16:creationId xmlns:a16="http://schemas.microsoft.com/office/drawing/2014/main" id="{7536C66D-9ABD-D966-BE62-E28FBCF767DF}"/>
              </a:ext>
              <a:ext uri="{C183D7F6-B498-43B3-948B-1728B52AA6E4}">
                <adec:decorative xmlns:adec="http://schemas.microsoft.com/office/drawing/2017/decorative" val="1"/>
              </a:ext>
            </a:extLst>
          </p:cNvPr>
          <p:cNvSpPr>
            <a:spLocks noGrp="1"/>
          </p:cNvSpPr>
          <p:nvPr>
            <p:ph type="body" sz="quarter" idx="24"/>
          </p:nvPr>
        </p:nvSpPr>
        <p:spPr>
          <a:xfrm>
            <a:off x="714375" y="0"/>
            <a:ext cx="5381625" cy="473235"/>
          </a:xfrm>
        </p:spPr>
        <p:txBody>
          <a:bodyPr/>
          <a:lstStyle/>
          <a:p>
            <a:r>
              <a:rPr lang="en-AU" noProof="0" dirty="0"/>
              <a:t>Learning objectives and success criteria overview</a:t>
            </a:r>
          </a:p>
          <a:p>
            <a:endParaRPr lang="en-AU" noProof="0" dirty="0"/>
          </a:p>
        </p:txBody>
      </p:sp>
      <p:sp>
        <p:nvSpPr>
          <p:cNvPr id="4" name="Title 3">
            <a:extLst>
              <a:ext uri="{FF2B5EF4-FFF2-40B4-BE49-F238E27FC236}">
                <a16:creationId xmlns:a16="http://schemas.microsoft.com/office/drawing/2014/main" id="{45E4732D-C5FF-4078-DDD4-3A13CA013419}"/>
              </a:ext>
            </a:extLst>
          </p:cNvPr>
          <p:cNvSpPr>
            <a:spLocks noGrp="1"/>
          </p:cNvSpPr>
          <p:nvPr>
            <p:ph type="title"/>
          </p:nvPr>
        </p:nvSpPr>
        <p:spPr>
          <a:xfrm>
            <a:off x="609600" y="780287"/>
            <a:ext cx="4881880" cy="1857405"/>
          </a:xfrm>
        </p:spPr>
        <p:txBody>
          <a:bodyPr/>
          <a:lstStyle/>
          <a:p>
            <a:r>
              <a:rPr lang="en-AU" noProof="0" dirty="0"/>
              <a:t>Linking learning objectives and success criteria with how students learn</a:t>
            </a:r>
          </a:p>
        </p:txBody>
      </p:sp>
      <p:sp>
        <p:nvSpPr>
          <p:cNvPr id="6" name="TextBox 5">
            <a:extLst>
              <a:ext uri="{FF2B5EF4-FFF2-40B4-BE49-F238E27FC236}">
                <a16:creationId xmlns:a16="http://schemas.microsoft.com/office/drawing/2014/main" id="{DCC07E22-1CE3-39D3-4E28-94181EBDEF65}"/>
              </a:ext>
            </a:extLst>
          </p:cNvPr>
          <p:cNvSpPr txBox="1"/>
          <p:nvPr/>
        </p:nvSpPr>
        <p:spPr>
          <a:xfrm>
            <a:off x="609601" y="2948559"/>
            <a:ext cx="4881880" cy="2137445"/>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600"/>
              </a:spcAft>
              <a:buClrTx/>
              <a:buSzTx/>
              <a:buFontTx/>
              <a:buNone/>
              <a:tabLst/>
              <a:defRPr/>
            </a:pPr>
            <a:r>
              <a:rPr kumimoji="0" lang="en-AU" sz="1600" b="1" i="0" u="none" strike="noStrike" kern="1200" cap="none" spc="0" normalizeH="0" baseline="0" noProof="0" dirty="0">
                <a:ln>
                  <a:noFill/>
                </a:ln>
                <a:solidFill>
                  <a:srgbClr val="000000"/>
                </a:solidFill>
                <a:effectLst/>
                <a:uLnTx/>
                <a:uFillTx/>
                <a:latin typeface="Montserrat"/>
                <a:ea typeface="+mn-ea"/>
                <a:cs typeface="+mn-cs"/>
              </a:rPr>
              <a:t>AERO’s learning and teaching model </a:t>
            </a:r>
            <a:r>
              <a:rPr kumimoji="0" lang="en-AU" sz="1600" b="0" i="0" u="none" strike="noStrike" kern="1200" cap="none" spc="0" normalizeH="0" baseline="0" noProof="0" dirty="0">
                <a:ln>
                  <a:noFill/>
                </a:ln>
                <a:solidFill>
                  <a:srgbClr val="000000"/>
                </a:solidFill>
                <a:effectLst/>
                <a:uLnTx/>
                <a:uFillTx/>
                <a:latin typeface="Montserrat"/>
                <a:ea typeface="+mn-ea"/>
                <a:cs typeface="+mn-cs"/>
              </a:rPr>
              <a:t>outlines evidence-based teaching practices that support students in their learning.</a:t>
            </a:r>
          </a:p>
          <a:p>
            <a:pPr marL="0" marR="0" lvl="0" indent="0" algn="l" defTabSz="914400" rtl="0" eaLnBrk="1" fontAlgn="auto" latinLnBrk="0" hangingPunct="1">
              <a:lnSpc>
                <a:spcPct val="130000"/>
              </a:lnSpc>
              <a:spcBef>
                <a:spcPts val="600"/>
              </a:spcBef>
              <a:spcAft>
                <a:spcPts val="600"/>
              </a:spcAft>
              <a:buClrTx/>
              <a:buSzTx/>
              <a:buFontTx/>
              <a:buNone/>
              <a:tabLst/>
              <a:defRPr/>
            </a:pPr>
            <a:r>
              <a:rPr kumimoji="0" lang="en-AU" sz="1600" b="0" i="0" u="none" strike="noStrike" kern="1200" cap="none" spc="0" normalizeH="0" baseline="0" noProof="0" dirty="0">
                <a:ln>
                  <a:noFill/>
                </a:ln>
                <a:solidFill>
                  <a:srgbClr val="000000"/>
                </a:solidFill>
                <a:effectLst/>
                <a:uLnTx/>
                <a:uFillTx/>
                <a:latin typeface="Montserrat"/>
                <a:ea typeface="+mn-ea"/>
                <a:cs typeface="+mn-cs"/>
              </a:rPr>
              <a:t>The model shows how the practice of explaining </a:t>
            </a:r>
            <a:r>
              <a:rPr kumimoji="0" lang="en-AU" sz="1600" b="1" i="0" u="none" strike="noStrike" kern="1200" cap="none" spc="0" normalizeH="0" baseline="0" noProof="0" dirty="0">
                <a:ln>
                  <a:noFill/>
                </a:ln>
                <a:solidFill>
                  <a:srgbClr val="000000"/>
                </a:solidFill>
                <a:effectLst/>
                <a:uLnTx/>
                <a:uFillTx/>
                <a:latin typeface="Montserrat"/>
                <a:ea typeface="+mn-ea"/>
                <a:cs typeface="+mn-cs"/>
              </a:rPr>
              <a:t>learning objectives </a:t>
            </a:r>
            <a:r>
              <a:rPr kumimoji="0" lang="en-AU" sz="1600" b="0" i="0" u="none" strike="noStrike" kern="1200" cap="none" spc="0" normalizeH="0" baseline="0" noProof="0" dirty="0">
                <a:ln>
                  <a:noFill/>
                </a:ln>
                <a:solidFill>
                  <a:srgbClr val="000000"/>
                </a:solidFill>
                <a:effectLst/>
                <a:uLnTx/>
                <a:uFillTx/>
                <a:latin typeface="Montserrat"/>
                <a:ea typeface="+mn-ea"/>
                <a:cs typeface="+mn-cs"/>
              </a:rPr>
              <a:t>relates to what we know about </a:t>
            </a:r>
            <a:r>
              <a:rPr kumimoji="0" lang="en-AU" sz="1600" b="1" i="0" u="none" strike="noStrike" kern="1200" cap="none" spc="0" normalizeH="0" baseline="0" noProof="0" dirty="0">
                <a:ln>
                  <a:noFill/>
                </a:ln>
                <a:solidFill>
                  <a:srgbClr val="000000"/>
                </a:solidFill>
                <a:effectLst/>
                <a:uLnTx/>
                <a:uFillTx/>
                <a:latin typeface="Montserrat"/>
                <a:ea typeface="+mn-ea"/>
                <a:cs typeface="+mn-cs"/>
              </a:rPr>
              <a:t>how students learn</a:t>
            </a:r>
            <a:r>
              <a:rPr kumimoji="0" lang="en-AU" sz="1600" b="0" i="0" u="none" strike="noStrike" kern="1200" cap="none" spc="0" normalizeH="0" baseline="0" noProof="0" dirty="0">
                <a:ln>
                  <a:noFill/>
                </a:ln>
                <a:solidFill>
                  <a:srgbClr val="000000"/>
                </a:solidFill>
                <a:effectLst/>
                <a:uLnTx/>
                <a:uFillTx/>
                <a:latin typeface="Montserrat"/>
                <a:ea typeface="+mn-ea"/>
                <a:cs typeface="+mn-cs"/>
              </a:rPr>
              <a:t>.</a:t>
            </a:r>
          </a:p>
        </p:txBody>
      </p:sp>
      <p:grpSp>
        <p:nvGrpSpPr>
          <p:cNvPr id="16" name="Group 15" descr="AERO's learning and teaching model. In the learning column, 2 bullet points are highlighted: Consolidation and Cognitive load. In the Teaching column, one bullet point is highlighted: Explain learning objective.">
            <a:extLst>
              <a:ext uri="{FF2B5EF4-FFF2-40B4-BE49-F238E27FC236}">
                <a16:creationId xmlns:a16="http://schemas.microsoft.com/office/drawing/2014/main" id="{3B4CA4F2-E048-4F33-2706-6D0D5FC39BD7}"/>
              </a:ext>
            </a:extLst>
          </p:cNvPr>
          <p:cNvGrpSpPr/>
          <p:nvPr/>
        </p:nvGrpSpPr>
        <p:grpSpPr>
          <a:xfrm>
            <a:off x="6096000" y="473235"/>
            <a:ext cx="5704276" cy="5985068"/>
            <a:chOff x="6193536" y="162560"/>
            <a:chExt cx="5998464" cy="6172200"/>
          </a:xfrm>
        </p:grpSpPr>
        <p:pic>
          <p:nvPicPr>
            <p:cNvPr id="15" name="Picture 14">
              <a:extLst>
                <a:ext uri="{FF2B5EF4-FFF2-40B4-BE49-F238E27FC236}">
                  <a16:creationId xmlns:a16="http://schemas.microsoft.com/office/drawing/2014/main" id="{4000CCB9-0999-8B8E-33B5-B212A6C0F71D}"/>
                </a:ext>
              </a:extLst>
            </p:cNvPr>
            <p:cNvPicPr>
              <a:picLocks noChangeAspect="1"/>
            </p:cNvPicPr>
            <p:nvPr/>
          </p:nvPicPr>
          <p:blipFill>
            <a:blip r:embed="rId3"/>
            <a:stretch>
              <a:fillRect/>
            </a:stretch>
          </p:blipFill>
          <p:spPr>
            <a:xfrm>
              <a:off x="6193536" y="162560"/>
              <a:ext cx="5998464" cy="6172200"/>
            </a:xfrm>
            <a:prstGeom prst="rect">
              <a:avLst/>
            </a:prstGeom>
          </p:spPr>
        </p:pic>
        <p:sp>
          <p:nvSpPr>
            <p:cNvPr id="12" name="Rectangle: Rounded Corners 11">
              <a:extLst>
                <a:ext uri="{FF2B5EF4-FFF2-40B4-BE49-F238E27FC236}">
                  <a16:creationId xmlns:a16="http://schemas.microsoft.com/office/drawing/2014/main" id="{18555ECF-9559-AA2F-5AED-F8B458824433}"/>
                </a:ext>
              </a:extLst>
            </p:cNvPr>
            <p:cNvSpPr/>
            <p:nvPr/>
          </p:nvSpPr>
          <p:spPr>
            <a:xfrm>
              <a:off x="6518658" y="3300393"/>
              <a:ext cx="1658770" cy="144000"/>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FFFFFF"/>
                </a:solidFill>
                <a:effectLst/>
                <a:uLnTx/>
                <a:uFillTx/>
                <a:latin typeface="Montserrat"/>
                <a:ea typeface="+mn-ea"/>
                <a:cs typeface="+mn-cs"/>
              </a:endParaRPr>
            </a:p>
          </p:txBody>
        </p:sp>
        <p:sp>
          <p:nvSpPr>
            <p:cNvPr id="13" name="Rectangle: Rounded Corners 12">
              <a:extLst>
                <a:ext uri="{FF2B5EF4-FFF2-40B4-BE49-F238E27FC236}">
                  <a16:creationId xmlns:a16="http://schemas.microsoft.com/office/drawing/2014/main" id="{325C637D-4578-6947-8B69-5D3C5A724894}"/>
                </a:ext>
              </a:extLst>
            </p:cNvPr>
            <p:cNvSpPr/>
            <p:nvPr/>
          </p:nvSpPr>
          <p:spPr>
            <a:xfrm>
              <a:off x="6518658" y="4250622"/>
              <a:ext cx="1658770" cy="144000"/>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FFFFFF"/>
                </a:solidFill>
                <a:effectLst/>
                <a:uLnTx/>
                <a:uFillTx/>
                <a:latin typeface="Montserrat"/>
                <a:ea typeface="+mn-ea"/>
                <a:cs typeface="+mn-cs"/>
              </a:endParaRPr>
            </a:p>
          </p:txBody>
        </p:sp>
        <p:sp>
          <p:nvSpPr>
            <p:cNvPr id="14" name="Rectangle: Rounded Corners 13">
              <a:extLst>
                <a:ext uri="{FF2B5EF4-FFF2-40B4-BE49-F238E27FC236}">
                  <a16:creationId xmlns:a16="http://schemas.microsoft.com/office/drawing/2014/main" id="{C999B88A-5C4B-9C49-E31A-A75689C6FB19}"/>
                </a:ext>
              </a:extLst>
            </p:cNvPr>
            <p:cNvSpPr/>
            <p:nvPr/>
          </p:nvSpPr>
          <p:spPr>
            <a:xfrm>
              <a:off x="9613328" y="4136544"/>
              <a:ext cx="1658770" cy="144000"/>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FFFFFF"/>
                </a:solidFill>
                <a:effectLst/>
                <a:uLnTx/>
                <a:uFillTx/>
                <a:latin typeface="Montserrat"/>
                <a:ea typeface="+mn-ea"/>
                <a:cs typeface="+mn-cs"/>
              </a:endParaRPr>
            </a:p>
          </p:txBody>
        </p:sp>
      </p:grpSp>
    </p:spTree>
    <p:extLst>
      <p:ext uri="{BB962C8B-B14F-4D97-AF65-F5344CB8AC3E}">
        <p14:creationId xmlns:p14="http://schemas.microsoft.com/office/powerpoint/2010/main" val="36671301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9">
            <a:extLst>
              <a:ext uri="{FF2B5EF4-FFF2-40B4-BE49-F238E27FC236}">
                <a16:creationId xmlns:a16="http://schemas.microsoft.com/office/drawing/2014/main" id="{4041AE80-2C43-DD2A-A2F9-734A8C66C442}"/>
              </a:ext>
            </a:extLst>
          </p:cNvPr>
          <p:cNvSpPr>
            <a:spLocks noGrp="1"/>
          </p:cNvSpPr>
          <p:nvPr>
            <p:ph type="title"/>
          </p:nvPr>
        </p:nvSpPr>
        <p:spPr/>
        <p:txBody>
          <a:bodyPr/>
          <a:lstStyle/>
          <a:p>
            <a:r>
              <a:rPr lang="en-AU" sz="2800" noProof="0" dirty="0"/>
              <a:t>Using learning objectives and success criteria purposefully</a:t>
            </a:r>
          </a:p>
        </p:txBody>
      </p:sp>
      <p:sp>
        <p:nvSpPr>
          <p:cNvPr id="13" name="Text Placeholder 3">
            <a:extLst>
              <a:ext uri="{FF2B5EF4-FFF2-40B4-BE49-F238E27FC236}">
                <a16:creationId xmlns:a16="http://schemas.microsoft.com/office/drawing/2014/main" id="{DF9075EB-0BB3-F54E-BE27-00400AD4F02A}"/>
              </a:ext>
            </a:extLst>
          </p:cNvPr>
          <p:cNvSpPr>
            <a:spLocks noGrp="1"/>
          </p:cNvSpPr>
          <p:nvPr>
            <p:ph type="body" sz="quarter" idx="23"/>
          </p:nvPr>
        </p:nvSpPr>
        <p:spPr>
          <a:xfrm>
            <a:off x="2748290" y="1622870"/>
            <a:ext cx="6695418" cy="5235130"/>
          </a:xfrm>
        </p:spPr>
        <p:txBody>
          <a:bodyPr/>
          <a:lstStyle/>
          <a:p>
            <a:endParaRPr lang="en-AU" noProof="0" dirty="0"/>
          </a:p>
          <a:p>
            <a:endParaRPr lang="en-AU" noProof="0" dirty="0"/>
          </a:p>
          <a:p>
            <a:endParaRPr lang="en-AU" noProof="0" dirty="0"/>
          </a:p>
          <a:p>
            <a:pPr>
              <a:spcBef>
                <a:spcPts val="600"/>
              </a:spcBef>
              <a:spcAft>
                <a:spcPts val="0"/>
              </a:spcAft>
              <a:buClrTx/>
              <a:defRPr/>
            </a:pPr>
            <a:r>
              <a:rPr lang="en-AU" b="1" noProof="0" dirty="0">
                <a:solidFill>
                  <a:srgbClr val="00305E"/>
                </a:solidFill>
              </a:rPr>
              <a:t>Dr Greg Ashman discusses the purposeful use of learning objectives and success criteria</a:t>
            </a:r>
          </a:p>
        </p:txBody>
      </p:sp>
      <p:pic>
        <p:nvPicPr>
          <p:cNvPr id="2" name="Online Media 1" descr="Video thumbnail linked to full video with captions.">
            <a:hlinkClick r:id="" action="ppaction://media"/>
            <a:extLst>
              <a:ext uri="{FF2B5EF4-FFF2-40B4-BE49-F238E27FC236}">
                <a16:creationId xmlns:a16="http://schemas.microsoft.com/office/drawing/2014/main" id="{6B226948-5C47-2F6B-C3D4-72CE99610266}"/>
              </a:ext>
            </a:extLst>
          </p:cNvPr>
          <p:cNvPicPr>
            <a:picLocks noRot="1" noChangeAspect="1"/>
          </p:cNvPicPr>
          <p:nvPr>
            <a:videoFile r:link="rId1"/>
          </p:nvPr>
        </p:nvPicPr>
        <p:blipFill>
          <a:blip r:embed="rId4"/>
          <a:srcRect/>
          <a:stretch/>
        </p:blipFill>
        <p:spPr>
          <a:xfrm>
            <a:off x="2748290" y="1771215"/>
            <a:ext cx="6695419" cy="3769854"/>
          </a:xfrm>
          <a:prstGeom prst="rect">
            <a:avLst/>
          </a:prstGeom>
        </p:spPr>
      </p:pic>
      <p:sp>
        <p:nvSpPr>
          <p:cNvPr id="12" name="Text Placeholder 2">
            <a:extLst>
              <a:ext uri="{FF2B5EF4-FFF2-40B4-BE49-F238E27FC236}">
                <a16:creationId xmlns:a16="http://schemas.microsoft.com/office/drawing/2014/main" id="{4FC4369E-ED54-2867-AACD-17496EF40CC6}"/>
              </a:ext>
              <a:ext uri="{C183D7F6-B498-43B3-948B-1728B52AA6E4}">
                <adec:decorative xmlns:adec="http://schemas.microsoft.com/office/drawing/2017/decorative" val="1"/>
              </a:ext>
            </a:extLst>
          </p:cNvPr>
          <p:cNvSpPr>
            <a:spLocks noGrp="1"/>
          </p:cNvSpPr>
          <p:nvPr>
            <p:ph type="body" sz="quarter" idx="24"/>
          </p:nvPr>
        </p:nvSpPr>
        <p:spPr>
          <a:xfrm>
            <a:off x="714375" y="0"/>
            <a:ext cx="5381625" cy="473235"/>
          </a:xfrm>
        </p:spPr>
        <p:txBody>
          <a:bodyPr/>
          <a:lstStyle/>
          <a:p>
            <a:r>
              <a:rPr lang="en-AU" noProof="0" dirty="0"/>
              <a:t>Learning objectives and success criteria overview</a:t>
            </a:r>
          </a:p>
          <a:p>
            <a:endParaRPr lang="en-AU" noProof="0" dirty="0"/>
          </a:p>
        </p:txBody>
      </p:sp>
    </p:spTree>
    <p:extLst>
      <p:ext uri="{BB962C8B-B14F-4D97-AF65-F5344CB8AC3E}">
        <p14:creationId xmlns:p14="http://schemas.microsoft.com/office/powerpoint/2010/main" val="40390266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46">
            <a:extLst>
              <a:ext uri="{FF2B5EF4-FFF2-40B4-BE49-F238E27FC236}">
                <a16:creationId xmlns:a16="http://schemas.microsoft.com/office/drawing/2014/main" id="{73D25485-551B-7822-759E-214EAC98C539}"/>
              </a:ext>
            </a:extLst>
          </p:cNvPr>
          <p:cNvSpPr>
            <a:spLocks noGrp="1"/>
          </p:cNvSpPr>
          <p:nvPr>
            <p:ph type="title"/>
          </p:nvPr>
        </p:nvSpPr>
        <p:spPr/>
        <p:txBody>
          <a:bodyPr/>
          <a:lstStyle/>
          <a:p>
            <a:r>
              <a:rPr lang="en-AU" noProof="0" dirty="0"/>
              <a:t>Discuss</a:t>
            </a:r>
          </a:p>
        </p:txBody>
      </p:sp>
      <p:sp>
        <p:nvSpPr>
          <p:cNvPr id="6" name="Text Placeholder 2">
            <a:extLst>
              <a:ext uri="{FF2B5EF4-FFF2-40B4-BE49-F238E27FC236}">
                <a16:creationId xmlns:a16="http://schemas.microsoft.com/office/drawing/2014/main" id="{3ADC5855-E508-8A74-7A4A-51A685C89CA2}"/>
              </a:ext>
              <a:ext uri="{C183D7F6-B498-43B3-948B-1728B52AA6E4}">
                <adec:decorative xmlns:adec="http://schemas.microsoft.com/office/drawing/2017/decorative" val="1"/>
              </a:ext>
            </a:extLst>
          </p:cNvPr>
          <p:cNvSpPr>
            <a:spLocks noGrp="1"/>
          </p:cNvSpPr>
          <p:nvPr>
            <p:ph type="body" sz="quarter" idx="24"/>
          </p:nvPr>
        </p:nvSpPr>
        <p:spPr>
          <a:xfrm>
            <a:off x="714375" y="0"/>
            <a:ext cx="5381625" cy="473235"/>
          </a:xfrm>
        </p:spPr>
        <p:txBody>
          <a:bodyPr/>
          <a:lstStyle/>
          <a:p>
            <a:r>
              <a:rPr lang="en-AU" noProof="0" dirty="0"/>
              <a:t>Learning objectives and success criteria overview</a:t>
            </a:r>
          </a:p>
          <a:p>
            <a:endParaRPr lang="en-AU" noProof="0" dirty="0"/>
          </a:p>
        </p:txBody>
      </p:sp>
      <p:sp>
        <p:nvSpPr>
          <p:cNvPr id="4" name="Text Placeholder 3">
            <a:extLst>
              <a:ext uri="{FF2B5EF4-FFF2-40B4-BE49-F238E27FC236}">
                <a16:creationId xmlns:a16="http://schemas.microsoft.com/office/drawing/2014/main" id="{83DBEE7F-F55E-19F3-DC47-151C1E8506FE}"/>
              </a:ext>
            </a:extLst>
          </p:cNvPr>
          <p:cNvSpPr>
            <a:spLocks noGrp="1"/>
          </p:cNvSpPr>
          <p:nvPr>
            <p:ph type="body" sz="quarter" idx="23"/>
          </p:nvPr>
        </p:nvSpPr>
        <p:spPr>
          <a:xfrm>
            <a:off x="3149600" y="2148941"/>
            <a:ext cx="8275637" cy="1116831"/>
          </a:xfrm>
        </p:spPr>
        <p:txBody>
          <a:bodyPr bIns="252000" anchor="ctr" anchorCtr="0">
            <a:noAutofit/>
          </a:bodyPr>
          <a:lstStyle/>
          <a:p>
            <a:pPr>
              <a:lnSpc>
                <a:spcPct val="120000"/>
              </a:lnSpc>
              <a:spcBef>
                <a:spcPts val="1200"/>
              </a:spcBef>
            </a:pPr>
            <a:r>
              <a:rPr lang="en-AU" sz="1800" noProof="0" dirty="0"/>
              <a:t>How do you </a:t>
            </a:r>
            <a:r>
              <a:rPr lang="en-AU" sz="1800" b="1" noProof="0" dirty="0"/>
              <a:t>currently use </a:t>
            </a:r>
            <a:r>
              <a:rPr lang="en-AU" sz="1800" noProof="0" dirty="0"/>
              <a:t>learning objectives in your classrooms?</a:t>
            </a:r>
          </a:p>
        </p:txBody>
      </p:sp>
      <p:sp>
        <p:nvSpPr>
          <p:cNvPr id="2" name="Text Placeholder 3">
            <a:extLst>
              <a:ext uri="{FF2B5EF4-FFF2-40B4-BE49-F238E27FC236}">
                <a16:creationId xmlns:a16="http://schemas.microsoft.com/office/drawing/2014/main" id="{E9F3E6C0-2474-22CD-6536-6D0262D050F2}"/>
              </a:ext>
            </a:extLst>
          </p:cNvPr>
          <p:cNvSpPr txBox="1">
            <a:spLocks/>
          </p:cNvSpPr>
          <p:nvPr/>
        </p:nvSpPr>
        <p:spPr>
          <a:xfrm>
            <a:off x="3149600" y="3339867"/>
            <a:ext cx="8275637" cy="1309135"/>
          </a:xfrm>
          <a:prstGeom prst="roundRect">
            <a:avLst>
              <a:gd name="adj" fmla="val 18981"/>
            </a:avLst>
          </a:prstGeom>
          <a:solidFill>
            <a:schemeClr val="accent5"/>
          </a:solidFill>
        </p:spPr>
        <p:txBody>
          <a:bodyPr vert="horz" lIns="252000" tIns="216000" rIns="252000" bIns="252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SzPct val="100000"/>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Bef>
                <a:spcPts val="1200"/>
              </a:spcBef>
            </a:pPr>
            <a:r>
              <a:rPr lang="en-AU" sz="1800" noProof="0" dirty="0"/>
              <a:t>How do you ensure success criteria </a:t>
            </a:r>
            <a:r>
              <a:rPr lang="en-AU" sz="1800" b="1" noProof="0" dirty="0"/>
              <a:t>help students achieve </a:t>
            </a:r>
            <a:br>
              <a:rPr lang="en-AU" sz="1800" b="1" noProof="0" dirty="0"/>
            </a:br>
            <a:r>
              <a:rPr lang="en-AU" sz="1800" noProof="0" dirty="0"/>
              <a:t>the learning objective? </a:t>
            </a:r>
          </a:p>
        </p:txBody>
      </p:sp>
    </p:spTree>
    <p:extLst>
      <p:ext uri="{BB962C8B-B14F-4D97-AF65-F5344CB8AC3E}">
        <p14:creationId xmlns:p14="http://schemas.microsoft.com/office/powerpoint/2010/main" val="36718836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C344622B-95E7-D928-3BBB-708BCEEF5622}"/>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C9C9DEFB-AABC-C365-2CB9-33D164614194}"/>
              </a:ext>
            </a:extLst>
          </p:cNvPr>
          <p:cNvSpPr>
            <a:spLocks noGrp="1"/>
          </p:cNvSpPr>
          <p:nvPr>
            <p:ph type="body" sz="quarter" idx="15"/>
          </p:nvPr>
        </p:nvSpPr>
        <p:spPr/>
        <p:txBody>
          <a:bodyPr/>
          <a:lstStyle/>
          <a:p>
            <a:r>
              <a:rPr lang="en-AU" noProof="0" dirty="0"/>
              <a:t>1</a:t>
            </a:r>
          </a:p>
        </p:txBody>
      </p:sp>
      <p:sp>
        <p:nvSpPr>
          <p:cNvPr id="5" name="Title 4">
            <a:extLst>
              <a:ext uri="{FF2B5EF4-FFF2-40B4-BE49-F238E27FC236}">
                <a16:creationId xmlns:a16="http://schemas.microsoft.com/office/drawing/2014/main" id="{FF565228-3F66-2295-78FF-FE56BBC4DD5A}"/>
              </a:ext>
            </a:extLst>
          </p:cNvPr>
          <p:cNvSpPr>
            <a:spLocks noGrp="1"/>
          </p:cNvSpPr>
          <p:nvPr>
            <p:ph type="title"/>
          </p:nvPr>
        </p:nvSpPr>
        <p:spPr>
          <a:xfrm>
            <a:off x="609599" y="2520187"/>
            <a:ext cx="6234831" cy="1754326"/>
          </a:xfrm>
        </p:spPr>
        <p:txBody>
          <a:bodyPr wrap="square">
            <a:spAutoFit/>
          </a:bodyPr>
          <a:lstStyle/>
          <a:p>
            <a:r>
              <a:rPr lang="en-AU" noProof="0" dirty="0"/>
              <a:t>Set clear and measurable learning objectives and success criteria</a:t>
            </a:r>
            <a:endParaRPr lang="en-AU" noProof="0" dirty="0">
              <a:latin typeface="Montserrat SemiBold"/>
            </a:endParaRPr>
          </a:p>
        </p:txBody>
      </p:sp>
      <p:sp>
        <p:nvSpPr>
          <p:cNvPr id="10" name="Text Placeholder 16">
            <a:extLst>
              <a:ext uri="{FF2B5EF4-FFF2-40B4-BE49-F238E27FC236}">
                <a16:creationId xmlns:a16="http://schemas.microsoft.com/office/drawing/2014/main" id="{B6EC29AE-EFDC-B00A-8D39-B9F7AAC7C16D}"/>
              </a:ext>
            </a:extLst>
          </p:cNvPr>
          <p:cNvSpPr>
            <a:spLocks noGrp="1"/>
          </p:cNvSpPr>
          <p:nvPr>
            <p:ph type="body" sz="quarter" idx="13"/>
          </p:nvPr>
        </p:nvSpPr>
        <p:spPr>
          <a:xfrm>
            <a:off x="609600" y="4653280"/>
            <a:ext cx="5522913" cy="830997"/>
          </a:xfrm>
        </p:spPr>
        <p:txBody>
          <a:bodyPr vert="horz" wrap="square" lIns="91440" tIns="45720" rIns="91440" bIns="45720" rtlCol="0" anchor="t">
            <a:spAutoFit/>
          </a:bodyPr>
          <a:lstStyle/>
          <a:p>
            <a:pPr lvl="3">
              <a:lnSpc>
                <a:spcPct val="100000"/>
              </a:lnSpc>
              <a:buClrTx/>
              <a:defRPr/>
            </a:pPr>
            <a:r>
              <a:rPr lang="en-AU" noProof="0" dirty="0">
                <a:hlinkClick r:id="rId3" action="ppaction://hlinksldjump">
                  <a:extLst>
                    <a:ext uri="{A12FA001-AC4F-418D-AE19-62706E023703}">
                      <ahyp:hlinkClr xmlns:ahyp="http://schemas.microsoft.com/office/drawing/2018/hyperlinkcolor" val="tx"/>
                    </a:ext>
                  </a:extLst>
                </a:hlinkClick>
              </a:rPr>
              <a:t>Write clear learning objectives and success criteria</a:t>
            </a:r>
            <a:endParaRPr lang="en-AU" noProof="0" dirty="0"/>
          </a:p>
        </p:txBody>
      </p:sp>
      <p:pic>
        <p:nvPicPr>
          <p:cNvPr id="12" name="Picture Placeholder 11">
            <a:extLst>
              <a:ext uri="{FF2B5EF4-FFF2-40B4-BE49-F238E27FC236}">
                <a16:creationId xmlns:a16="http://schemas.microsoft.com/office/drawing/2014/main" id="{5E1D0901-207A-44F1-BEFF-2E4BF60B1095}"/>
              </a:ext>
              <a:ext uri="{C183D7F6-B498-43B3-948B-1728B52AA6E4}">
                <adec:decorative xmlns:adec="http://schemas.microsoft.com/office/drawing/2017/decorative" val="1"/>
              </a:ext>
            </a:extLst>
          </p:cNvPr>
          <p:cNvPicPr>
            <a:picLocks noGrp="1" noChangeAspect="1"/>
          </p:cNvPicPr>
          <p:nvPr>
            <p:ph type="pic" sz="quarter" idx="14"/>
          </p:nvPr>
        </p:nvPicPr>
        <p:blipFill>
          <a:blip r:embed="rId4"/>
          <a:srcRect l="26296" r="26296"/>
          <a:stretch/>
        </p:blipFill>
        <p:spPr>
          <a:prstGeom prst="rect">
            <a:avLst/>
          </a:prstGeom>
        </p:spPr>
      </p:pic>
      <p:sp>
        <p:nvSpPr>
          <p:cNvPr id="16" name="Text Placeholder 8">
            <a:extLst>
              <a:ext uri="{FF2B5EF4-FFF2-40B4-BE49-F238E27FC236}">
                <a16:creationId xmlns:a16="http://schemas.microsoft.com/office/drawing/2014/main" id="{06457802-537F-BC28-CC98-A38CCE93C1A0}"/>
              </a:ext>
              <a:ext uri="{C183D7F6-B498-43B3-948B-1728B52AA6E4}">
                <adec:decorative xmlns:adec="http://schemas.microsoft.com/office/drawing/2017/decorative" val="1"/>
              </a:ext>
            </a:extLst>
          </p:cNvPr>
          <p:cNvSpPr txBox="1">
            <a:spLocks/>
          </p:cNvSpPr>
          <p:nvPr/>
        </p:nvSpPr>
        <p:spPr>
          <a:xfrm>
            <a:off x="7552267" y="6182713"/>
            <a:ext cx="4254500" cy="228460"/>
          </a:xfrm>
          <a:prstGeom prst="rect">
            <a:avLst/>
          </a:prstGeom>
        </p:spPr>
        <p:txBody>
          <a:bodyPr vert="horz" wrap="square" lIns="91440" tIns="45720" rIns="91440" bIns="45720" rtlCol="0">
            <a:spAutoFit/>
          </a:bodyPr>
          <a:lstStyle>
            <a:lvl1pPr marL="0" indent="0" algn="r" defTabSz="914400" rtl="0" eaLnBrk="1" latinLnBrk="0" hangingPunct="1">
              <a:lnSpc>
                <a:spcPct val="120000"/>
              </a:lnSpc>
              <a:spcBef>
                <a:spcPts val="0"/>
              </a:spcBef>
              <a:spcAft>
                <a:spcPts val="1200"/>
              </a:spcAft>
              <a:buClr>
                <a:schemeClr val="accent1"/>
              </a:buClr>
              <a:buFont typeface="Arial" panose="020B0604020202020204" pitchFamily="34" charset="0"/>
              <a:buNone/>
              <a:defRPr sz="800" b="0"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bg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bg1"/>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bg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bg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Image: iStock.com/Goodboy Picture Company</a:t>
            </a:r>
          </a:p>
        </p:txBody>
      </p:sp>
    </p:spTree>
    <p:extLst>
      <p:ext uri="{BB962C8B-B14F-4D97-AF65-F5344CB8AC3E}">
        <p14:creationId xmlns:p14="http://schemas.microsoft.com/office/powerpoint/2010/main" val="13791981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ABF36E0-D26B-124B-DA84-6531B831892A}"/>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7DD409C5-5E1C-6D4C-AAC4-1D1967038C5F}"/>
              </a:ext>
            </a:extLst>
          </p:cNvPr>
          <p:cNvSpPr txBox="1">
            <a:spLocks noGrp="1"/>
          </p:cNvSpPr>
          <p:nvPr>
            <p:ph type="title" idx="4294967295"/>
          </p:nvPr>
        </p:nvSpPr>
        <p:spPr>
          <a:xfrm>
            <a:off x="714376" y="2115854"/>
            <a:ext cx="3663950" cy="246221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100000"/>
              </a:lnSpc>
              <a:spcBef>
                <a:spcPct val="0"/>
              </a:spcBef>
              <a:buNone/>
              <a:defRPr sz="3200" b="0" kern="1200">
                <a:solidFill>
                  <a:schemeClr val="tx2"/>
                </a:solidFill>
                <a:latin typeface="Montserrat SemiBold" panose="00000700000000000000" pitchFamily="2"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rPr>
              <a:t>Writing clear learning objectives and success criteria involves …</a:t>
            </a:r>
          </a:p>
        </p:txBody>
      </p:sp>
      <p:sp>
        <p:nvSpPr>
          <p:cNvPr id="4" name="Text Placeholder 3">
            <a:extLst>
              <a:ext uri="{FF2B5EF4-FFF2-40B4-BE49-F238E27FC236}">
                <a16:creationId xmlns:a16="http://schemas.microsoft.com/office/drawing/2014/main" id="{94DEAB95-A5A3-5DA8-46C9-E5A09EBF8AC6}"/>
              </a:ext>
            </a:extLst>
          </p:cNvPr>
          <p:cNvSpPr>
            <a:spLocks noGrp="1"/>
          </p:cNvSpPr>
          <p:nvPr>
            <p:ph type="body" sz="quarter" idx="23"/>
          </p:nvPr>
        </p:nvSpPr>
        <p:spPr/>
        <p:txBody>
          <a:bodyPr/>
          <a:lstStyle/>
          <a:p>
            <a:r>
              <a:rPr lang="en-AU" noProof="0" dirty="0"/>
              <a:t>Developing </a:t>
            </a:r>
            <a:r>
              <a:rPr lang="en-AU" b="1" noProof="0" dirty="0"/>
              <a:t>short, clear statements </a:t>
            </a:r>
            <a:r>
              <a:rPr lang="en-AU" noProof="0" dirty="0"/>
              <a:t>about students’ expected learning</a:t>
            </a:r>
          </a:p>
        </p:txBody>
      </p:sp>
      <p:sp>
        <p:nvSpPr>
          <p:cNvPr id="6" name="Text Placeholder 5">
            <a:extLst>
              <a:ext uri="{FF2B5EF4-FFF2-40B4-BE49-F238E27FC236}">
                <a16:creationId xmlns:a16="http://schemas.microsoft.com/office/drawing/2014/main" id="{F04BD3EA-FE20-6448-2304-2ABB076A4234}"/>
              </a:ext>
            </a:extLst>
          </p:cNvPr>
          <p:cNvSpPr>
            <a:spLocks noGrp="1"/>
          </p:cNvSpPr>
          <p:nvPr>
            <p:ph type="body" sz="quarter" idx="25"/>
          </p:nvPr>
        </p:nvSpPr>
        <p:spPr/>
        <p:txBody>
          <a:bodyPr/>
          <a:lstStyle/>
          <a:p>
            <a:r>
              <a:rPr lang="en-AU" noProof="0" dirty="0"/>
              <a:t>Outlining </a:t>
            </a:r>
            <a:r>
              <a:rPr lang="en-AU" b="1" noProof="0" dirty="0"/>
              <a:t>sequential steps</a:t>
            </a:r>
            <a:r>
              <a:rPr lang="en-AU" noProof="0" dirty="0"/>
              <a:t>,</a:t>
            </a:r>
            <a:r>
              <a:rPr lang="en-AU" b="1" noProof="0" dirty="0"/>
              <a:t> </a:t>
            </a:r>
            <a:r>
              <a:rPr lang="en-AU" noProof="0" dirty="0"/>
              <a:t>which map out how each objective will be achieved</a:t>
            </a:r>
          </a:p>
        </p:txBody>
      </p:sp>
      <p:sp>
        <p:nvSpPr>
          <p:cNvPr id="18" name="Text Placeholder 7">
            <a:extLst>
              <a:ext uri="{FF2B5EF4-FFF2-40B4-BE49-F238E27FC236}">
                <a16:creationId xmlns:a16="http://schemas.microsoft.com/office/drawing/2014/main" id="{DF859E27-B2B9-F86E-CA4A-FD4AA2FC5F10}"/>
              </a:ext>
              <a:ext uri="{C183D7F6-B498-43B3-948B-1728B52AA6E4}">
                <adec:decorative xmlns:adec="http://schemas.microsoft.com/office/drawing/2017/decorative" val="1"/>
              </a:ext>
            </a:extLst>
          </p:cNvPr>
          <p:cNvSpPr>
            <a:spLocks noGrp="1"/>
          </p:cNvSpPr>
          <p:nvPr>
            <p:ph type="body" sz="quarter" idx="24"/>
          </p:nvPr>
        </p:nvSpPr>
        <p:spPr>
          <a:xfrm>
            <a:off x="714375" y="0"/>
            <a:ext cx="5544535" cy="473235"/>
          </a:xfrm>
          <a:solidFill>
            <a:schemeClr val="accent2"/>
          </a:solidFill>
        </p:spPr>
        <p:txBody>
          <a:bodyPr/>
          <a:lstStyle/>
          <a:p>
            <a:r>
              <a:rPr lang="en-AU" noProof="0" dirty="0">
                <a:solidFill>
                  <a:schemeClr val="bg1"/>
                </a:solidFill>
              </a:rPr>
              <a:t>Write clear learning objectives and success criteria</a:t>
            </a:r>
          </a:p>
          <a:p>
            <a:endParaRPr lang="en-AU" noProof="0" dirty="0">
              <a:solidFill>
                <a:schemeClr val="bg1"/>
              </a:solidFill>
            </a:endParaRPr>
          </a:p>
        </p:txBody>
      </p:sp>
    </p:spTree>
    <p:extLst>
      <p:ext uri="{BB962C8B-B14F-4D97-AF65-F5344CB8AC3E}">
        <p14:creationId xmlns:p14="http://schemas.microsoft.com/office/powerpoint/2010/main" val="3688157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5DE865-1AF4-D93A-DBBA-9035FF914C6B}"/>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659F4F5E-90FC-40C3-EF57-48DECBF8EE1D}"/>
              </a:ext>
              <a:ext uri="{C183D7F6-B498-43B3-948B-1728B52AA6E4}">
                <adec:decorative xmlns:adec="http://schemas.microsoft.com/office/drawing/2017/decorative" val="1"/>
              </a:ext>
            </a:extLst>
          </p:cNvPr>
          <p:cNvSpPr>
            <a:spLocks noGrp="1"/>
          </p:cNvSpPr>
          <p:nvPr>
            <p:ph type="body" sz="quarter" idx="24"/>
          </p:nvPr>
        </p:nvSpPr>
        <p:spPr>
          <a:xfrm>
            <a:off x="714375" y="0"/>
            <a:ext cx="5544535" cy="473235"/>
          </a:xfrm>
          <a:solidFill>
            <a:schemeClr val="accent2"/>
          </a:solidFill>
        </p:spPr>
        <p:txBody>
          <a:bodyPr/>
          <a:lstStyle/>
          <a:p>
            <a:r>
              <a:rPr lang="en-AU" noProof="0" dirty="0">
                <a:solidFill>
                  <a:schemeClr val="bg1"/>
                </a:solidFill>
              </a:rPr>
              <a:t>Write clear learning objectives and success criteria</a:t>
            </a:r>
          </a:p>
          <a:p>
            <a:endParaRPr lang="en-AU" noProof="0" dirty="0">
              <a:solidFill>
                <a:schemeClr val="bg1"/>
              </a:solidFill>
            </a:endParaRPr>
          </a:p>
        </p:txBody>
      </p:sp>
      <p:sp>
        <p:nvSpPr>
          <p:cNvPr id="2" name="Title 1">
            <a:extLst>
              <a:ext uri="{FF2B5EF4-FFF2-40B4-BE49-F238E27FC236}">
                <a16:creationId xmlns:a16="http://schemas.microsoft.com/office/drawing/2014/main" id="{3D031655-2082-04C5-FB7B-9CC82CA5528E}"/>
              </a:ext>
            </a:extLst>
          </p:cNvPr>
          <p:cNvSpPr>
            <a:spLocks noGrp="1"/>
          </p:cNvSpPr>
          <p:nvPr>
            <p:ph type="title"/>
          </p:nvPr>
        </p:nvSpPr>
        <p:spPr>
          <a:xfrm>
            <a:off x="609600" y="780287"/>
            <a:ext cx="10972800" cy="535531"/>
          </a:xfrm>
        </p:spPr>
        <p:txBody>
          <a:bodyPr/>
          <a:lstStyle/>
          <a:p>
            <a:r>
              <a:rPr lang="en-AU" noProof="0" dirty="0"/>
              <a:t>Example – learning objectives</a:t>
            </a:r>
          </a:p>
        </p:txBody>
      </p:sp>
      <p:sp>
        <p:nvSpPr>
          <p:cNvPr id="9" name="Text Placeholder 2">
            <a:extLst>
              <a:ext uri="{FF2B5EF4-FFF2-40B4-BE49-F238E27FC236}">
                <a16:creationId xmlns:a16="http://schemas.microsoft.com/office/drawing/2014/main" id="{3FC69805-DC82-696E-5BE0-E27D4525CDB6}"/>
              </a:ext>
              <a:ext uri="{C183D7F6-B498-43B3-948B-1728B52AA6E4}">
                <adec:decorative xmlns:adec="http://schemas.microsoft.com/office/drawing/2017/decorative" val="0"/>
              </a:ext>
            </a:extLst>
          </p:cNvPr>
          <p:cNvSpPr txBox="1">
            <a:spLocks/>
          </p:cNvSpPr>
          <p:nvPr/>
        </p:nvSpPr>
        <p:spPr>
          <a:xfrm>
            <a:off x="6344805" y="0"/>
            <a:ext cx="1905154" cy="473235"/>
          </a:xfrm>
          <a:prstGeom prst="round2SameRect">
            <a:avLst>
              <a:gd name="adj1" fmla="val 0"/>
              <a:gd name="adj2" fmla="val 33993"/>
            </a:avLst>
          </a:prstGeom>
          <a:solidFill>
            <a:srgbClr val="087A4D"/>
          </a:solidFill>
        </p:spPr>
        <p:txBody>
          <a:bodyPr vert="horz" lIns="144000" tIns="72000" rIns="91440" bIns="7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Primary school</a:t>
            </a:r>
          </a:p>
        </p:txBody>
      </p:sp>
      <p:sp>
        <p:nvSpPr>
          <p:cNvPr id="10" name="Rectangle 9">
            <a:extLst>
              <a:ext uri="{FF2B5EF4-FFF2-40B4-BE49-F238E27FC236}">
                <a16:creationId xmlns:a16="http://schemas.microsoft.com/office/drawing/2014/main" id="{8FA3DF24-C6AF-BD63-9C30-F14472E5B514}"/>
              </a:ext>
              <a:ext uri="{C183D7F6-B498-43B3-948B-1728B52AA6E4}">
                <adec:decorative xmlns:adec="http://schemas.microsoft.com/office/drawing/2017/decorative" val="1"/>
              </a:ext>
            </a:extLst>
          </p:cNvPr>
          <p:cNvSpPr/>
          <p:nvPr/>
        </p:nvSpPr>
        <p:spPr>
          <a:xfrm>
            <a:off x="714374" y="1736725"/>
            <a:ext cx="10718644" cy="4572000"/>
          </a:xfrm>
          <a:prstGeom prst="rect">
            <a:avLst/>
          </a:prstGeom>
          <a:solidFill>
            <a:schemeClr val="bg1"/>
          </a:solidFill>
          <a:ln>
            <a:noFill/>
          </a:ln>
          <a:effectLst>
            <a:outerShdw blurRad="63500" sx="101000" sy="101000" algn="ctr" rotWithShape="0">
              <a:prstClr val="black">
                <a:alpha val="1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aphicFrame>
        <p:nvGraphicFramePr>
          <p:cNvPr id="4" name="Table 3">
            <a:extLst>
              <a:ext uri="{FF2B5EF4-FFF2-40B4-BE49-F238E27FC236}">
                <a16:creationId xmlns:a16="http://schemas.microsoft.com/office/drawing/2014/main" id="{B93771DC-9DDF-723A-A78D-9C4E00E5C106}"/>
              </a:ext>
            </a:extLst>
          </p:cNvPr>
          <p:cNvGraphicFramePr>
            <a:graphicFrameLocks noGrp="1"/>
          </p:cNvGraphicFramePr>
          <p:nvPr>
            <p:extLst>
              <p:ext uri="{D42A27DB-BD31-4B8C-83A1-F6EECF244321}">
                <p14:modId xmlns:p14="http://schemas.microsoft.com/office/powerpoint/2010/main" val="3345550185"/>
              </p:ext>
            </p:extLst>
          </p:nvPr>
        </p:nvGraphicFramePr>
        <p:xfrm>
          <a:off x="1089821" y="2103273"/>
          <a:ext cx="9874270" cy="3761040"/>
        </p:xfrm>
        <a:graphic>
          <a:graphicData uri="http://schemas.openxmlformats.org/drawingml/2006/table">
            <a:tbl>
              <a:tblPr firstRow="1" bandRow="1">
                <a:tableStyleId>{69012ECD-51FC-41F1-AA8D-1B2483CD663E}</a:tableStyleId>
              </a:tblPr>
              <a:tblGrid>
                <a:gridCol w="2532945">
                  <a:extLst>
                    <a:ext uri="{9D8B030D-6E8A-4147-A177-3AD203B41FA5}">
                      <a16:colId xmlns:a16="http://schemas.microsoft.com/office/drawing/2014/main" val="2331413235"/>
                    </a:ext>
                  </a:extLst>
                </a:gridCol>
                <a:gridCol w="7341325">
                  <a:extLst>
                    <a:ext uri="{9D8B030D-6E8A-4147-A177-3AD203B41FA5}">
                      <a16:colId xmlns:a16="http://schemas.microsoft.com/office/drawing/2014/main" val="2008610057"/>
                    </a:ext>
                  </a:extLst>
                </a:gridCol>
              </a:tblGrid>
              <a:tr h="360898">
                <a:tc>
                  <a:txBody>
                    <a:bodyPr/>
                    <a:lstStyle/>
                    <a:p>
                      <a:r>
                        <a:rPr lang="en-AU" sz="1400" dirty="0">
                          <a:solidFill>
                            <a:schemeClr val="accent2"/>
                          </a:solidFill>
                        </a:rPr>
                        <a:t>Learning area</a:t>
                      </a:r>
                      <a:br>
                        <a:rPr lang="en-AU" sz="1400" dirty="0">
                          <a:solidFill>
                            <a:schemeClr val="accent2"/>
                          </a:solidFill>
                        </a:rPr>
                      </a:br>
                      <a:r>
                        <a:rPr lang="en-AU" sz="1400" dirty="0">
                          <a:solidFill>
                            <a:schemeClr val="accent2"/>
                          </a:solidFill>
                        </a:rPr>
                        <a:t>and year level</a:t>
                      </a:r>
                    </a:p>
                  </a:txBody>
                  <a:tcPr marL="137160" marR="137160" marT="137160" marB="137160" anchor="ctr">
                    <a:lnL w="12700" cap="flat" cmpd="sng" algn="ctr">
                      <a:noFill/>
                      <a:prstDash val="solid"/>
                      <a:miter lim="800000"/>
                    </a:lnL>
                    <a:lnR w="12700" cap="flat" cmpd="sng" algn="ctr">
                      <a:solidFill>
                        <a:schemeClr val="bg1"/>
                      </a:solidFill>
                      <a:prstDash val="solid"/>
                      <a:round/>
                      <a:headEnd type="none" w="med" len="med"/>
                      <a:tailEnd type="none" w="med" len="med"/>
                    </a:lnR>
                    <a:lnT w="12700" cap="flat" cmpd="sng" algn="ctr">
                      <a:noFill/>
                      <a:prstDash val="solid"/>
                      <a:miter lim="800000"/>
                    </a:lnT>
                    <a:lnB w="12700" cap="flat" cmpd="sng" algn="ctr">
                      <a:noFill/>
                      <a:prstDash val="solid"/>
                      <a:miter lim="800000"/>
                    </a:lnB>
                    <a:solidFill>
                      <a:schemeClr val="accent5"/>
                    </a:solidFill>
                  </a:tcPr>
                </a:tc>
                <a:tc>
                  <a:txBody>
                    <a:bodyPr/>
                    <a:lstStyle/>
                    <a:p>
                      <a:r>
                        <a:rPr lang="en-AU" sz="1400" dirty="0">
                          <a:solidFill>
                            <a:schemeClr val="accent2"/>
                          </a:solidFill>
                        </a:rPr>
                        <a:t>Example learning objective</a:t>
                      </a:r>
                    </a:p>
                  </a:txBody>
                  <a:tcPr marL="108000" marR="108000" marT="108000" marB="108000" anchor="ctr">
                    <a:lnL w="12700" cap="flat" cmpd="sng" algn="ctr">
                      <a:solidFill>
                        <a:schemeClr val="bg1"/>
                      </a:solidFill>
                      <a:prstDash val="solid"/>
                      <a:round/>
                      <a:headEnd type="none" w="med" len="med"/>
                      <a:tailEnd type="none" w="med" len="med"/>
                    </a:lnL>
                    <a:lnR w="12700" cap="flat" cmpd="sng" algn="ctr">
                      <a:noFill/>
                      <a:prstDash val="solid"/>
                      <a:miter lim="800000"/>
                    </a:lnR>
                    <a:lnT w="12700" cap="flat" cmpd="sng" algn="ctr">
                      <a:noFill/>
                      <a:prstDash val="solid"/>
                      <a:miter lim="800000"/>
                    </a:lnT>
                    <a:lnB w="12700" cap="flat" cmpd="sng" algn="ctr">
                      <a:noFill/>
                      <a:prstDash val="solid"/>
                      <a:miter lim="800000"/>
                    </a:lnB>
                    <a:solidFill>
                      <a:schemeClr val="accent5"/>
                    </a:solidFill>
                  </a:tcPr>
                </a:tc>
                <a:extLst>
                  <a:ext uri="{0D108BD9-81ED-4DB2-BD59-A6C34878D82A}">
                    <a16:rowId xmlns:a16="http://schemas.microsoft.com/office/drawing/2014/main" val="1527611634"/>
                  </a:ext>
                </a:extLst>
              </a:tr>
              <a:tr h="61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400" b="1" dirty="0">
                          <a:solidFill>
                            <a:schemeClr val="tx1"/>
                          </a:solidFill>
                        </a:rPr>
                        <a:t>English (Year 6)</a:t>
                      </a:r>
                    </a:p>
                  </a:txBody>
                  <a:tcPr marL="108000" marR="108000" marT="108000" marB="108000" anchor="ctr">
                    <a:lnL w="12700" cap="flat" cmpd="sng" algn="ctr">
                      <a:noFill/>
                      <a:prstDash val="solid"/>
                      <a:miter lim="800000"/>
                    </a:lnL>
                    <a:lnR w="12700" cap="flat" cmpd="sng" algn="ctr">
                      <a:noFill/>
                      <a:prstDash val="solid"/>
                      <a:round/>
                      <a:headEnd type="none" w="med" len="med"/>
                      <a:tailEnd type="none" w="med" len="med"/>
                    </a:lnR>
                    <a:lnT w="12700" cap="flat" cmpd="sng" algn="ctr">
                      <a:noFill/>
                      <a:prstDash val="solid"/>
                      <a:miter lim="800000"/>
                    </a:lnT>
                    <a:lnB w="635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400" dirty="0">
                          <a:solidFill>
                            <a:schemeClr val="tx1"/>
                          </a:solidFill>
                        </a:rPr>
                        <a:t>We will learn to use metaphor for effect and to engage the reader.</a:t>
                      </a:r>
                    </a:p>
                  </a:txBody>
                  <a:tcPr marL="108000" marR="108000" marT="108000" marB="108000" anchor="ctr">
                    <a:lnL w="12700" cap="flat" cmpd="sng" algn="ctr">
                      <a:noFill/>
                      <a:prstDash val="solid"/>
                      <a:round/>
                      <a:headEnd type="none" w="med" len="med"/>
                      <a:tailEnd type="none" w="med" len="med"/>
                    </a:lnL>
                    <a:lnR w="12700" cap="flat" cmpd="sng" algn="ctr">
                      <a:noFill/>
                      <a:prstDash val="solid"/>
                      <a:miter lim="800000"/>
                    </a:lnR>
                    <a:lnT w="12700" cap="flat" cmpd="sng" algn="ctr">
                      <a:noFill/>
                      <a:prstDash val="solid"/>
                      <a:miter lim="800000"/>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87284461"/>
                  </a:ext>
                </a:extLst>
              </a:tr>
              <a:tr h="61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400" b="1" u="none" strike="noStrike" kern="1200" cap="none" spc="0" normalizeH="0" baseline="0" noProof="0" dirty="0">
                          <a:ln>
                            <a:noFill/>
                          </a:ln>
                          <a:solidFill>
                            <a:schemeClr val="tx1"/>
                          </a:solidFill>
                          <a:effectLst/>
                          <a:uLnTx/>
                          <a:uFillTx/>
                        </a:rPr>
                        <a:t>Geography (Year 4)</a:t>
                      </a:r>
                    </a:p>
                  </a:txBody>
                  <a:tcPr marL="108000" marR="108000" marT="108000" marB="108000" anchor="ctr">
                    <a:lnL w="12700" cap="flat" cmpd="sng" algn="ctr">
                      <a:noFill/>
                      <a:prstDash val="solid"/>
                      <a:miter lim="800000"/>
                    </a:lnL>
                    <a:lnR w="1270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400" b="0" u="none" strike="noStrike" kern="1200" cap="none" spc="0" normalizeH="0" baseline="0" noProof="0" dirty="0">
                          <a:ln>
                            <a:noFill/>
                          </a:ln>
                          <a:solidFill>
                            <a:schemeClr val="tx1"/>
                          </a:solidFill>
                          <a:effectLst/>
                          <a:uLnTx/>
                          <a:uFillTx/>
                        </a:rPr>
                        <a:t>We will identify strategies that minimise waste and help sustain environments.</a:t>
                      </a:r>
                      <a:endParaRPr kumimoji="0" lang="en-AU" sz="1400" b="0" i="0" u="none" strike="noStrike" kern="1200" cap="none" spc="0" normalizeH="0" baseline="0" noProof="0" dirty="0">
                        <a:ln>
                          <a:noFill/>
                        </a:ln>
                        <a:solidFill>
                          <a:schemeClr val="tx1"/>
                        </a:solidFill>
                        <a:effectLst/>
                        <a:uLnTx/>
                        <a:uFillTx/>
                        <a:latin typeface="+mn-lt"/>
                        <a:ea typeface="+mn-ea"/>
                        <a:cs typeface="+mn-cs"/>
                      </a:endParaRPr>
                    </a:p>
                  </a:txBody>
                  <a:tcPr marL="108000" marR="108000" marT="108000" marB="108000" anchor="ctr">
                    <a:lnL w="12700" cap="flat" cmpd="sng" algn="ctr">
                      <a:noFill/>
                      <a:prstDash val="solid"/>
                      <a:round/>
                      <a:headEnd type="none" w="med" len="med"/>
                      <a:tailEnd type="none" w="med" len="med"/>
                    </a:lnL>
                    <a:lnR w="12700" cap="flat" cmpd="sng" algn="ctr">
                      <a:noFill/>
                      <a:prstDash val="solid"/>
                      <a:miter lim="800000"/>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63590020"/>
                  </a:ext>
                </a:extLst>
              </a:tr>
              <a:tr h="61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400" b="1" u="none" strike="noStrike" kern="1200" cap="none" spc="0" normalizeH="0" baseline="0" noProof="0" dirty="0">
                          <a:ln>
                            <a:noFill/>
                          </a:ln>
                          <a:solidFill>
                            <a:schemeClr val="tx1"/>
                          </a:solidFill>
                          <a:effectLst/>
                          <a:uLnTx/>
                          <a:uFillTx/>
                        </a:rPr>
                        <a:t>The arts, drama (Year 2)</a:t>
                      </a:r>
                    </a:p>
                  </a:txBody>
                  <a:tcPr marL="108000" marR="108000" marT="108000" marB="108000" anchor="ctr">
                    <a:lnL w="12700" cap="flat" cmpd="sng" algn="ctr">
                      <a:noFill/>
                      <a:prstDash val="solid"/>
                      <a:miter lim="800000"/>
                    </a:lnL>
                    <a:lnR w="1270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r>
                        <a:rPr kumimoji="0" lang="en-AU" sz="1400" b="0" u="none" strike="noStrike" kern="1200" cap="none" spc="0" normalizeH="0" baseline="0" noProof="0" dirty="0">
                          <a:ln>
                            <a:noFill/>
                          </a:ln>
                          <a:solidFill>
                            <a:schemeClr val="tx1"/>
                          </a:solidFill>
                          <a:effectLst/>
                          <a:uLnTx/>
                          <a:uFillTx/>
                        </a:rPr>
                        <a:t>We will use facial expressions and movement to imagine a character.</a:t>
                      </a:r>
                      <a:endParaRPr lang="en-AU" sz="1400" dirty="0">
                        <a:solidFill>
                          <a:schemeClr val="tx1"/>
                        </a:solidFill>
                      </a:endParaRPr>
                    </a:p>
                  </a:txBody>
                  <a:tcPr marL="108000" marR="108000" marT="108000" marB="108000" anchor="ctr">
                    <a:lnL w="12700" cap="flat" cmpd="sng" algn="ctr">
                      <a:noFill/>
                      <a:prstDash val="solid"/>
                      <a:round/>
                      <a:headEnd type="none" w="med" len="med"/>
                      <a:tailEnd type="none" w="med" len="med"/>
                    </a:lnL>
                    <a:lnR w="12700" cap="flat" cmpd="sng" algn="ctr">
                      <a:noFill/>
                      <a:prstDash val="solid"/>
                      <a:miter lim="800000"/>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81971338"/>
                  </a:ext>
                </a:extLst>
              </a:tr>
              <a:tr h="61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400" b="1" u="none" strike="noStrike" kern="1200" cap="none" spc="0" normalizeH="0" baseline="0" noProof="0" dirty="0">
                          <a:ln>
                            <a:noFill/>
                          </a:ln>
                          <a:solidFill>
                            <a:schemeClr val="tx1"/>
                          </a:solidFill>
                          <a:effectLst/>
                          <a:uLnTx/>
                          <a:uFillTx/>
                        </a:rPr>
                        <a:t>Science (Foundation)</a:t>
                      </a:r>
                      <a:endParaRPr kumimoji="0" lang="en-AU" sz="1400" b="1" i="0" u="none" strike="noStrike" kern="1200" cap="none" spc="0" normalizeH="0" baseline="0" noProof="0" dirty="0">
                        <a:ln>
                          <a:noFill/>
                        </a:ln>
                        <a:solidFill>
                          <a:schemeClr val="tx1"/>
                        </a:solidFill>
                        <a:effectLst/>
                        <a:uLnTx/>
                        <a:uFillTx/>
                        <a:latin typeface="Montserrat SemiBold" panose="00000700000000000000" pitchFamily="2" charset="0"/>
                        <a:ea typeface="+mn-ea"/>
                        <a:cs typeface="+mn-cs"/>
                      </a:endParaRPr>
                    </a:p>
                  </a:txBody>
                  <a:tcPr marL="108000" marR="108000" marT="108000" marB="108000" anchor="ctr">
                    <a:lnL w="12700" cap="flat" cmpd="sng" algn="ctr">
                      <a:noFill/>
                      <a:prstDash val="solid"/>
                      <a:miter lim="800000"/>
                    </a:lnL>
                    <a:lnR w="1270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400" b="0" u="none" strike="noStrike" kern="1200" cap="none" spc="0" normalizeH="0" baseline="0" noProof="0" dirty="0">
                          <a:ln>
                            <a:noFill/>
                          </a:ln>
                          <a:solidFill>
                            <a:schemeClr val="tx1"/>
                          </a:solidFill>
                          <a:effectLst/>
                          <a:uLnTx/>
                          <a:uFillTx/>
                        </a:rPr>
                        <a:t>We will learn about the 5 senses and how we use them.</a:t>
                      </a:r>
                      <a:endParaRPr kumimoji="0" lang="en-AU" sz="1400" b="0" i="0" u="none" strike="noStrike" kern="1200" cap="none" spc="0" normalizeH="0" baseline="0" noProof="0" dirty="0">
                        <a:ln>
                          <a:noFill/>
                        </a:ln>
                        <a:solidFill>
                          <a:schemeClr val="tx1"/>
                        </a:solidFill>
                        <a:effectLst/>
                        <a:uLnTx/>
                        <a:uFillTx/>
                        <a:latin typeface="+mn-lt"/>
                        <a:ea typeface="+mn-ea"/>
                        <a:cs typeface="+mn-cs"/>
                      </a:endParaRPr>
                    </a:p>
                  </a:txBody>
                  <a:tcPr marL="108000" marR="108000" marT="108000" marB="108000" anchor="ctr">
                    <a:lnL w="12700" cap="flat" cmpd="sng" algn="ctr">
                      <a:noFill/>
                      <a:prstDash val="solid"/>
                      <a:round/>
                      <a:headEnd type="none" w="med" len="med"/>
                      <a:tailEnd type="none" w="med" len="med"/>
                    </a:lnL>
                    <a:lnR w="12700" cap="flat" cmpd="sng" algn="ctr">
                      <a:noFill/>
                      <a:prstDash val="solid"/>
                      <a:miter lim="800000"/>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8168633"/>
                  </a:ext>
                </a:extLst>
              </a:tr>
              <a:tr h="612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400" b="1" u="none" strike="noStrike" kern="1200" cap="none" spc="0" normalizeH="0" baseline="0" noProof="0" dirty="0">
                          <a:ln>
                            <a:noFill/>
                          </a:ln>
                          <a:solidFill>
                            <a:schemeClr val="tx1"/>
                          </a:solidFill>
                          <a:effectLst/>
                          <a:uLnTx/>
                          <a:uFillTx/>
                        </a:rPr>
                        <a:t>Mathematics (Year 4)</a:t>
                      </a:r>
                    </a:p>
                  </a:txBody>
                  <a:tcPr marL="108000" marR="108000" marT="108000" marB="108000" anchor="ctr">
                    <a:lnL w="12700" cap="flat" cmpd="sng" algn="ctr">
                      <a:noFill/>
                      <a:prstDash val="solid"/>
                      <a:miter lim="800000"/>
                    </a:lnL>
                    <a:lnR w="1270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u="none" strike="noStrike" kern="1200" cap="none" spc="0" normalizeH="0" baseline="0" noProof="0" dirty="0">
                          <a:ln>
                            <a:noFill/>
                          </a:ln>
                          <a:solidFill>
                            <a:schemeClr val="tx1"/>
                          </a:solidFill>
                          <a:effectLst/>
                          <a:uLnTx/>
                          <a:uFillTx/>
                        </a:rPr>
                        <a:t>We will measure the perimeter of an object using informal units.</a:t>
                      </a:r>
                      <a:endParaRPr kumimoji="0" lang="en-AU" sz="1400" b="0" i="0" u="none" strike="noStrike" kern="1200" cap="none" spc="0" normalizeH="0" baseline="0" noProof="0" dirty="0">
                        <a:ln>
                          <a:noFill/>
                        </a:ln>
                        <a:solidFill>
                          <a:schemeClr val="tx1"/>
                        </a:solidFill>
                        <a:effectLst/>
                        <a:uLnTx/>
                        <a:uFillTx/>
                        <a:latin typeface="Montserrat SemiBold" panose="00000700000000000000" pitchFamily="2" charset="0"/>
                        <a:ea typeface="+mn-ea"/>
                        <a:cs typeface="+mn-cs"/>
                      </a:endParaRPr>
                    </a:p>
                  </a:txBody>
                  <a:tcPr marL="108000" marR="108000" marT="108000" marB="108000" anchor="ctr">
                    <a:lnL w="12700" cap="flat" cmpd="sng" algn="ctr">
                      <a:noFill/>
                      <a:prstDash val="solid"/>
                      <a:round/>
                      <a:headEnd type="none" w="med" len="med"/>
                      <a:tailEnd type="none" w="med" len="med"/>
                    </a:lnL>
                    <a:lnR w="12700" cap="flat" cmpd="sng" algn="ctr">
                      <a:noFill/>
                      <a:prstDash val="solid"/>
                      <a:miter lim="800000"/>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5454785"/>
                  </a:ext>
                </a:extLst>
              </a:tr>
            </a:tbl>
          </a:graphicData>
        </a:graphic>
      </p:graphicFrame>
    </p:spTree>
    <p:extLst>
      <p:ext uri="{BB962C8B-B14F-4D97-AF65-F5344CB8AC3E}">
        <p14:creationId xmlns:p14="http://schemas.microsoft.com/office/powerpoint/2010/main" val="39498357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FB7A5-A707-260B-624C-361EC690DE20}"/>
            </a:ext>
          </a:extLst>
        </p:cNvPr>
        <p:cNvGrpSpPr/>
        <p:nvPr/>
      </p:nvGrpSpPr>
      <p:grpSpPr>
        <a:xfrm>
          <a:off x="0" y="0"/>
          <a:ext cx="0" cy="0"/>
          <a:chOff x="0" y="0"/>
          <a:chExt cx="0" cy="0"/>
        </a:xfrm>
      </p:grpSpPr>
      <p:sp>
        <p:nvSpPr>
          <p:cNvPr id="43" name="Text Placeholder 7">
            <a:extLst>
              <a:ext uri="{FF2B5EF4-FFF2-40B4-BE49-F238E27FC236}">
                <a16:creationId xmlns:a16="http://schemas.microsoft.com/office/drawing/2014/main" id="{D6BF26B4-2A5C-A4D8-4DBD-0679F59CCF8D}"/>
              </a:ext>
              <a:ext uri="{C183D7F6-B498-43B3-948B-1728B52AA6E4}">
                <adec:decorative xmlns:adec="http://schemas.microsoft.com/office/drawing/2017/decorative" val="1"/>
              </a:ext>
            </a:extLst>
          </p:cNvPr>
          <p:cNvSpPr>
            <a:spLocks noGrp="1"/>
          </p:cNvSpPr>
          <p:nvPr>
            <p:ph type="body" sz="quarter" idx="24"/>
          </p:nvPr>
        </p:nvSpPr>
        <p:spPr>
          <a:xfrm>
            <a:off x="714375" y="0"/>
            <a:ext cx="5544535" cy="473235"/>
          </a:xfrm>
          <a:solidFill>
            <a:schemeClr val="accent2"/>
          </a:solidFill>
        </p:spPr>
        <p:txBody>
          <a:bodyPr/>
          <a:lstStyle/>
          <a:p>
            <a:r>
              <a:rPr lang="en-AU" noProof="0" dirty="0">
                <a:solidFill>
                  <a:schemeClr val="bg1"/>
                </a:solidFill>
              </a:rPr>
              <a:t>Write clear learning objectives and success criteria</a:t>
            </a:r>
          </a:p>
          <a:p>
            <a:endParaRPr lang="en-AU" noProof="0" dirty="0">
              <a:solidFill>
                <a:schemeClr val="bg1"/>
              </a:solidFill>
            </a:endParaRPr>
          </a:p>
        </p:txBody>
      </p:sp>
      <p:sp>
        <p:nvSpPr>
          <p:cNvPr id="10" name="Title 9">
            <a:extLst>
              <a:ext uri="{FF2B5EF4-FFF2-40B4-BE49-F238E27FC236}">
                <a16:creationId xmlns:a16="http://schemas.microsoft.com/office/drawing/2014/main" id="{0F836EB1-9BF0-412A-950A-DF65DF8FD528}"/>
              </a:ext>
            </a:extLst>
          </p:cNvPr>
          <p:cNvSpPr>
            <a:spLocks noGrp="1"/>
          </p:cNvSpPr>
          <p:nvPr>
            <p:ph type="title"/>
          </p:nvPr>
        </p:nvSpPr>
        <p:spPr/>
        <p:txBody>
          <a:bodyPr/>
          <a:lstStyle/>
          <a:p>
            <a:r>
              <a:rPr lang="en-AU" noProof="0" dirty="0"/>
              <a:t>Ex</a:t>
            </a:r>
            <a:r>
              <a:rPr lang="en-AU" noProof="0" dirty="0">
                <a:solidFill>
                  <a:srgbClr val="00305E"/>
                </a:solidFill>
              </a:rPr>
              <a:t>ample</a:t>
            </a:r>
            <a:r>
              <a:rPr lang="en-AU" noProof="0" dirty="0"/>
              <a:t> – success criteria</a:t>
            </a:r>
          </a:p>
        </p:txBody>
      </p:sp>
      <p:sp>
        <p:nvSpPr>
          <p:cNvPr id="44" name="Text Placeholder 2">
            <a:extLst>
              <a:ext uri="{FF2B5EF4-FFF2-40B4-BE49-F238E27FC236}">
                <a16:creationId xmlns:a16="http://schemas.microsoft.com/office/drawing/2014/main" id="{9356DB99-3C91-13D6-7A28-A1B8D9947368}"/>
              </a:ext>
              <a:ext uri="{C183D7F6-B498-43B3-948B-1728B52AA6E4}">
                <adec:decorative xmlns:adec="http://schemas.microsoft.com/office/drawing/2017/decorative" val="0"/>
              </a:ext>
            </a:extLst>
          </p:cNvPr>
          <p:cNvSpPr txBox="1">
            <a:spLocks/>
          </p:cNvSpPr>
          <p:nvPr/>
        </p:nvSpPr>
        <p:spPr>
          <a:xfrm>
            <a:off x="6344805" y="0"/>
            <a:ext cx="1905154" cy="473235"/>
          </a:xfrm>
          <a:prstGeom prst="round2SameRect">
            <a:avLst>
              <a:gd name="adj1" fmla="val 0"/>
              <a:gd name="adj2" fmla="val 33993"/>
            </a:avLst>
          </a:prstGeom>
          <a:solidFill>
            <a:srgbClr val="087A4D"/>
          </a:solidFill>
        </p:spPr>
        <p:txBody>
          <a:bodyPr vert="horz" lIns="144000" tIns="72000" rIns="91440" bIns="7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Primary school</a:t>
            </a:r>
          </a:p>
        </p:txBody>
      </p:sp>
      <p:sp>
        <p:nvSpPr>
          <p:cNvPr id="45" name="Rectangle 44">
            <a:extLst>
              <a:ext uri="{FF2B5EF4-FFF2-40B4-BE49-F238E27FC236}">
                <a16:creationId xmlns:a16="http://schemas.microsoft.com/office/drawing/2014/main" id="{149FA973-39F8-1354-2822-FBA858748E92}"/>
              </a:ext>
              <a:ext uri="{C183D7F6-B498-43B3-948B-1728B52AA6E4}">
                <adec:decorative xmlns:adec="http://schemas.microsoft.com/office/drawing/2017/decorative" val="1"/>
              </a:ext>
            </a:extLst>
          </p:cNvPr>
          <p:cNvSpPr/>
          <p:nvPr/>
        </p:nvSpPr>
        <p:spPr>
          <a:xfrm>
            <a:off x="714374" y="1736725"/>
            <a:ext cx="5196141" cy="4572000"/>
          </a:xfrm>
          <a:prstGeom prst="rect">
            <a:avLst/>
          </a:prstGeom>
          <a:solidFill>
            <a:schemeClr val="bg1"/>
          </a:solidFill>
          <a:ln>
            <a:noFill/>
          </a:ln>
          <a:effectLst>
            <a:outerShdw blurRad="63500" sx="101000" sy="101000" algn="ctr" rotWithShape="0">
              <a:prstClr val="black">
                <a:alpha val="1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48" name="TextBox 47">
            <a:extLst>
              <a:ext uri="{FF2B5EF4-FFF2-40B4-BE49-F238E27FC236}">
                <a16:creationId xmlns:a16="http://schemas.microsoft.com/office/drawing/2014/main" id="{98B50DDC-A5C3-197E-B190-536140FAC3C9}"/>
              </a:ext>
            </a:extLst>
          </p:cNvPr>
          <p:cNvSpPr txBox="1"/>
          <p:nvPr/>
        </p:nvSpPr>
        <p:spPr>
          <a:xfrm>
            <a:off x="972161" y="2079807"/>
            <a:ext cx="4618242" cy="338845"/>
          </a:xfrm>
          <a:prstGeom prst="rect">
            <a:avLst/>
          </a:prstGeom>
          <a:noFill/>
        </p:spPr>
        <p:txBody>
          <a:bodyPr wrap="square" rtlCol="0">
            <a:spAutoFit/>
          </a:bodyPr>
          <a:lstStyle/>
          <a:p>
            <a:pPr marL="0" marR="0" lvl="0" indent="0" algn="l" defTabSz="914400" rtl="0" eaLnBrk="1" fontAlgn="auto" latinLnBrk="0" hangingPunct="1">
              <a:spcBef>
                <a:spcPts val="600"/>
              </a:spcBef>
              <a:spcAft>
                <a:spcPts val="600"/>
              </a:spcAft>
              <a:buClrTx/>
              <a:buSzTx/>
              <a:buFontTx/>
              <a:buNone/>
              <a:tabLst/>
              <a:defRPr/>
            </a:pPr>
            <a:r>
              <a:rPr kumimoji="0" lang="en-AU" sz="1600" b="1" i="0" u="none" strike="noStrike" kern="1200" cap="none" spc="0" normalizeH="0" baseline="0" noProof="0" dirty="0">
                <a:ln>
                  <a:noFill/>
                </a:ln>
                <a:solidFill>
                  <a:srgbClr val="01838F"/>
                </a:solidFill>
                <a:effectLst/>
                <a:uLnTx/>
                <a:uFillTx/>
                <a:latin typeface="Montserrat"/>
                <a:ea typeface="+mn-ea"/>
                <a:cs typeface="+mn-cs"/>
              </a:rPr>
              <a:t>English (Year 5)</a:t>
            </a:r>
          </a:p>
        </p:txBody>
      </p:sp>
      <p:sp>
        <p:nvSpPr>
          <p:cNvPr id="46" name="Rectangle 45">
            <a:extLst>
              <a:ext uri="{FF2B5EF4-FFF2-40B4-BE49-F238E27FC236}">
                <a16:creationId xmlns:a16="http://schemas.microsoft.com/office/drawing/2014/main" id="{F28CC9C5-A491-2736-D6A2-5F36BA4C50CA}"/>
              </a:ext>
              <a:ext uri="{C183D7F6-B498-43B3-948B-1728B52AA6E4}">
                <adec:decorative xmlns:adec="http://schemas.microsoft.com/office/drawing/2017/decorative" val="1"/>
              </a:ext>
            </a:extLst>
          </p:cNvPr>
          <p:cNvSpPr/>
          <p:nvPr/>
        </p:nvSpPr>
        <p:spPr>
          <a:xfrm>
            <a:off x="6258910" y="1743546"/>
            <a:ext cx="5196141" cy="4572000"/>
          </a:xfrm>
          <a:prstGeom prst="rect">
            <a:avLst/>
          </a:prstGeom>
          <a:solidFill>
            <a:schemeClr val="bg1"/>
          </a:solidFill>
          <a:ln>
            <a:noFill/>
          </a:ln>
          <a:effectLst>
            <a:outerShdw blurRad="63500" sx="101000" sy="101000" algn="ctr" rotWithShape="0">
              <a:prstClr val="black">
                <a:alpha val="1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47" name="TextBox 46">
            <a:extLst>
              <a:ext uri="{FF2B5EF4-FFF2-40B4-BE49-F238E27FC236}">
                <a16:creationId xmlns:a16="http://schemas.microsoft.com/office/drawing/2014/main" id="{5F4C4C47-700F-51EE-1E90-8A0FD547D771}"/>
              </a:ext>
            </a:extLst>
          </p:cNvPr>
          <p:cNvSpPr txBox="1"/>
          <p:nvPr/>
        </p:nvSpPr>
        <p:spPr>
          <a:xfrm>
            <a:off x="1567095" y="2695814"/>
            <a:ext cx="4023308" cy="3016210"/>
          </a:xfrm>
          <a:prstGeom prst="rect">
            <a:avLst/>
          </a:prstGeom>
          <a:noFill/>
        </p:spPr>
        <p:txBody>
          <a:bodyPr wrap="square" rtlCol="0">
            <a:spAutoFit/>
          </a:bodyPr>
          <a:lstStyle/>
          <a:p>
            <a:pPr marL="0" marR="0" lvl="0" indent="0" algn="l" defTabSz="914400" rtl="0" eaLnBrk="1" fontAlgn="auto" latinLnBrk="0" hangingPunct="1">
              <a:spcBef>
                <a:spcPts val="600"/>
              </a:spcBef>
              <a:spcAft>
                <a:spcPts val="1800"/>
              </a:spcAft>
              <a:buClrTx/>
              <a:buSzTx/>
              <a:buFontTx/>
              <a:buNone/>
              <a:tabLst/>
              <a:defRPr/>
            </a:pPr>
            <a:r>
              <a:rPr kumimoji="0" lang="en-AU" sz="1400" b="1" i="0" u="none" strike="noStrike" kern="1200" cap="none" spc="0" normalizeH="0" baseline="0" noProof="0" dirty="0">
                <a:ln>
                  <a:noFill/>
                </a:ln>
                <a:solidFill>
                  <a:srgbClr val="000000"/>
                </a:solidFill>
                <a:effectLst/>
                <a:uLnTx/>
                <a:uFillTx/>
                <a:latin typeface="Montserrat"/>
                <a:ea typeface="+mn-ea"/>
                <a:cs typeface="+mn-cs"/>
              </a:rPr>
              <a:t>Learning objective: </a:t>
            </a:r>
            <a:r>
              <a:rPr kumimoji="0" lang="en-AU" sz="1400" i="0" u="none" strike="noStrike" kern="1200" cap="none" spc="0" normalizeH="0" baseline="0" noProof="0" dirty="0">
                <a:ln>
                  <a:noFill/>
                </a:ln>
                <a:solidFill>
                  <a:srgbClr val="000000"/>
                </a:solidFill>
                <a:effectLst/>
                <a:uLnTx/>
                <a:uFillTx/>
                <a:latin typeface="Montserrat"/>
                <a:ea typeface="+mn-ea"/>
                <a:cs typeface="+mn-cs"/>
              </a:rPr>
              <a:t>We will learn to use metaphor for effect and to engage the reader.</a:t>
            </a:r>
          </a:p>
          <a:p>
            <a:pPr marL="0" marR="0" lvl="0" indent="0" algn="l" defTabSz="914400" rtl="0" eaLnBrk="1" fontAlgn="auto" latinLnBrk="0" hangingPunct="1">
              <a:spcBef>
                <a:spcPts val="600"/>
              </a:spcBef>
              <a:spcAft>
                <a:spcPts val="600"/>
              </a:spcAft>
              <a:buClrTx/>
              <a:buSzTx/>
              <a:buFontTx/>
              <a:buNone/>
              <a:tabLst/>
              <a:defRPr/>
            </a:pPr>
            <a:r>
              <a:rPr kumimoji="0" lang="en-AU" sz="1400" b="1" i="0" u="none" strike="noStrike" kern="1200" cap="none" spc="0" normalizeH="0" baseline="0" noProof="0" dirty="0">
                <a:ln>
                  <a:noFill/>
                </a:ln>
                <a:solidFill>
                  <a:srgbClr val="000000"/>
                </a:solidFill>
                <a:effectLst/>
                <a:uLnTx/>
                <a:uFillTx/>
                <a:latin typeface="Montserrat"/>
                <a:ea typeface="+mn-ea"/>
                <a:cs typeface="+mn-cs"/>
              </a:rPr>
              <a:t>Success criteria:</a:t>
            </a:r>
          </a:p>
          <a:p>
            <a:pPr marL="285750" indent="-285750">
              <a:spcBef>
                <a:spcPts val="600"/>
              </a:spcBef>
              <a:spcAft>
                <a:spcPts val="600"/>
              </a:spcAft>
              <a:buFont typeface="Arial" panose="020B0604020202020204" pitchFamily="34" charset="0"/>
              <a:buChar char="•"/>
              <a:defRPr/>
            </a:pPr>
            <a:r>
              <a:rPr kumimoji="0" lang="en-AU" sz="1400" i="0" u="none" strike="noStrike" kern="1200" cap="none" spc="0" normalizeH="0" baseline="0" noProof="0" dirty="0">
                <a:ln>
                  <a:noFill/>
                </a:ln>
                <a:solidFill>
                  <a:srgbClr val="000000"/>
                </a:solidFill>
                <a:effectLst/>
                <a:uLnTx/>
                <a:uFillTx/>
                <a:latin typeface="Montserrat"/>
                <a:ea typeface="+mn-ea"/>
                <a:cs typeface="+mn-cs"/>
              </a:rPr>
              <a:t>I find a metaphor in a paragraph and explain its effect.​</a:t>
            </a:r>
          </a:p>
          <a:p>
            <a:pPr marL="285750" indent="-285750">
              <a:spcBef>
                <a:spcPts val="600"/>
              </a:spcBef>
              <a:spcAft>
                <a:spcPts val="600"/>
              </a:spcAft>
              <a:buFont typeface="Arial" panose="020B0604020202020204" pitchFamily="34" charset="0"/>
              <a:buChar char="•"/>
              <a:defRPr/>
            </a:pPr>
            <a:r>
              <a:rPr kumimoji="0" lang="en-AU" sz="1400" i="0" u="none" strike="noStrike" kern="1200" cap="none" spc="0" normalizeH="0" baseline="0" noProof="0" dirty="0">
                <a:ln>
                  <a:noFill/>
                </a:ln>
                <a:solidFill>
                  <a:srgbClr val="000000"/>
                </a:solidFill>
                <a:effectLst/>
                <a:uLnTx/>
                <a:uFillTx/>
                <a:latin typeface="Montserrat"/>
                <a:ea typeface="+mn-ea"/>
                <a:cs typeface="+mn-cs"/>
              </a:rPr>
              <a:t>I use a metaphor ​in a sentence to show an emotion.</a:t>
            </a:r>
          </a:p>
          <a:p>
            <a:pPr marL="285750" indent="-285750">
              <a:spcBef>
                <a:spcPts val="600"/>
              </a:spcBef>
              <a:spcAft>
                <a:spcPts val="600"/>
              </a:spcAft>
              <a:buFont typeface="Arial" panose="020B0604020202020204" pitchFamily="34" charset="0"/>
              <a:buChar char="•"/>
              <a:defRPr/>
            </a:pPr>
            <a:r>
              <a:rPr kumimoji="0" lang="en-AU" sz="1400" i="0" u="none" strike="noStrike" kern="1200" cap="none" spc="0" normalizeH="0" baseline="0" noProof="0" dirty="0">
                <a:ln>
                  <a:noFill/>
                </a:ln>
                <a:solidFill>
                  <a:srgbClr val="000000"/>
                </a:solidFill>
                <a:effectLst/>
                <a:uLnTx/>
                <a:uFillTx/>
                <a:latin typeface="Montserrat"/>
                <a:ea typeface="+mn-ea"/>
                <a:cs typeface="+mn-cs"/>
              </a:rPr>
              <a:t>I write a short descriptive paragraph that includes a metaphor.</a:t>
            </a:r>
          </a:p>
        </p:txBody>
      </p:sp>
      <p:sp>
        <p:nvSpPr>
          <p:cNvPr id="50" name="TextBox 49">
            <a:extLst>
              <a:ext uri="{FF2B5EF4-FFF2-40B4-BE49-F238E27FC236}">
                <a16:creationId xmlns:a16="http://schemas.microsoft.com/office/drawing/2014/main" id="{2008E376-7A98-9917-F688-D4DCF4036119}"/>
              </a:ext>
            </a:extLst>
          </p:cNvPr>
          <p:cNvSpPr txBox="1"/>
          <p:nvPr/>
        </p:nvSpPr>
        <p:spPr>
          <a:xfrm>
            <a:off x="6554329" y="2085664"/>
            <a:ext cx="4618242" cy="338845"/>
          </a:xfrm>
          <a:prstGeom prst="rect">
            <a:avLst/>
          </a:prstGeom>
          <a:noFill/>
        </p:spPr>
        <p:txBody>
          <a:bodyPr wrap="square" rtlCol="0">
            <a:spAutoFit/>
          </a:bodyPr>
          <a:lstStyle/>
          <a:p>
            <a:pPr marL="0" marR="0" lvl="0" indent="0" algn="l" defTabSz="914400" rtl="0" eaLnBrk="1" fontAlgn="auto" latinLnBrk="0" hangingPunct="1">
              <a:spcBef>
                <a:spcPts val="600"/>
              </a:spcBef>
              <a:spcAft>
                <a:spcPts val="600"/>
              </a:spcAft>
              <a:buClrTx/>
              <a:buSzTx/>
              <a:buFontTx/>
              <a:buNone/>
              <a:tabLst/>
              <a:defRPr/>
            </a:pPr>
            <a:r>
              <a:rPr kumimoji="0" lang="en-AU" sz="1600" b="1" i="0" u="none" strike="noStrike" kern="1200" cap="none" spc="0" normalizeH="0" baseline="0" noProof="0" dirty="0">
                <a:ln>
                  <a:noFill/>
                </a:ln>
                <a:solidFill>
                  <a:srgbClr val="01838F"/>
                </a:solidFill>
                <a:effectLst/>
                <a:uLnTx/>
                <a:uFillTx/>
                <a:latin typeface="Montserrat"/>
                <a:ea typeface="+mn-ea"/>
                <a:cs typeface="+mn-cs"/>
              </a:rPr>
              <a:t>Mathematics (Year 4)</a:t>
            </a:r>
          </a:p>
        </p:txBody>
      </p:sp>
      <p:sp>
        <p:nvSpPr>
          <p:cNvPr id="49" name="TextBox 48">
            <a:extLst>
              <a:ext uri="{FF2B5EF4-FFF2-40B4-BE49-F238E27FC236}">
                <a16:creationId xmlns:a16="http://schemas.microsoft.com/office/drawing/2014/main" id="{C5652485-843A-A3FA-B55F-A44C45FB7CE3}"/>
              </a:ext>
            </a:extLst>
          </p:cNvPr>
          <p:cNvSpPr txBox="1"/>
          <p:nvPr/>
        </p:nvSpPr>
        <p:spPr>
          <a:xfrm>
            <a:off x="7149263" y="2695814"/>
            <a:ext cx="3794661" cy="3385542"/>
          </a:xfrm>
          <a:prstGeom prst="rect">
            <a:avLst/>
          </a:prstGeom>
          <a:noFill/>
        </p:spPr>
        <p:txBody>
          <a:bodyPr wrap="square" rtlCol="0">
            <a:spAutoFit/>
          </a:bodyPr>
          <a:lstStyle/>
          <a:p>
            <a:pPr marL="0" marR="0" lvl="0" indent="0" algn="l" defTabSz="914400" rtl="0" eaLnBrk="1" fontAlgn="auto" latinLnBrk="0" hangingPunct="1">
              <a:spcBef>
                <a:spcPts val="600"/>
              </a:spcBef>
              <a:spcAft>
                <a:spcPts val="1800"/>
              </a:spcAft>
              <a:buClrTx/>
              <a:buSzTx/>
              <a:buFontTx/>
              <a:buNone/>
              <a:tabLst/>
              <a:defRPr/>
            </a:pPr>
            <a:r>
              <a:rPr kumimoji="0" lang="en-AU" sz="1400" b="1" i="0" u="none" strike="noStrike" kern="1200" cap="none" spc="0" normalizeH="0" baseline="0" noProof="0" dirty="0">
                <a:ln>
                  <a:noFill/>
                </a:ln>
                <a:solidFill>
                  <a:srgbClr val="000000"/>
                </a:solidFill>
                <a:effectLst/>
                <a:uLnTx/>
                <a:uFillTx/>
                <a:latin typeface="Montserrat"/>
                <a:ea typeface="+mn-ea"/>
                <a:cs typeface="+mn-cs"/>
              </a:rPr>
              <a:t>Learning objective: </a:t>
            </a:r>
            <a:r>
              <a:rPr kumimoji="0" lang="en-AU" sz="1400" i="0" u="none" strike="noStrike" kern="1200" cap="none" spc="0" normalizeH="0" baseline="0" noProof="0" dirty="0">
                <a:ln>
                  <a:noFill/>
                </a:ln>
                <a:solidFill>
                  <a:srgbClr val="000000"/>
                </a:solidFill>
                <a:effectLst/>
                <a:uLnTx/>
                <a:uFillTx/>
                <a:latin typeface="Montserrat"/>
                <a:ea typeface="+mn-ea"/>
                <a:cs typeface="+mn-cs"/>
              </a:rPr>
              <a:t>We will measure the perimeter of an object using informal units.</a:t>
            </a:r>
          </a:p>
          <a:p>
            <a:pPr marL="0" marR="0" lvl="0" indent="0" algn="l" defTabSz="914400" rtl="0" eaLnBrk="1" fontAlgn="auto" latinLnBrk="0" hangingPunct="1">
              <a:spcBef>
                <a:spcPts val="600"/>
              </a:spcBef>
              <a:spcAft>
                <a:spcPts val="600"/>
              </a:spcAft>
              <a:buClrTx/>
              <a:buSzTx/>
              <a:buFontTx/>
              <a:buNone/>
              <a:tabLst/>
              <a:defRPr/>
            </a:pPr>
            <a:r>
              <a:rPr kumimoji="0" lang="en-AU" sz="1400" b="1" i="0" u="none" strike="noStrike" kern="1200" cap="none" spc="0" normalizeH="0" baseline="0" noProof="0" dirty="0">
                <a:ln>
                  <a:noFill/>
                </a:ln>
                <a:solidFill>
                  <a:srgbClr val="000000"/>
                </a:solidFill>
                <a:effectLst/>
                <a:uLnTx/>
                <a:uFillTx/>
                <a:latin typeface="Montserrat"/>
                <a:ea typeface="+mn-ea"/>
                <a:cs typeface="+mn-cs"/>
              </a:rPr>
              <a:t>Success criteria:</a:t>
            </a:r>
          </a:p>
          <a:p>
            <a:pPr marL="285750" marR="0" lvl="0" indent="-285750" algn="l" defTabSz="914400" rtl="0" eaLnBrk="1" fontAlgn="auto" latinLnBrk="0" hangingPunct="1">
              <a:spcBef>
                <a:spcPts val="600"/>
              </a:spcBef>
              <a:spcAft>
                <a:spcPts val="600"/>
              </a:spcAft>
              <a:buClrTx/>
              <a:buSzTx/>
              <a:buFont typeface="Arial" panose="020B0604020202020204" pitchFamily="34" charset="0"/>
              <a:buChar char="•"/>
              <a:tabLst/>
              <a:defRPr/>
            </a:pPr>
            <a:r>
              <a:rPr kumimoji="0" lang="en-AU" sz="1400" i="0" u="none" strike="noStrike" kern="1200" cap="none" spc="0" normalizeH="0" baseline="0" noProof="0" dirty="0">
                <a:ln>
                  <a:noFill/>
                </a:ln>
                <a:solidFill>
                  <a:srgbClr val="000000"/>
                </a:solidFill>
                <a:effectLst/>
                <a:uLnTx/>
                <a:uFillTx/>
                <a:latin typeface="Montserrat"/>
                <a:ea typeface="+mn-ea"/>
                <a:cs typeface="+mn-cs"/>
              </a:rPr>
              <a:t>​I can point to all sides that make up the perimeter.</a:t>
            </a:r>
          </a:p>
          <a:p>
            <a:pPr marL="285750" marR="0" lvl="0" indent="-285750" algn="l" defTabSz="914400" rtl="0" eaLnBrk="1" fontAlgn="auto" latinLnBrk="0" hangingPunct="1">
              <a:spcBef>
                <a:spcPts val="600"/>
              </a:spcBef>
              <a:spcAft>
                <a:spcPts val="600"/>
              </a:spcAft>
              <a:buClrTx/>
              <a:buSzTx/>
              <a:buFont typeface="Arial" panose="020B0604020202020204" pitchFamily="34" charset="0"/>
              <a:buChar char="•"/>
              <a:tabLst/>
              <a:defRPr/>
            </a:pPr>
            <a:r>
              <a:rPr kumimoji="0" lang="en-AU" sz="1400" i="0" u="none" strike="noStrike" kern="1200" cap="none" spc="0" normalizeH="0" baseline="0" noProof="0" dirty="0">
                <a:ln>
                  <a:noFill/>
                </a:ln>
                <a:solidFill>
                  <a:srgbClr val="000000"/>
                </a:solidFill>
                <a:effectLst/>
                <a:uLnTx/>
                <a:uFillTx/>
                <a:latin typeface="Montserrat"/>
                <a:ea typeface="+mn-ea"/>
                <a:cs typeface="+mn-cs"/>
              </a:rPr>
              <a:t>​I can measure each side of my object using blocks.​</a:t>
            </a:r>
          </a:p>
          <a:p>
            <a:pPr marL="285750" marR="0" lvl="0" indent="-285750" algn="l" defTabSz="914400" rtl="0" eaLnBrk="1" fontAlgn="auto" latinLnBrk="0" hangingPunct="1">
              <a:spcBef>
                <a:spcPts val="600"/>
              </a:spcBef>
              <a:spcAft>
                <a:spcPts val="600"/>
              </a:spcAft>
              <a:buClrTx/>
              <a:buSzTx/>
              <a:buFont typeface="Arial" panose="020B0604020202020204" pitchFamily="34" charset="0"/>
              <a:buChar char="•"/>
              <a:tabLst/>
              <a:defRPr/>
            </a:pPr>
            <a:r>
              <a:rPr kumimoji="0" lang="en-AU" sz="1400" i="0" u="none" strike="noStrike" kern="1200" cap="none" spc="0" normalizeH="0" baseline="0" noProof="0" dirty="0">
                <a:ln>
                  <a:noFill/>
                </a:ln>
                <a:solidFill>
                  <a:srgbClr val="000000"/>
                </a:solidFill>
                <a:effectLst/>
                <a:uLnTx/>
                <a:uFillTx/>
                <a:latin typeface="Montserrat"/>
                <a:ea typeface="+mn-ea"/>
                <a:cs typeface="+mn-cs"/>
              </a:rPr>
              <a:t>I can count how many blocks make up the perimeter.​</a:t>
            </a:r>
          </a:p>
          <a:p>
            <a:pPr marL="285750" marR="0" lvl="0" indent="-285750" algn="l" defTabSz="914400" rtl="0" eaLnBrk="1" fontAlgn="auto" latinLnBrk="0" hangingPunct="1">
              <a:spcBef>
                <a:spcPts val="600"/>
              </a:spcBef>
              <a:spcAft>
                <a:spcPts val="600"/>
              </a:spcAft>
              <a:buClrTx/>
              <a:buSzTx/>
              <a:buFont typeface="Arial" panose="020B0604020202020204" pitchFamily="34" charset="0"/>
              <a:buChar char="•"/>
              <a:tabLst/>
              <a:defRPr/>
            </a:pPr>
            <a:r>
              <a:rPr kumimoji="0" lang="en-AU" sz="1400" i="0" u="none" strike="noStrike" kern="1200" cap="none" spc="0" normalizeH="0" baseline="0" noProof="0" dirty="0">
                <a:ln>
                  <a:noFill/>
                </a:ln>
                <a:solidFill>
                  <a:srgbClr val="000000"/>
                </a:solidFill>
                <a:effectLst/>
                <a:uLnTx/>
                <a:uFillTx/>
                <a:latin typeface="Montserrat"/>
                <a:ea typeface="+mn-ea"/>
                <a:cs typeface="+mn-cs"/>
              </a:rPr>
              <a:t>I can record my answer.</a:t>
            </a:r>
          </a:p>
        </p:txBody>
      </p:sp>
      <p:pic>
        <p:nvPicPr>
          <p:cNvPr id="9" name="Graphic 8">
            <a:extLst>
              <a:ext uri="{FF2B5EF4-FFF2-40B4-BE49-F238E27FC236}">
                <a16:creationId xmlns:a16="http://schemas.microsoft.com/office/drawing/2014/main" id="{16EE4DBF-3251-53C8-AC28-A4A9621EA07E}"/>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04669" y="3610950"/>
            <a:ext cx="358928" cy="356124"/>
          </a:xfrm>
          <a:prstGeom prst="rect">
            <a:avLst/>
          </a:prstGeom>
        </p:spPr>
      </p:pic>
      <p:pic>
        <p:nvPicPr>
          <p:cNvPr id="12" name="Graphic 11">
            <a:extLst>
              <a:ext uri="{FF2B5EF4-FFF2-40B4-BE49-F238E27FC236}">
                <a16:creationId xmlns:a16="http://schemas.microsoft.com/office/drawing/2014/main" id="{7DD5D2B8-FCC6-80F6-D8A4-D2975C5D6FBE}"/>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69650" y="2730978"/>
            <a:ext cx="243529" cy="353251"/>
          </a:xfrm>
          <a:prstGeom prst="rect">
            <a:avLst/>
          </a:prstGeom>
        </p:spPr>
      </p:pic>
      <p:pic>
        <p:nvPicPr>
          <p:cNvPr id="19" name="Graphic 18">
            <a:extLst>
              <a:ext uri="{FF2B5EF4-FFF2-40B4-BE49-F238E27FC236}">
                <a16:creationId xmlns:a16="http://schemas.microsoft.com/office/drawing/2014/main" id="{63CB2DBF-9B88-0A9E-18C8-6A939A430E9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657567" y="3610950"/>
            <a:ext cx="358928" cy="356124"/>
          </a:xfrm>
          <a:prstGeom prst="rect">
            <a:avLst/>
          </a:prstGeom>
        </p:spPr>
      </p:pic>
      <p:pic>
        <p:nvPicPr>
          <p:cNvPr id="20" name="Graphic 19">
            <a:extLst>
              <a:ext uri="{FF2B5EF4-FFF2-40B4-BE49-F238E27FC236}">
                <a16:creationId xmlns:a16="http://schemas.microsoft.com/office/drawing/2014/main" id="{B9674C90-AB51-EC20-DB31-F8587D375E7F}"/>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22548" y="2730978"/>
            <a:ext cx="243529" cy="353251"/>
          </a:xfrm>
          <a:prstGeom prst="rect">
            <a:avLst/>
          </a:prstGeom>
        </p:spPr>
      </p:pic>
    </p:spTree>
    <p:extLst>
      <p:ext uri="{BB962C8B-B14F-4D97-AF65-F5344CB8AC3E}">
        <p14:creationId xmlns:p14="http://schemas.microsoft.com/office/powerpoint/2010/main" val="33814518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D3F71-B83C-19B2-F0C6-480296C989CF}"/>
            </a:ext>
          </a:extLst>
        </p:cNvPr>
        <p:cNvGrpSpPr/>
        <p:nvPr/>
      </p:nvGrpSpPr>
      <p:grpSpPr>
        <a:xfrm>
          <a:off x="0" y="0"/>
          <a:ext cx="0" cy="0"/>
          <a:chOff x="0" y="0"/>
          <a:chExt cx="0" cy="0"/>
        </a:xfrm>
      </p:grpSpPr>
      <p:sp>
        <p:nvSpPr>
          <p:cNvPr id="11" name="Text Placeholder 7">
            <a:extLst>
              <a:ext uri="{FF2B5EF4-FFF2-40B4-BE49-F238E27FC236}">
                <a16:creationId xmlns:a16="http://schemas.microsoft.com/office/drawing/2014/main" id="{E95666A6-ED04-0ED6-5C8E-914AF73EFB79}"/>
              </a:ext>
              <a:ext uri="{C183D7F6-B498-43B3-948B-1728B52AA6E4}">
                <adec:decorative xmlns:adec="http://schemas.microsoft.com/office/drawing/2017/decorative" val="1"/>
              </a:ext>
            </a:extLst>
          </p:cNvPr>
          <p:cNvSpPr>
            <a:spLocks noGrp="1"/>
          </p:cNvSpPr>
          <p:nvPr>
            <p:ph type="body" sz="quarter" idx="24"/>
          </p:nvPr>
        </p:nvSpPr>
        <p:spPr>
          <a:xfrm>
            <a:off x="714375" y="0"/>
            <a:ext cx="5544535" cy="473235"/>
          </a:xfrm>
          <a:solidFill>
            <a:schemeClr val="accent2"/>
          </a:solidFill>
        </p:spPr>
        <p:txBody>
          <a:bodyPr/>
          <a:lstStyle/>
          <a:p>
            <a:r>
              <a:rPr lang="en-AU" noProof="0" dirty="0">
                <a:solidFill>
                  <a:schemeClr val="bg1"/>
                </a:solidFill>
              </a:rPr>
              <a:t>Write clear learning objectives and success criteria</a:t>
            </a:r>
          </a:p>
          <a:p>
            <a:endParaRPr lang="en-AU" noProof="0" dirty="0">
              <a:solidFill>
                <a:schemeClr val="bg1"/>
              </a:solidFill>
            </a:endParaRPr>
          </a:p>
        </p:txBody>
      </p:sp>
      <p:sp>
        <p:nvSpPr>
          <p:cNvPr id="10" name="Title 9">
            <a:extLst>
              <a:ext uri="{FF2B5EF4-FFF2-40B4-BE49-F238E27FC236}">
                <a16:creationId xmlns:a16="http://schemas.microsoft.com/office/drawing/2014/main" id="{B6BF21E4-BB64-318F-895E-28C97B6BA170}"/>
              </a:ext>
            </a:extLst>
          </p:cNvPr>
          <p:cNvSpPr>
            <a:spLocks noGrp="1"/>
          </p:cNvSpPr>
          <p:nvPr>
            <p:ph type="title"/>
          </p:nvPr>
        </p:nvSpPr>
        <p:spPr/>
        <p:txBody>
          <a:bodyPr/>
          <a:lstStyle/>
          <a:p>
            <a:r>
              <a:rPr lang="en-AU" noProof="0" dirty="0"/>
              <a:t>Example – learning objectives</a:t>
            </a:r>
          </a:p>
        </p:txBody>
      </p:sp>
      <p:sp>
        <p:nvSpPr>
          <p:cNvPr id="9" name="Text Placeholder 2">
            <a:extLst>
              <a:ext uri="{FF2B5EF4-FFF2-40B4-BE49-F238E27FC236}">
                <a16:creationId xmlns:a16="http://schemas.microsoft.com/office/drawing/2014/main" id="{5DBBCD98-4E12-36B2-AB37-9FE8A1758997}"/>
              </a:ext>
            </a:extLst>
          </p:cNvPr>
          <p:cNvSpPr txBox="1">
            <a:spLocks/>
          </p:cNvSpPr>
          <p:nvPr/>
        </p:nvSpPr>
        <p:spPr>
          <a:xfrm>
            <a:off x="6350658" y="0"/>
            <a:ext cx="2163724" cy="473235"/>
          </a:xfrm>
          <a:prstGeom prst="round2SameRect">
            <a:avLst>
              <a:gd name="adj1" fmla="val 0"/>
              <a:gd name="adj2" fmla="val 33993"/>
            </a:avLst>
          </a:prstGeom>
          <a:solidFill>
            <a:srgbClr val="ACBE37"/>
          </a:solidFill>
        </p:spPr>
        <p:txBody>
          <a:bodyPr vert="horz" lIns="144000" tIns="72000" rIns="91440" bIns="7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tx1"/>
                </a:solidFill>
              </a:rPr>
              <a:t>Secondary school</a:t>
            </a:r>
          </a:p>
        </p:txBody>
      </p:sp>
      <p:sp>
        <p:nvSpPr>
          <p:cNvPr id="13" name="Rectangle 12">
            <a:extLst>
              <a:ext uri="{FF2B5EF4-FFF2-40B4-BE49-F238E27FC236}">
                <a16:creationId xmlns:a16="http://schemas.microsoft.com/office/drawing/2014/main" id="{2E8BE9FF-0E75-8B10-05B9-0434811F9E1F}"/>
              </a:ext>
              <a:ext uri="{C183D7F6-B498-43B3-948B-1728B52AA6E4}">
                <adec:decorative xmlns:adec="http://schemas.microsoft.com/office/drawing/2017/decorative" val="1"/>
              </a:ext>
            </a:extLst>
          </p:cNvPr>
          <p:cNvSpPr/>
          <p:nvPr/>
        </p:nvSpPr>
        <p:spPr>
          <a:xfrm>
            <a:off x="760808" y="1583726"/>
            <a:ext cx="10670384" cy="5274274"/>
          </a:xfrm>
          <a:prstGeom prst="rect">
            <a:avLst/>
          </a:prstGeom>
          <a:solidFill>
            <a:schemeClr val="bg1"/>
          </a:solidFill>
          <a:ln>
            <a:noFill/>
          </a:ln>
          <a:effectLst>
            <a:outerShdw blurRad="63500" sx="101000" sy="101000" algn="ctr" rotWithShape="0">
              <a:prstClr val="black">
                <a:alpha val="1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a:p>
        </p:txBody>
      </p:sp>
      <p:graphicFrame>
        <p:nvGraphicFramePr>
          <p:cNvPr id="4" name="Table 3">
            <a:extLst>
              <a:ext uri="{FF2B5EF4-FFF2-40B4-BE49-F238E27FC236}">
                <a16:creationId xmlns:a16="http://schemas.microsoft.com/office/drawing/2014/main" id="{4CF3DEA0-673F-D250-396F-0CF60FE24E7A}"/>
              </a:ext>
            </a:extLst>
          </p:cNvPr>
          <p:cNvGraphicFramePr>
            <a:graphicFrameLocks noGrp="1"/>
          </p:cNvGraphicFramePr>
          <p:nvPr>
            <p:extLst>
              <p:ext uri="{D42A27DB-BD31-4B8C-83A1-F6EECF244321}">
                <p14:modId xmlns:p14="http://schemas.microsoft.com/office/powerpoint/2010/main" val="3655019318"/>
              </p:ext>
            </p:extLst>
          </p:nvPr>
        </p:nvGraphicFramePr>
        <p:xfrm>
          <a:off x="1015465" y="1802432"/>
          <a:ext cx="10161069" cy="4663440"/>
        </p:xfrm>
        <a:graphic>
          <a:graphicData uri="http://schemas.openxmlformats.org/drawingml/2006/table">
            <a:tbl>
              <a:tblPr firstRow="1" bandRow="1">
                <a:tableStyleId>{69012ECD-51FC-41F1-AA8D-1B2483CD663E}</a:tableStyleId>
              </a:tblPr>
              <a:tblGrid>
                <a:gridCol w="3413760">
                  <a:extLst>
                    <a:ext uri="{9D8B030D-6E8A-4147-A177-3AD203B41FA5}">
                      <a16:colId xmlns:a16="http://schemas.microsoft.com/office/drawing/2014/main" val="2331413235"/>
                    </a:ext>
                  </a:extLst>
                </a:gridCol>
                <a:gridCol w="6747309">
                  <a:extLst>
                    <a:ext uri="{9D8B030D-6E8A-4147-A177-3AD203B41FA5}">
                      <a16:colId xmlns:a16="http://schemas.microsoft.com/office/drawing/2014/main" val="2008610057"/>
                    </a:ext>
                  </a:extLst>
                </a:gridCol>
              </a:tblGrid>
              <a:tr h="0">
                <a:tc>
                  <a:txBody>
                    <a:bodyPr/>
                    <a:lstStyle/>
                    <a:p>
                      <a:r>
                        <a:rPr lang="en-AU" sz="1200" dirty="0">
                          <a:solidFill>
                            <a:srgbClr val="AB5025"/>
                          </a:solidFill>
                        </a:rPr>
                        <a:t>Learning area and year level</a:t>
                      </a:r>
                    </a:p>
                  </a:txBody>
                  <a:tcPr marL="137160" marR="137160" marT="137160" marB="137160" anchor="ctr">
                    <a:lnL w="12700" cap="flat" cmpd="sng" algn="ctr">
                      <a:noFill/>
                      <a:prstDash val="solid"/>
                      <a:miter lim="800000"/>
                    </a:lnL>
                    <a:lnR w="12700" cap="flat" cmpd="sng" algn="ctr">
                      <a:solidFill>
                        <a:schemeClr val="bg1"/>
                      </a:solidFill>
                      <a:prstDash val="solid"/>
                      <a:round/>
                      <a:headEnd type="none" w="med" len="med"/>
                      <a:tailEnd type="none" w="med" len="med"/>
                    </a:lnR>
                    <a:lnT w="12700" cap="flat" cmpd="sng" algn="ctr">
                      <a:noFill/>
                      <a:prstDash val="solid"/>
                      <a:miter lim="800000"/>
                    </a:lnT>
                    <a:lnB w="12700" cap="flat" cmpd="sng" algn="ctr">
                      <a:noFill/>
                      <a:prstDash val="solid"/>
                      <a:miter lim="800000"/>
                    </a:lnB>
                    <a:lnTlToBr w="12700" cmpd="sng">
                      <a:noFill/>
                      <a:prstDash val="solid"/>
                    </a:lnTlToBr>
                    <a:lnBlToTr w="12700" cmpd="sng">
                      <a:noFill/>
                      <a:prstDash val="solid"/>
                    </a:lnBlToTr>
                    <a:solidFill>
                      <a:schemeClr val="accent5"/>
                    </a:solidFill>
                  </a:tcPr>
                </a:tc>
                <a:tc>
                  <a:txBody>
                    <a:bodyPr/>
                    <a:lstStyle/>
                    <a:p>
                      <a:r>
                        <a:rPr lang="en-AU" sz="1200" dirty="0">
                          <a:solidFill>
                            <a:srgbClr val="AB5025"/>
                          </a:solidFill>
                        </a:rPr>
                        <a:t>Example learning objective</a:t>
                      </a:r>
                    </a:p>
                  </a:txBody>
                  <a:tcPr marL="137160" marR="137160" marT="137160" marB="137160" anchor="ctr">
                    <a:lnL w="12700" cap="flat" cmpd="sng" algn="ctr">
                      <a:solidFill>
                        <a:schemeClr val="bg1"/>
                      </a:solidFill>
                      <a:prstDash val="solid"/>
                      <a:round/>
                      <a:headEnd type="none" w="med" len="med"/>
                      <a:tailEnd type="none" w="med" len="med"/>
                    </a:lnL>
                    <a:lnR w="12700" cap="flat" cmpd="sng" algn="ctr">
                      <a:noFill/>
                      <a:prstDash val="solid"/>
                      <a:miter lim="800000"/>
                    </a:lnR>
                    <a:lnT w="12700" cap="flat" cmpd="sng" algn="ctr">
                      <a:noFill/>
                      <a:prstDash val="solid"/>
                      <a:miter lim="800000"/>
                    </a:lnT>
                    <a:lnB w="12700" cap="flat" cmpd="sng" algn="ctr">
                      <a:noFill/>
                      <a:prstDash val="solid"/>
                      <a:miter lim="800000"/>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152761163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dirty="0">
                          <a:solidFill>
                            <a:schemeClr val="tx1"/>
                          </a:solidFill>
                        </a:rPr>
                        <a:t>English (Year 8)</a:t>
                      </a:r>
                    </a:p>
                  </a:txBody>
                  <a:tcPr marL="137160" marR="137160" marT="137160" marB="137160" anchor="ctr">
                    <a:lnL w="12700" cap="flat" cmpd="sng" algn="ctr">
                      <a:noFill/>
                      <a:prstDash val="solid"/>
                      <a:miter lim="800000"/>
                    </a:lnL>
                    <a:lnR w="12700" cap="flat" cmpd="sng" algn="ctr">
                      <a:noFill/>
                      <a:prstDash val="solid"/>
                      <a:round/>
                      <a:headEnd type="none" w="med" len="med"/>
                      <a:tailEnd type="none" w="med" len="med"/>
                    </a:lnR>
                    <a:lnT w="12700" cap="flat" cmpd="sng" algn="ctr">
                      <a:noFill/>
                      <a:prstDash val="solid"/>
                      <a:miter lim="800000"/>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dirty="0">
                          <a:solidFill>
                            <a:schemeClr val="tx1"/>
                          </a:solidFill>
                        </a:rPr>
                        <a:t>We will analyse how similes and metaphors create layers of meaning in texts.</a:t>
                      </a:r>
                    </a:p>
                  </a:txBody>
                  <a:tcPr marL="137160" marR="137160" marT="137160" marB="137160" anchor="ctr">
                    <a:lnL w="12700" cap="flat" cmpd="sng" algn="ctr">
                      <a:noFill/>
                      <a:prstDash val="solid"/>
                      <a:round/>
                      <a:headEnd type="none" w="med" len="med"/>
                      <a:tailEnd type="none" w="med" len="med"/>
                    </a:lnL>
                    <a:lnR w="12700" cap="flat" cmpd="sng" algn="ctr">
                      <a:noFill/>
                      <a:prstDash val="solid"/>
                      <a:miter lim="800000"/>
                    </a:lnR>
                    <a:lnT w="12700" cap="flat" cmpd="sng" algn="ctr">
                      <a:noFill/>
                      <a:prstDash val="solid"/>
                      <a:miter lim="800000"/>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8728446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b="1" dirty="0">
                          <a:solidFill>
                            <a:schemeClr val="tx1"/>
                          </a:solidFill>
                        </a:rPr>
                        <a:t>Health and physical education</a:t>
                      </a:r>
                      <a:br>
                        <a:rPr lang="en-AU" sz="1200" b="1" dirty="0">
                          <a:solidFill>
                            <a:schemeClr val="tx1"/>
                          </a:solidFill>
                        </a:rPr>
                      </a:br>
                      <a:r>
                        <a:rPr lang="en-AU" sz="1200" b="1" dirty="0">
                          <a:solidFill>
                            <a:schemeClr val="tx1"/>
                          </a:solidFill>
                        </a:rPr>
                        <a:t>(Years 9 &amp; 10)</a:t>
                      </a:r>
                      <a:endParaRPr lang="en-AU" sz="1200" b="1" dirty="0">
                        <a:solidFill>
                          <a:schemeClr val="tx1"/>
                        </a:solidFill>
                        <a:latin typeface="Montserrat SemiBold" panose="00000700000000000000" pitchFamily="2" charset="0"/>
                      </a:endParaRPr>
                    </a:p>
                  </a:txBody>
                  <a:tcPr marL="137160" marR="137160" marT="137160" marB="137160" anchor="ctr">
                    <a:lnL w="12700" cap="flat" cmpd="sng" algn="ctr">
                      <a:noFill/>
                      <a:prstDash val="solid"/>
                      <a:miter lim="800000"/>
                    </a:lnL>
                    <a:lnR w="1270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dirty="0">
                          <a:solidFill>
                            <a:schemeClr val="tx1"/>
                          </a:solidFill>
                        </a:rPr>
                        <a:t>We will design strategies to improve collaboration when working in a team.</a:t>
                      </a:r>
                      <a:endParaRPr kumimoji="0" lang="en-AU" sz="1200" b="0" i="0" u="none" strike="noStrike" kern="1200" cap="none" spc="0" normalizeH="0" baseline="0" noProof="0" dirty="0">
                        <a:ln>
                          <a:noFill/>
                        </a:ln>
                        <a:solidFill>
                          <a:schemeClr val="tx1"/>
                        </a:solidFill>
                        <a:effectLst/>
                        <a:uLnTx/>
                        <a:uFillTx/>
                        <a:latin typeface="+mn-lt"/>
                        <a:ea typeface="+mn-ea"/>
                        <a:cs typeface="+mn-cs"/>
                      </a:endParaRPr>
                    </a:p>
                  </a:txBody>
                  <a:tcPr marL="137160" marR="137160" marT="137160" marB="137160" anchor="ctr">
                    <a:lnL w="12700" cap="flat" cmpd="sng" algn="ctr">
                      <a:noFill/>
                      <a:prstDash val="solid"/>
                      <a:round/>
                      <a:headEnd type="none" w="med" len="med"/>
                      <a:tailEnd type="none" w="med" len="med"/>
                    </a:lnL>
                    <a:lnR w="12700" cap="flat" cmpd="sng" algn="ctr">
                      <a:noFill/>
                      <a:prstDash val="solid"/>
                      <a:miter lim="800000"/>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64970319"/>
                  </a:ext>
                </a:extLst>
              </a:tr>
              <a:tr h="0">
                <a:tc>
                  <a:txBody>
                    <a:bodyPr/>
                    <a:lstStyle/>
                    <a:p>
                      <a:r>
                        <a:rPr kumimoji="0" lang="en-AU" sz="1200" b="1" u="none" strike="noStrike" kern="1200" cap="none" spc="0" normalizeH="0" baseline="0" noProof="0" dirty="0">
                          <a:ln>
                            <a:noFill/>
                          </a:ln>
                          <a:solidFill>
                            <a:schemeClr val="tx1"/>
                          </a:solidFill>
                          <a:effectLst/>
                          <a:uLnTx/>
                          <a:uFillTx/>
                        </a:rPr>
                        <a:t>History (Year 7)</a:t>
                      </a:r>
                      <a:endParaRPr lang="en-AU" sz="1200" b="1" dirty="0">
                        <a:solidFill>
                          <a:schemeClr val="tx1"/>
                        </a:solidFill>
                      </a:endParaRPr>
                    </a:p>
                  </a:txBody>
                  <a:tcPr marL="137160" marR="137160" marT="137160" marB="137160" anchor="ctr">
                    <a:lnL w="12700" cap="flat" cmpd="sng" algn="ctr">
                      <a:noFill/>
                      <a:prstDash val="solid"/>
                      <a:miter lim="800000"/>
                    </a:lnL>
                    <a:lnR w="1270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u="none" strike="noStrike" kern="1200" cap="none" spc="0" normalizeH="0" baseline="0" noProof="0" dirty="0">
                          <a:ln>
                            <a:noFill/>
                          </a:ln>
                          <a:solidFill>
                            <a:schemeClr val="tx1"/>
                          </a:solidFill>
                          <a:effectLst/>
                          <a:uLnTx/>
                          <a:uFillTx/>
                        </a:rPr>
                        <a:t>We will learn about the cultural practices of early First Nations Australians </a:t>
                      </a:r>
                      <a:br>
                        <a:rPr kumimoji="0" lang="en-AU" sz="1200" b="0" u="none" strike="noStrike" kern="1200" cap="none" spc="0" normalizeH="0" baseline="0" noProof="0" dirty="0">
                          <a:ln>
                            <a:noFill/>
                          </a:ln>
                          <a:solidFill>
                            <a:schemeClr val="tx1"/>
                          </a:solidFill>
                          <a:effectLst/>
                          <a:uLnTx/>
                          <a:uFillTx/>
                        </a:rPr>
                      </a:br>
                      <a:r>
                        <a:rPr kumimoji="0" lang="en-AU" sz="1200" b="0" u="none" strike="noStrike" kern="1200" cap="none" spc="0" normalizeH="0" baseline="0" noProof="0" dirty="0">
                          <a:ln>
                            <a:noFill/>
                          </a:ln>
                          <a:solidFill>
                            <a:schemeClr val="tx1"/>
                          </a:solidFill>
                          <a:effectLst/>
                          <a:uLnTx/>
                          <a:uFillTx/>
                        </a:rPr>
                        <a:t>and how these have continued or changed over time. </a:t>
                      </a:r>
                      <a:endParaRPr kumimoji="0" lang="en-AU" sz="1200" b="0" i="0" u="none" strike="noStrike" kern="1200" cap="none" spc="0" normalizeH="0" baseline="0" noProof="0" dirty="0">
                        <a:ln>
                          <a:noFill/>
                        </a:ln>
                        <a:solidFill>
                          <a:schemeClr val="tx1"/>
                        </a:solidFill>
                        <a:effectLst/>
                        <a:uLnTx/>
                        <a:uFillTx/>
                        <a:latin typeface="+mn-lt"/>
                        <a:ea typeface="+mn-ea"/>
                        <a:cs typeface="+mn-cs"/>
                      </a:endParaRPr>
                    </a:p>
                  </a:txBody>
                  <a:tcPr marL="137160" marR="137160" marT="137160" marB="137160" anchor="ctr">
                    <a:lnL w="12700" cap="flat" cmpd="sng" algn="ctr">
                      <a:noFill/>
                      <a:prstDash val="solid"/>
                      <a:round/>
                      <a:headEnd type="none" w="med" len="med"/>
                      <a:tailEnd type="none" w="med" len="med"/>
                    </a:lnL>
                    <a:lnR w="12700" cap="flat" cmpd="sng" algn="ctr">
                      <a:noFill/>
                      <a:prstDash val="solid"/>
                      <a:miter lim="800000"/>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6284397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1" u="none" strike="noStrike" kern="1200" cap="none" spc="0" normalizeH="0" baseline="0" noProof="0" dirty="0">
                          <a:ln>
                            <a:noFill/>
                          </a:ln>
                          <a:solidFill>
                            <a:schemeClr val="tx1"/>
                          </a:solidFill>
                          <a:effectLst/>
                          <a:uLnTx/>
                          <a:uFillTx/>
                        </a:rPr>
                        <a:t>Design and technology (Years 9 &amp; 10)</a:t>
                      </a:r>
                      <a:endParaRPr kumimoji="0" lang="en-AU" sz="1200" b="1" i="0" u="none" strike="noStrike" kern="1200" cap="none" spc="0" normalizeH="0" baseline="0" noProof="0" dirty="0">
                        <a:ln>
                          <a:noFill/>
                        </a:ln>
                        <a:solidFill>
                          <a:schemeClr val="tx1"/>
                        </a:solidFill>
                        <a:effectLst/>
                        <a:uLnTx/>
                        <a:uFillTx/>
                        <a:latin typeface="Montserrat SemiBold" panose="00000700000000000000" pitchFamily="2" charset="0"/>
                        <a:ea typeface="+mn-ea"/>
                        <a:cs typeface="+mn-cs"/>
                      </a:endParaRPr>
                    </a:p>
                  </a:txBody>
                  <a:tcPr marL="137160" marR="137160" marT="137160" marB="137160" anchor="ctr">
                    <a:lnL w="12700" cap="flat" cmpd="sng" algn="ctr">
                      <a:noFill/>
                      <a:prstDash val="solid"/>
                      <a:miter lim="800000"/>
                    </a:lnL>
                    <a:lnR w="1270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chemeClr val="tx1"/>
                          </a:solidFill>
                          <a:effectLst/>
                          <a:uLnTx/>
                          <a:uFillTx/>
                          <a:latin typeface="Montserrat" panose="00000500000000000000" pitchFamily="2" charset="0"/>
                          <a:ea typeface="+mn-ea"/>
                          <a:cs typeface="+mn-cs"/>
                        </a:rPr>
                        <a:t>We will learn how designers think about sustainability when they create products.</a:t>
                      </a:r>
                    </a:p>
                  </a:txBody>
                  <a:tcPr marL="137160" marR="137160" marT="137160" marB="137160" anchor="ctr">
                    <a:lnL w="12700" cap="flat" cmpd="sng" algn="ctr">
                      <a:noFill/>
                      <a:prstDash val="solid"/>
                      <a:round/>
                      <a:headEnd type="none" w="med" len="med"/>
                      <a:tailEnd type="none" w="med" len="med"/>
                    </a:lnL>
                    <a:lnR w="12700" cap="flat" cmpd="sng" algn="ctr">
                      <a:noFill/>
                      <a:prstDash val="solid"/>
                      <a:miter lim="800000"/>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9458498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1" u="none" strike="noStrike" kern="1200" cap="none" spc="0" normalizeH="0" baseline="0" noProof="0" dirty="0">
                          <a:ln>
                            <a:noFill/>
                          </a:ln>
                          <a:solidFill>
                            <a:schemeClr val="tx1"/>
                          </a:solidFill>
                          <a:effectLst/>
                          <a:uLnTx/>
                          <a:uFillTx/>
                        </a:rPr>
                        <a:t>The arts, drama (Year 8)</a:t>
                      </a:r>
                      <a:endParaRPr lang="en-AU" sz="1200" b="1" dirty="0">
                        <a:solidFill>
                          <a:schemeClr val="tx1"/>
                        </a:solidFill>
                      </a:endParaRPr>
                    </a:p>
                  </a:txBody>
                  <a:tcPr marL="137160" marR="137160" marT="137160" marB="137160" anchor="ctr">
                    <a:lnL w="12700" cap="flat" cmpd="sng" algn="ctr">
                      <a:noFill/>
                      <a:prstDash val="solid"/>
                      <a:miter lim="800000"/>
                    </a:lnL>
                    <a:lnR w="1270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u="none" strike="noStrike" kern="1200" cap="none" spc="0" normalizeH="0" baseline="0" noProof="0" dirty="0">
                          <a:ln>
                            <a:noFill/>
                          </a:ln>
                          <a:solidFill>
                            <a:schemeClr val="tx1"/>
                          </a:solidFill>
                          <a:effectLst/>
                          <a:uLnTx/>
                          <a:uFillTx/>
                        </a:rPr>
                        <a:t>We will learn about the main elements of Greek theatre and how they </a:t>
                      </a:r>
                      <a:br>
                        <a:rPr kumimoji="0" lang="en-AU" sz="1200" b="0" u="none" strike="noStrike" kern="1200" cap="none" spc="0" normalizeH="0" baseline="0" noProof="0" dirty="0">
                          <a:ln>
                            <a:noFill/>
                          </a:ln>
                          <a:solidFill>
                            <a:schemeClr val="tx1"/>
                          </a:solidFill>
                          <a:effectLst/>
                          <a:uLnTx/>
                          <a:uFillTx/>
                        </a:rPr>
                      </a:br>
                      <a:r>
                        <a:rPr kumimoji="0" lang="en-AU" sz="1200" b="0" u="none" strike="noStrike" kern="1200" cap="none" spc="0" normalizeH="0" baseline="0" noProof="0" dirty="0">
                          <a:ln>
                            <a:noFill/>
                          </a:ln>
                          <a:solidFill>
                            <a:schemeClr val="tx1"/>
                          </a:solidFill>
                          <a:effectLst/>
                          <a:uLnTx/>
                          <a:uFillTx/>
                        </a:rPr>
                        <a:t>were used in performances.</a:t>
                      </a:r>
                      <a:endParaRPr kumimoji="0" lang="en-AU" sz="1200" b="0" i="0" u="none" strike="noStrike" kern="1200" cap="none" spc="0" normalizeH="0" baseline="0" noProof="0" dirty="0">
                        <a:ln>
                          <a:noFill/>
                        </a:ln>
                        <a:solidFill>
                          <a:schemeClr val="tx1"/>
                        </a:solidFill>
                        <a:effectLst/>
                        <a:uLnTx/>
                        <a:uFillTx/>
                        <a:latin typeface="+mn-lt"/>
                        <a:ea typeface="+mn-ea"/>
                        <a:cs typeface="+mn-cs"/>
                      </a:endParaRPr>
                    </a:p>
                  </a:txBody>
                  <a:tcPr marL="137160" marR="137160" marT="137160" marB="137160" anchor="ctr">
                    <a:lnL w="12700" cap="flat" cmpd="sng" algn="ctr">
                      <a:noFill/>
                      <a:prstDash val="solid"/>
                      <a:round/>
                      <a:headEnd type="none" w="med" len="med"/>
                      <a:tailEnd type="none" w="med" len="med"/>
                    </a:lnL>
                    <a:lnR w="12700" cap="flat" cmpd="sng" algn="ctr">
                      <a:noFill/>
                      <a:prstDash val="solid"/>
                      <a:miter lim="800000"/>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16184081"/>
                  </a:ext>
                </a:extLst>
              </a:tr>
              <a:tr h="0">
                <a:tc>
                  <a:txBody>
                    <a:bodyPr/>
                    <a:lstStyle/>
                    <a:p>
                      <a:r>
                        <a:rPr kumimoji="0" lang="en-AU" sz="1200" b="1" u="none" strike="noStrike" kern="1200" cap="none" spc="0" normalizeH="0" baseline="0" noProof="0" dirty="0">
                          <a:ln>
                            <a:noFill/>
                          </a:ln>
                          <a:solidFill>
                            <a:schemeClr val="tx1"/>
                          </a:solidFill>
                          <a:effectLst/>
                          <a:uLnTx/>
                          <a:uFillTx/>
                        </a:rPr>
                        <a:t>Science (Year 7)</a:t>
                      </a:r>
                      <a:endParaRPr lang="en-AU" sz="1200" b="1" dirty="0">
                        <a:solidFill>
                          <a:schemeClr val="tx1"/>
                        </a:solidFill>
                      </a:endParaRPr>
                    </a:p>
                  </a:txBody>
                  <a:tcPr marL="137160" marR="137160" marT="137160" marB="137160" anchor="ctr">
                    <a:lnL w="12700" cap="flat" cmpd="sng" algn="ctr">
                      <a:noFill/>
                      <a:prstDash val="solid"/>
                      <a:miter lim="800000"/>
                    </a:lnL>
                    <a:lnR w="1270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u="none" strike="noStrike" kern="1200" cap="none" spc="0" normalizeH="0" baseline="0" noProof="0" dirty="0">
                          <a:ln>
                            <a:noFill/>
                          </a:ln>
                          <a:solidFill>
                            <a:schemeClr val="tx1"/>
                          </a:solidFill>
                          <a:effectLst/>
                          <a:uLnTx/>
                          <a:uFillTx/>
                        </a:rPr>
                        <a:t>We will analyse the impact of human activities on the water cycle.</a:t>
                      </a:r>
                      <a:endParaRPr kumimoji="0" lang="en-AU" sz="1200" b="0" i="0" u="none" strike="noStrike" kern="1200" cap="none" spc="0" normalizeH="0" baseline="0" noProof="0" dirty="0">
                        <a:ln>
                          <a:noFill/>
                        </a:ln>
                        <a:solidFill>
                          <a:schemeClr val="tx1"/>
                        </a:solidFill>
                        <a:effectLst/>
                        <a:uLnTx/>
                        <a:uFillTx/>
                        <a:latin typeface="+mn-lt"/>
                        <a:ea typeface="+mn-ea"/>
                        <a:cs typeface="+mn-cs"/>
                      </a:endParaRPr>
                    </a:p>
                  </a:txBody>
                  <a:tcPr marL="137160" marR="137160" marT="137160" marB="137160" anchor="ctr">
                    <a:lnL w="12700" cap="flat" cmpd="sng" algn="ctr">
                      <a:noFill/>
                      <a:prstDash val="solid"/>
                      <a:round/>
                      <a:headEnd type="none" w="med" len="med"/>
                      <a:tailEnd type="none" w="med" len="med"/>
                    </a:lnL>
                    <a:lnR w="12700" cap="flat" cmpd="sng" algn="ctr">
                      <a:noFill/>
                      <a:prstDash val="solid"/>
                      <a:miter lim="800000"/>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63590020"/>
                  </a:ext>
                </a:extLst>
              </a:tr>
              <a:tr h="0">
                <a:tc>
                  <a:txBody>
                    <a:bodyPr/>
                    <a:lstStyle/>
                    <a:p>
                      <a:r>
                        <a:rPr lang="en-AU" sz="1200" b="1" dirty="0">
                          <a:solidFill>
                            <a:schemeClr val="tx1"/>
                          </a:solidFill>
                        </a:rPr>
                        <a:t>Languages (French) (Years 9 &amp; 10)</a:t>
                      </a:r>
                    </a:p>
                  </a:txBody>
                  <a:tcPr marL="137160" marR="137160" marT="137160" marB="137160" anchor="ctr">
                    <a:lnL w="12700" cap="flat" cmpd="sng" algn="ctr">
                      <a:noFill/>
                      <a:prstDash val="solid"/>
                      <a:miter lim="800000"/>
                    </a:lnL>
                    <a:lnR w="1270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200" dirty="0">
                          <a:solidFill>
                            <a:schemeClr val="tx1"/>
                          </a:solidFill>
                        </a:rPr>
                        <a:t>We will select appropriate irregular verb forms to express ideas in different contexts.</a:t>
                      </a:r>
                    </a:p>
                  </a:txBody>
                  <a:tcPr marL="137160" marR="137160" marT="137160" marB="137160" anchor="ctr">
                    <a:lnL w="12700" cap="flat" cmpd="sng" algn="ctr">
                      <a:noFill/>
                      <a:prstDash val="solid"/>
                      <a:round/>
                      <a:headEnd type="none" w="med" len="med"/>
                      <a:tailEnd type="none" w="med" len="med"/>
                    </a:lnL>
                    <a:lnR w="12700" cap="flat" cmpd="sng" algn="ctr">
                      <a:noFill/>
                      <a:prstDash val="solid"/>
                      <a:miter lim="800000"/>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8197133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1" u="none" strike="noStrike" kern="1200" cap="none" spc="0" normalizeH="0" baseline="0" noProof="0" dirty="0">
                          <a:ln>
                            <a:noFill/>
                          </a:ln>
                          <a:solidFill>
                            <a:schemeClr val="tx1"/>
                          </a:solidFill>
                          <a:effectLst/>
                          <a:uLnTx/>
                          <a:uFillTx/>
                        </a:rPr>
                        <a:t>Mathematics (Year 8)</a:t>
                      </a:r>
                      <a:endParaRPr kumimoji="0" lang="en-AU" sz="1200" b="1" i="0" u="none" strike="noStrike" kern="1200" cap="none" spc="0" normalizeH="0" baseline="0" noProof="0" dirty="0">
                        <a:ln>
                          <a:noFill/>
                        </a:ln>
                        <a:solidFill>
                          <a:schemeClr val="tx1"/>
                        </a:solidFill>
                        <a:effectLst/>
                        <a:uLnTx/>
                        <a:uFillTx/>
                        <a:latin typeface="Montserrat SemiBold" panose="00000700000000000000" pitchFamily="2" charset="0"/>
                        <a:ea typeface="+mn-ea"/>
                        <a:cs typeface="+mn-cs"/>
                      </a:endParaRPr>
                    </a:p>
                  </a:txBody>
                  <a:tcPr marL="137160" marR="137160" marT="137160" marB="137160" anchor="ctr">
                    <a:lnL w="12700" cap="flat" cmpd="sng" algn="ctr">
                      <a:noFill/>
                      <a:prstDash val="solid"/>
                      <a:miter lim="800000"/>
                    </a:lnL>
                    <a:lnR w="1270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u="none" strike="noStrike" kern="1200" cap="none" spc="0" normalizeH="0" baseline="0" noProof="0" dirty="0">
                          <a:ln>
                            <a:noFill/>
                          </a:ln>
                          <a:solidFill>
                            <a:schemeClr val="tx1"/>
                          </a:solidFill>
                          <a:effectLst/>
                          <a:uLnTx/>
                          <a:uFillTx/>
                        </a:rPr>
                        <a:t>We will use pi (</a:t>
                      </a:r>
                      <a:r>
                        <a:rPr lang="en-AU" sz="1200" dirty="0">
                          <a:solidFill>
                            <a:schemeClr val="tx1"/>
                          </a:solidFill>
                        </a:rPr>
                        <a:t>π</a:t>
                      </a:r>
                      <a:r>
                        <a:rPr kumimoji="0" lang="en-AU" sz="1200" b="0" u="none" strike="noStrike" kern="1200" cap="none" spc="0" normalizeH="0" baseline="0" noProof="0" dirty="0">
                          <a:ln>
                            <a:noFill/>
                          </a:ln>
                          <a:solidFill>
                            <a:schemeClr val="tx1"/>
                          </a:solidFill>
                          <a:effectLst/>
                          <a:uLnTx/>
                          <a:uFillTx/>
                        </a:rPr>
                        <a:t>) and the radius to calculate the area of a circle.</a:t>
                      </a:r>
                      <a:endParaRPr kumimoji="0" lang="en-AU" sz="1200" b="0" i="0" u="none" strike="noStrike" kern="1200" cap="none" spc="0" normalizeH="0" baseline="0" noProof="0" dirty="0">
                        <a:ln>
                          <a:noFill/>
                        </a:ln>
                        <a:solidFill>
                          <a:schemeClr val="tx1"/>
                        </a:solidFill>
                        <a:effectLst/>
                        <a:uLnTx/>
                        <a:uFillTx/>
                        <a:latin typeface="Montserrat SemiBold" panose="00000700000000000000" pitchFamily="2" charset="0"/>
                        <a:ea typeface="+mn-ea"/>
                        <a:cs typeface="+mn-cs"/>
                      </a:endParaRPr>
                    </a:p>
                  </a:txBody>
                  <a:tcPr marL="137160" marR="137160" marT="137160" marB="137160" anchor="ctr">
                    <a:lnL w="12700" cap="flat" cmpd="sng" algn="ctr">
                      <a:noFill/>
                      <a:prstDash val="solid"/>
                      <a:round/>
                      <a:headEnd type="none" w="med" len="med"/>
                      <a:tailEnd type="none" w="med" len="med"/>
                    </a:lnL>
                    <a:lnR w="12700" cap="flat" cmpd="sng" algn="ctr">
                      <a:noFill/>
                      <a:prstDash val="solid"/>
                      <a:miter lim="800000"/>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8168633"/>
                  </a:ext>
                </a:extLst>
              </a:tr>
            </a:tbl>
          </a:graphicData>
        </a:graphic>
      </p:graphicFrame>
    </p:spTree>
    <p:extLst>
      <p:ext uri="{BB962C8B-B14F-4D97-AF65-F5344CB8AC3E}">
        <p14:creationId xmlns:p14="http://schemas.microsoft.com/office/powerpoint/2010/main" val="31123671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D7200-5C8D-6530-7C87-F3D22B6D5289}"/>
            </a:ext>
          </a:extLst>
        </p:cNvPr>
        <p:cNvGrpSpPr/>
        <p:nvPr/>
      </p:nvGrpSpPr>
      <p:grpSpPr>
        <a:xfrm>
          <a:off x="0" y="0"/>
          <a:ext cx="0" cy="0"/>
          <a:chOff x="0" y="0"/>
          <a:chExt cx="0" cy="0"/>
        </a:xfrm>
      </p:grpSpPr>
      <p:sp>
        <p:nvSpPr>
          <p:cNvPr id="6" name="Title 9">
            <a:extLst>
              <a:ext uri="{FF2B5EF4-FFF2-40B4-BE49-F238E27FC236}">
                <a16:creationId xmlns:a16="http://schemas.microsoft.com/office/drawing/2014/main" id="{3E9362F6-2CB9-7491-2A5A-C02B51B04ACC}"/>
              </a:ext>
            </a:extLst>
          </p:cNvPr>
          <p:cNvSpPr>
            <a:spLocks noGrp="1"/>
          </p:cNvSpPr>
          <p:nvPr>
            <p:ph type="title"/>
          </p:nvPr>
        </p:nvSpPr>
        <p:spPr/>
        <p:txBody>
          <a:bodyPr/>
          <a:lstStyle/>
          <a:p>
            <a:r>
              <a:rPr lang="en-AU" noProof="0" dirty="0"/>
              <a:t>Example – success criteria</a:t>
            </a:r>
          </a:p>
        </p:txBody>
      </p:sp>
      <p:sp>
        <p:nvSpPr>
          <p:cNvPr id="10" name="Text Placeholder 7">
            <a:extLst>
              <a:ext uri="{FF2B5EF4-FFF2-40B4-BE49-F238E27FC236}">
                <a16:creationId xmlns:a16="http://schemas.microsoft.com/office/drawing/2014/main" id="{92AA3CEE-B80D-F631-55F5-CE92D2B665DA}"/>
              </a:ext>
              <a:ext uri="{C183D7F6-B498-43B3-948B-1728B52AA6E4}">
                <adec:decorative xmlns:adec="http://schemas.microsoft.com/office/drawing/2017/decorative" val="1"/>
              </a:ext>
            </a:extLst>
          </p:cNvPr>
          <p:cNvSpPr>
            <a:spLocks noGrp="1"/>
          </p:cNvSpPr>
          <p:nvPr>
            <p:ph type="body" sz="quarter" idx="24"/>
          </p:nvPr>
        </p:nvSpPr>
        <p:spPr>
          <a:xfrm>
            <a:off x="714375" y="0"/>
            <a:ext cx="5544535" cy="473235"/>
          </a:xfrm>
          <a:solidFill>
            <a:schemeClr val="accent2"/>
          </a:solidFill>
        </p:spPr>
        <p:txBody>
          <a:bodyPr/>
          <a:lstStyle/>
          <a:p>
            <a:r>
              <a:rPr lang="en-AU" noProof="0" dirty="0">
                <a:solidFill>
                  <a:schemeClr val="bg1"/>
                </a:solidFill>
              </a:rPr>
              <a:t>Write clear learning objectives and success criteria</a:t>
            </a:r>
          </a:p>
          <a:p>
            <a:endParaRPr lang="en-AU" noProof="0" dirty="0">
              <a:solidFill>
                <a:schemeClr val="bg1"/>
              </a:solidFill>
            </a:endParaRPr>
          </a:p>
        </p:txBody>
      </p:sp>
      <p:sp>
        <p:nvSpPr>
          <p:cNvPr id="9" name="Text Placeholder 2">
            <a:extLst>
              <a:ext uri="{FF2B5EF4-FFF2-40B4-BE49-F238E27FC236}">
                <a16:creationId xmlns:a16="http://schemas.microsoft.com/office/drawing/2014/main" id="{164A349F-2AE8-DF6A-3B13-F0330942A363}"/>
              </a:ext>
            </a:extLst>
          </p:cNvPr>
          <p:cNvSpPr txBox="1">
            <a:spLocks/>
          </p:cNvSpPr>
          <p:nvPr/>
        </p:nvSpPr>
        <p:spPr>
          <a:xfrm>
            <a:off x="6350658" y="0"/>
            <a:ext cx="2163724" cy="473235"/>
          </a:xfrm>
          <a:prstGeom prst="round2SameRect">
            <a:avLst>
              <a:gd name="adj1" fmla="val 0"/>
              <a:gd name="adj2" fmla="val 33993"/>
            </a:avLst>
          </a:prstGeom>
          <a:solidFill>
            <a:srgbClr val="ACBE37"/>
          </a:solidFill>
        </p:spPr>
        <p:txBody>
          <a:bodyPr vert="horz" lIns="144000" tIns="72000" rIns="91440" bIns="7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tx1"/>
                </a:solidFill>
              </a:rPr>
              <a:t>Secondary school</a:t>
            </a:r>
          </a:p>
        </p:txBody>
      </p:sp>
      <p:sp>
        <p:nvSpPr>
          <p:cNvPr id="11" name="Rectangle 10">
            <a:extLst>
              <a:ext uri="{FF2B5EF4-FFF2-40B4-BE49-F238E27FC236}">
                <a16:creationId xmlns:a16="http://schemas.microsoft.com/office/drawing/2014/main" id="{5926F08F-13E7-5FFA-3543-EC2AFB3B1998}"/>
              </a:ext>
              <a:ext uri="{C183D7F6-B498-43B3-948B-1728B52AA6E4}">
                <adec:decorative xmlns:adec="http://schemas.microsoft.com/office/drawing/2017/decorative" val="1"/>
              </a:ext>
            </a:extLst>
          </p:cNvPr>
          <p:cNvSpPr/>
          <p:nvPr/>
        </p:nvSpPr>
        <p:spPr>
          <a:xfrm>
            <a:off x="714374" y="1736725"/>
            <a:ext cx="5196141" cy="4572000"/>
          </a:xfrm>
          <a:prstGeom prst="rect">
            <a:avLst/>
          </a:prstGeom>
          <a:solidFill>
            <a:schemeClr val="bg1"/>
          </a:solidFill>
          <a:ln>
            <a:noFill/>
          </a:ln>
          <a:effectLst>
            <a:outerShdw blurRad="63500" sx="101000" sy="101000" algn="ctr" rotWithShape="0">
              <a:prstClr val="black">
                <a:alpha val="1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6" name="TextBox 15">
            <a:extLst>
              <a:ext uri="{FF2B5EF4-FFF2-40B4-BE49-F238E27FC236}">
                <a16:creationId xmlns:a16="http://schemas.microsoft.com/office/drawing/2014/main" id="{D34A4AA8-0E0A-F589-0D6C-F6C230E15BF8}"/>
              </a:ext>
            </a:extLst>
          </p:cNvPr>
          <p:cNvSpPr txBox="1"/>
          <p:nvPr/>
        </p:nvSpPr>
        <p:spPr>
          <a:xfrm>
            <a:off x="969601" y="2074750"/>
            <a:ext cx="4618242" cy="338845"/>
          </a:xfrm>
          <a:prstGeom prst="rect">
            <a:avLst/>
          </a:prstGeom>
          <a:noFill/>
        </p:spPr>
        <p:txBody>
          <a:bodyPr wrap="square" rtlCol="0">
            <a:spAutoFit/>
          </a:bodyPr>
          <a:lstStyle/>
          <a:p>
            <a:pPr marL="0" marR="0" lvl="0" indent="0" algn="l" defTabSz="914400" rtl="0" eaLnBrk="1" fontAlgn="auto" latinLnBrk="0" hangingPunct="1">
              <a:spcBef>
                <a:spcPts val="600"/>
              </a:spcBef>
              <a:spcAft>
                <a:spcPts val="600"/>
              </a:spcAft>
              <a:buClrTx/>
              <a:buSzTx/>
              <a:buFontTx/>
              <a:buNone/>
              <a:tabLst/>
              <a:defRPr/>
            </a:pPr>
            <a:r>
              <a:rPr kumimoji="0" lang="en-AU" sz="1600" b="1" i="0" u="none" strike="noStrike" kern="1200" cap="none" spc="0" normalizeH="0" baseline="0" noProof="0" dirty="0">
                <a:ln>
                  <a:noFill/>
                </a:ln>
                <a:solidFill>
                  <a:srgbClr val="01838F"/>
                </a:solidFill>
                <a:effectLst/>
                <a:uLnTx/>
                <a:uFillTx/>
                <a:ea typeface="+mn-ea"/>
                <a:cs typeface="+mn-cs"/>
              </a:rPr>
              <a:t>Design and Technology (Years 9 and 10)</a:t>
            </a:r>
          </a:p>
        </p:txBody>
      </p:sp>
      <p:sp>
        <p:nvSpPr>
          <p:cNvPr id="14" name="TextBox 13">
            <a:extLst>
              <a:ext uri="{FF2B5EF4-FFF2-40B4-BE49-F238E27FC236}">
                <a16:creationId xmlns:a16="http://schemas.microsoft.com/office/drawing/2014/main" id="{1CB0D124-CF63-6973-13EB-73DE4D9892DF}"/>
              </a:ext>
            </a:extLst>
          </p:cNvPr>
          <p:cNvSpPr txBox="1"/>
          <p:nvPr/>
        </p:nvSpPr>
        <p:spPr>
          <a:xfrm>
            <a:off x="1570460" y="2698940"/>
            <a:ext cx="4017384" cy="3447098"/>
          </a:xfrm>
          <a:prstGeom prst="rect">
            <a:avLst/>
          </a:prstGeom>
          <a:noFill/>
        </p:spPr>
        <p:txBody>
          <a:bodyPr wrap="square" rtlCol="0">
            <a:spAutoFit/>
          </a:bodyPr>
          <a:lstStyle/>
          <a:p>
            <a:pPr marL="0" marR="0" lvl="0" indent="0" algn="l" defTabSz="914400" rtl="0" eaLnBrk="1" fontAlgn="auto" latinLnBrk="0" hangingPunct="1">
              <a:spcBef>
                <a:spcPts val="600"/>
              </a:spcBef>
              <a:spcAft>
                <a:spcPts val="1800"/>
              </a:spcAft>
              <a:buClrTx/>
              <a:buSzTx/>
              <a:buFontTx/>
              <a:buNone/>
              <a:tabLst/>
              <a:defRPr/>
            </a:pPr>
            <a:r>
              <a:rPr kumimoji="0" lang="en-AU" sz="1400" b="1" i="0" u="none" strike="noStrike" kern="1200" cap="none" spc="0" normalizeH="0" baseline="0" noProof="0" dirty="0">
                <a:ln>
                  <a:noFill/>
                </a:ln>
                <a:solidFill>
                  <a:srgbClr val="000000"/>
                </a:solidFill>
                <a:effectLst/>
                <a:uLnTx/>
                <a:uFillTx/>
                <a:latin typeface="Montserrat"/>
                <a:ea typeface="+mn-ea"/>
                <a:cs typeface="+mn-cs"/>
              </a:rPr>
              <a:t>Learning objective: </a:t>
            </a:r>
            <a:r>
              <a:rPr kumimoji="0" lang="en-AU" sz="1400" i="0" u="none" strike="noStrike" kern="1200" cap="none" spc="0" normalizeH="0" baseline="0" noProof="0" dirty="0">
                <a:ln>
                  <a:noFill/>
                </a:ln>
                <a:solidFill>
                  <a:srgbClr val="000000"/>
                </a:solidFill>
                <a:effectLst/>
                <a:uLnTx/>
                <a:uFillTx/>
                <a:latin typeface="Montserrat"/>
                <a:ea typeface="+mn-ea"/>
                <a:cs typeface="+mn-cs"/>
              </a:rPr>
              <a:t>We will learn how designers think about sustainability when they create products.</a:t>
            </a:r>
          </a:p>
          <a:p>
            <a:pPr marL="0" marR="0" lvl="0" indent="0" algn="l" defTabSz="914400" rtl="0" eaLnBrk="1" fontAlgn="auto" latinLnBrk="0" hangingPunct="1">
              <a:spcBef>
                <a:spcPts val="600"/>
              </a:spcBef>
              <a:spcAft>
                <a:spcPts val="600"/>
              </a:spcAft>
              <a:buClrTx/>
              <a:buSzTx/>
              <a:buFontTx/>
              <a:buNone/>
              <a:tabLst/>
              <a:defRPr/>
            </a:pPr>
            <a:r>
              <a:rPr kumimoji="0" lang="en-AU" sz="1400" b="1" i="0" u="none" strike="noStrike" kern="1200" cap="none" spc="0" normalizeH="0" baseline="0" noProof="0" dirty="0">
                <a:ln>
                  <a:noFill/>
                </a:ln>
                <a:solidFill>
                  <a:srgbClr val="000000"/>
                </a:solidFill>
                <a:effectLst/>
                <a:uLnTx/>
                <a:uFillTx/>
                <a:latin typeface="Montserrat"/>
                <a:ea typeface="+mn-ea"/>
                <a:cs typeface="+mn-cs"/>
              </a:rPr>
              <a:t>Success criteria:</a:t>
            </a:r>
          </a:p>
          <a:p>
            <a:pPr marL="285750" marR="0" lvl="0" indent="-285750" algn="l" defTabSz="914400" rtl="0" eaLnBrk="1" fontAlgn="auto" latinLnBrk="0" hangingPunct="1">
              <a:spcBef>
                <a:spcPts val="600"/>
              </a:spcBef>
              <a:spcAft>
                <a:spcPts val="600"/>
              </a:spcAft>
              <a:buClrTx/>
              <a:buSzTx/>
              <a:buFont typeface="Arial" panose="020B0604020202020204" pitchFamily="34" charset="0"/>
              <a:buChar char="•"/>
              <a:tabLst/>
              <a:defRPr/>
            </a:pPr>
            <a:r>
              <a:rPr kumimoji="0" lang="en-AU" sz="1400" i="0" u="none" strike="noStrike" kern="1200" cap="none" spc="0" normalizeH="0" baseline="0" noProof="0" dirty="0">
                <a:ln>
                  <a:noFill/>
                </a:ln>
                <a:solidFill>
                  <a:srgbClr val="000000"/>
                </a:solidFill>
                <a:effectLst/>
                <a:uLnTx/>
                <a:uFillTx/>
                <a:latin typeface="Montserrat"/>
                <a:ea typeface="+mn-ea"/>
                <a:cs typeface="+mn-cs"/>
              </a:rPr>
              <a:t>I can explain what sustainability means in design and technology.</a:t>
            </a:r>
          </a:p>
          <a:p>
            <a:pPr marL="285750" marR="0" lvl="0" indent="-285750" algn="l" defTabSz="914400" rtl="0" eaLnBrk="1" fontAlgn="auto" latinLnBrk="0" hangingPunct="1">
              <a:spcBef>
                <a:spcPts val="600"/>
              </a:spcBef>
              <a:spcAft>
                <a:spcPts val="600"/>
              </a:spcAft>
              <a:buClrTx/>
              <a:buSzTx/>
              <a:buFont typeface="Arial" panose="020B0604020202020204" pitchFamily="34" charset="0"/>
              <a:buChar char="•"/>
              <a:tabLst/>
              <a:defRPr/>
            </a:pPr>
            <a:r>
              <a:rPr kumimoji="0" lang="en-AU" sz="1400" i="0" u="none" strike="noStrike" kern="1200" cap="none" spc="0" normalizeH="0" baseline="0" noProof="0" dirty="0">
                <a:ln>
                  <a:noFill/>
                </a:ln>
                <a:solidFill>
                  <a:srgbClr val="000000"/>
                </a:solidFill>
                <a:effectLst/>
                <a:uLnTx/>
                <a:uFillTx/>
                <a:latin typeface="Montserrat"/>
                <a:ea typeface="+mn-ea"/>
                <a:cs typeface="+mn-cs"/>
              </a:rPr>
              <a:t>I can describe how products can be made more sustainably and be better for the environment.</a:t>
            </a:r>
          </a:p>
          <a:p>
            <a:pPr marL="285750" marR="0" lvl="0" indent="-285750" algn="l" defTabSz="914400" rtl="0" eaLnBrk="1" fontAlgn="auto" latinLnBrk="0" hangingPunct="1">
              <a:spcBef>
                <a:spcPts val="600"/>
              </a:spcBef>
              <a:spcAft>
                <a:spcPts val="600"/>
              </a:spcAft>
              <a:buClrTx/>
              <a:buSzTx/>
              <a:buFont typeface="Arial" panose="020B0604020202020204" pitchFamily="34" charset="0"/>
              <a:buChar char="•"/>
              <a:tabLst/>
              <a:defRPr/>
            </a:pPr>
            <a:r>
              <a:rPr kumimoji="0" lang="en-AU" sz="1400" i="0" u="none" strike="noStrike" kern="1200" cap="none" spc="0" normalizeH="0" baseline="0" noProof="0" dirty="0">
                <a:ln>
                  <a:noFill/>
                </a:ln>
                <a:solidFill>
                  <a:srgbClr val="000000"/>
                </a:solidFill>
                <a:effectLst/>
                <a:uLnTx/>
                <a:uFillTx/>
                <a:latin typeface="Montserrat"/>
                <a:ea typeface="+mn-ea"/>
                <a:cs typeface="+mn-cs"/>
              </a:rPr>
              <a:t>I give examples of how designers reduce waste, save energy or use recycled materials.</a:t>
            </a:r>
          </a:p>
        </p:txBody>
      </p:sp>
      <p:sp>
        <p:nvSpPr>
          <p:cNvPr id="12" name="Rectangle 11">
            <a:extLst>
              <a:ext uri="{FF2B5EF4-FFF2-40B4-BE49-F238E27FC236}">
                <a16:creationId xmlns:a16="http://schemas.microsoft.com/office/drawing/2014/main" id="{147E5ED7-BA43-224B-2492-B79D99C2C20F}"/>
              </a:ext>
              <a:ext uri="{C183D7F6-B498-43B3-948B-1728B52AA6E4}">
                <adec:decorative xmlns:adec="http://schemas.microsoft.com/office/drawing/2017/decorative" val="1"/>
              </a:ext>
            </a:extLst>
          </p:cNvPr>
          <p:cNvSpPr/>
          <p:nvPr/>
        </p:nvSpPr>
        <p:spPr>
          <a:xfrm>
            <a:off x="6229097" y="1743546"/>
            <a:ext cx="5196141" cy="4572000"/>
          </a:xfrm>
          <a:prstGeom prst="rect">
            <a:avLst/>
          </a:prstGeom>
          <a:solidFill>
            <a:schemeClr val="bg1"/>
          </a:solidFill>
          <a:ln>
            <a:noFill/>
          </a:ln>
          <a:effectLst>
            <a:outerShdw blurRad="63500" sx="101000" sy="101000" algn="ctr" rotWithShape="0">
              <a:prstClr val="black">
                <a:alpha val="1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8" name="TextBox 17">
            <a:extLst>
              <a:ext uri="{FF2B5EF4-FFF2-40B4-BE49-F238E27FC236}">
                <a16:creationId xmlns:a16="http://schemas.microsoft.com/office/drawing/2014/main" id="{766A8864-0915-0EF0-1038-28184F580E74}"/>
              </a:ext>
            </a:extLst>
          </p:cNvPr>
          <p:cNvSpPr txBox="1"/>
          <p:nvPr/>
        </p:nvSpPr>
        <p:spPr>
          <a:xfrm>
            <a:off x="6551769" y="2080607"/>
            <a:ext cx="4618242" cy="338845"/>
          </a:xfrm>
          <a:prstGeom prst="rect">
            <a:avLst/>
          </a:prstGeom>
          <a:noFill/>
        </p:spPr>
        <p:txBody>
          <a:bodyPr wrap="square" rtlCol="0">
            <a:spAutoFit/>
          </a:bodyPr>
          <a:lstStyle/>
          <a:p>
            <a:pPr lvl="0">
              <a:defRPr/>
            </a:pPr>
            <a:r>
              <a:rPr lang="en-AU" sz="1600" b="1" noProof="0" dirty="0">
                <a:solidFill>
                  <a:srgbClr val="01838F"/>
                </a:solidFill>
              </a:rPr>
              <a:t>Science (Year 8)</a:t>
            </a:r>
          </a:p>
        </p:txBody>
      </p:sp>
      <p:sp>
        <p:nvSpPr>
          <p:cNvPr id="17" name="TextBox 16">
            <a:extLst>
              <a:ext uri="{FF2B5EF4-FFF2-40B4-BE49-F238E27FC236}">
                <a16:creationId xmlns:a16="http://schemas.microsoft.com/office/drawing/2014/main" id="{966401A3-E5DE-E3AF-146D-07DC56246474}"/>
              </a:ext>
            </a:extLst>
          </p:cNvPr>
          <p:cNvSpPr txBox="1"/>
          <p:nvPr/>
        </p:nvSpPr>
        <p:spPr>
          <a:xfrm>
            <a:off x="7152627" y="2704797"/>
            <a:ext cx="4133919" cy="3231654"/>
          </a:xfrm>
          <a:prstGeom prst="rect">
            <a:avLst/>
          </a:prstGeom>
          <a:noFill/>
        </p:spPr>
        <p:txBody>
          <a:bodyPr wrap="square" rtlCol="0">
            <a:spAutoFit/>
          </a:bodyPr>
          <a:lstStyle/>
          <a:p>
            <a:pPr>
              <a:spcBef>
                <a:spcPts val="600"/>
              </a:spcBef>
              <a:spcAft>
                <a:spcPts val="1800"/>
              </a:spcAft>
              <a:defRPr/>
            </a:pPr>
            <a:r>
              <a:rPr kumimoji="0" lang="en-AU" sz="1400" b="1" i="0" u="none" strike="noStrike" kern="1200" cap="none" spc="0" normalizeH="0" baseline="0" noProof="0" dirty="0">
                <a:ln>
                  <a:noFill/>
                </a:ln>
                <a:solidFill>
                  <a:srgbClr val="000000"/>
                </a:solidFill>
                <a:effectLst/>
                <a:uLnTx/>
                <a:uFillTx/>
                <a:latin typeface="Montserrat"/>
                <a:ea typeface="+mn-ea"/>
                <a:cs typeface="+mn-cs"/>
              </a:rPr>
              <a:t>Learning objective: </a:t>
            </a:r>
            <a:r>
              <a:rPr kumimoji="0" lang="en-AU" sz="1400" i="0" u="none" strike="noStrike" kern="1200" cap="none" spc="0" normalizeH="0" baseline="0" noProof="0" dirty="0">
                <a:ln>
                  <a:noFill/>
                </a:ln>
                <a:solidFill>
                  <a:srgbClr val="000000"/>
                </a:solidFill>
                <a:effectLst/>
                <a:uLnTx/>
                <a:uFillTx/>
                <a:latin typeface="Montserrat"/>
                <a:ea typeface="+mn-ea"/>
                <a:cs typeface="+mn-cs"/>
              </a:rPr>
              <a:t>We will identify </a:t>
            </a:r>
            <a:br>
              <a:rPr kumimoji="0" lang="en-AU" sz="1400" i="0" u="none" strike="noStrike" kern="1200" cap="none" spc="0" normalizeH="0" baseline="0" noProof="0" dirty="0">
                <a:ln>
                  <a:noFill/>
                </a:ln>
                <a:solidFill>
                  <a:srgbClr val="000000"/>
                </a:solidFill>
                <a:effectLst/>
                <a:uLnTx/>
                <a:uFillTx/>
                <a:latin typeface="Montserrat"/>
                <a:ea typeface="+mn-ea"/>
                <a:cs typeface="+mn-cs"/>
              </a:rPr>
            </a:br>
            <a:r>
              <a:rPr kumimoji="0" lang="en-AU" sz="1400" i="0" u="none" strike="noStrike" kern="1200" cap="none" spc="0" normalizeH="0" baseline="0" noProof="0" dirty="0">
                <a:ln>
                  <a:noFill/>
                </a:ln>
                <a:solidFill>
                  <a:srgbClr val="000000"/>
                </a:solidFill>
                <a:effectLst/>
                <a:uLnTx/>
                <a:uFillTx/>
                <a:latin typeface="Montserrat"/>
                <a:ea typeface="+mn-ea"/>
                <a:cs typeface="+mn-cs"/>
              </a:rPr>
              <a:t>and describe the features of cells in living things.</a:t>
            </a:r>
          </a:p>
          <a:p>
            <a:pPr marL="0" marR="0" lvl="0" indent="0" algn="l" defTabSz="914400" rtl="0" eaLnBrk="1" fontAlgn="auto" latinLnBrk="0" hangingPunct="1">
              <a:spcBef>
                <a:spcPts val="600"/>
              </a:spcBef>
              <a:spcAft>
                <a:spcPts val="600"/>
              </a:spcAft>
              <a:buClrTx/>
              <a:buSzTx/>
              <a:buFontTx/>
              <a:buNone/>
              <a:tabLst/>
              <a:defRPr/>
            </a:pPr>
            <a:r>
              <a:rPr kumimoji="0" lang="en-AU" sz="1400" b="1" i="0" u="none" strike="noStrike" kern="1200" cap="none" spc="0" normalizeH="0" baseline="0" noProof="0" dirty="0">
                <a:ln>
                  <a:noFill/>
                </a:ln>
                <a:solidFill>
                  <a:srgbClr val="000000"/>
                </a:solidFill>
                <a:effectLst/>
                <a:uLnTx/>
                <a:uFillTx/>
                <a:latin typeface="Montserrat"/>
                <a:ea typeface="+mn-ea"/>
                <a:cs typeface="+mn-cs"/>
              </a:rPr>
              <a:t>Success criteria:</a:t>
            </a:r>
          </a:p>
          <a:p>
            <a:pPr marL="285750" marR="0" lvl="0" indent="-285750" algn="l" defTabSz="914400" rtl="0" eaLnBrk="1" fontAlgn="auto" latinLnBrk="0" hangingPunct="1">
              <a:spcBef>
                <a:spcPts val="600"/>
              </a:spcBef>
              <a:spcAft>
                <a:spcPts val="600"/>
              </a:spcAft>
              <a:buClrTx/>
              <a:buSzTx/>
              <a:buFont typeface="Arial" panose="020B0604020202020204" pitchFamily="34" charset="0"/>
              <a:buChar char="•"/>
              <a:tabLst/>
              <a:defRPr/>
            </a:pPr>
            <a:r>
              <a:rPr kumimoji="0" lang="en-AU" sz="1400" i="0" u="none" strike="noStrike" kern="1200" cap="none" spc="0" normalizeH="0" baseline="0" noProof="0" dirty="0">
                <a:ln>
                  <a:noFill/>
                </a:ln>
                <a:solidFill>
                  <a:srgbClr val="000000"/>
                </a:solidFill>
                <a:effectLst/>
                <a:uLnTx/>
                <a:uFillTx/>
                <a:latin typeface="Montserrat"/>
                <a:ea typeface="+mn-ea"/>
                <a:cs typeface="+mn-cs"/>
              </a:rPr>
              <a:t>I can explain what a cell is and what it’s made of.</a:t>
            </a:r>
          </a:p>
          <a:p>
            <a:pPr marL="285750" marR="0" lvl="0" indent="-285750" algn="l" defTabSz="914400" rtl="0" eaLnBrk="1" fontAlgn="auto" latinLnBrk="0" hangingPunct="1">
              <a:spcBef>
                <a:spcPts val="600"/>
              </a:spcBef>
              <a:spcAft>
                <a:spcPts val="600"/>
              </a:spcAft>
              <a:buClrTx/>
              <a:buSzTx/>
              <a:buFont typeface="Arial" panose="020B0604020202020204" pitchFamily="34" charset="0"/>
              <a:buChar char="•"/>
              <a:tabLst/>
              <a:defRPr/>
            </a:pPr>
            <a:r>
              <a:rPr kumimoji="0" lang="en-AU" sz="1400" i="0" u="none" strike="noStrike" kern="1200" cap="none" spc="0" normalizeH="0" baseline="0" noProof="0" dirty="0">
                <a:ln>
                  <a:noFill/>
                </a:ln>
                <a:solidFill>
                  <a:srgbClr val="000000"/>
                </a:solidFill>
                <a:effectLst/>
                <a:uLnTx/>
                <a:uFillTx/>
                <a:latin typeface="Montserrat"/>
                <a:ea typeface="+mn-ea"/>
                <a:cs typeface="+mn-cs"/>
              </a:rPr>
              <a:t>I can describe the different parts of a cell (including the nucleus, cell membrane and mitochondria) and their functions.</a:t>
            </a:r>
          </a:p>
          <a:p>
            <a:pPr marL="285750" marR="0" lvl="0" indent="-285750" algn="l" defTabSz="914400" rtl="0" eaLnBrk="1" fontAlgn="auto" latinLnBrk="0" hangingPunct="1">
              <a:spcBef>
                <a:spcPts val="600"/>
              </a:spcBef>
              <a:spcAft>
                <a:spcPts val="600"/>
              </a:spcAft>
              <a:buClrTx/>
              <a:buSzTx/>
              <a:buFont typeface="Arial" panose="020B0604020202020204" pitchFamily="34" charset="0"/>
              <a:buChar char="•"/>
              <a:tabLst/>
              <a:defRPr/>
            </a:pPr>
            <a:r>
              <a:rPr kumimoji="0" lang="en-AU" sz="1400" i="0" u="none" strike="noStrike" kern="1200" cap="none" spc="0" normalizeH="0" baseline="0" noProof="0" dirty="0">
                <a:ln>
                  <a:noFill/>
                </a:ln>
                <a:solidFill>
                  <a:srgbClr val="000000"/>
                </a:solidFill>
                <a:effectLst/>
                <a:uLnTx/>
                <a:uFillTx/>
                <a:latin typeface="Montserrat"/>
                <a:ea typeface="+mn-ea"/>
                <a:cs typeface="+mn-cs"/>
              </a:rPr>
              <a:t>I identify similarities and differences in plant and animal cells.</a:t>
            </a:r>
          </a:p>
        </p:txBody>
      </p:sp>
      <p:pic>
        <p:nvPicPr>
          <p:cNvPr id="4" name="Graphic 3">
            <a:extLst>
              <a:ext uri="{FF2B5EF4-FFF2-40B4-BE49-F238E27FC236}">
                <a16:creationId xmlns:a16="http://schemas.microsoft.com/office/drawing/2014/main" id="{20A7A8BF-117B-2361-2C55-AADB10DE3F97}"/>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04669" y="3610950"/>
            <a:ext cx="358928" cy="356124"/>
          </a:xfrm>
          <a:prstGeom prst="rect">
            <a:avLst/>
          </a:prstGeom>
        </p:spPr>
      </p:pic>
      <p:pic>
        <p:nvPicPr>
          <p:cNvPr id="13" name="Graphic 12">
            <a:extLst>
              <a:ext uri="{FF2B5EF4-FFF2-40B4-BE49-F238E27FC236}">
                <a16:creationId xmlns:a16="http://schemas.microsoft.com/office/drawing/2014/main" id="{C1CDC08E-8ADF-CEB8-2FBB-C31F03F50C58}"/>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69650" y="2730978"/>
            <a:ext cx="243529" cy="353251"/>
          </a:xfrm>
          <a:prstGeom prst="rect">
            <a:avLst/>
          </a:prstGeom>
        </p:spPr>
      </p:pic>
      <p:pic>
        <p:nvPicPr>
          <p:cNvPr id="20" name="Graphic 19">
            <a:extLst>
              <a:ext uri="{FF2B5EF4-FFF2-40B4-BE49-F238E27FC236}">
                <a16:creationId xmlns:a16="http://schemas.microsoft.com/office/drawing/2014/main" id="{67B7231D-0E37-8C05-00C0-1A83C33C0648}"/>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657567" y="3610950"/>
            <a:ext cx="358928" cy="356124"/>
          </a:xfrm>
          <a:prstGeom prst="rect">
            <a:avLst/>
          </a:prstGeom>
        </p:spPr>
      </p:pic>
      <p:pic>
        <p:nvPicPr>
          <p:cNvPr id="22" name="Graphic 21">
            <a:extLst>
              <a:ext uri="{FF2B5EF4-FFF2-40B4-BE49-F238E27FC236}">
                <a16:creationId xmlns:a16="http://schemas.microsoft.com/office/drawing/2014/main" id="{85F397ED-BAD5-DDEC-15BE-2C4442BC9310}"/>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22548" y="2730978"/>
            <a:ext cx="243529" cy="353251"/>
          </a:xfrm>
          <a:prstGeom prst="rect">
            <a:avLst/>
          </a:prstGeom>
        </p:spPr>
      </p:pic>
    </p:spTree>
    <p:extLst>
      <p:ext uri="{BB962C8B-B14F-4D97-AF65-F5344CB8AC3E}">
        <p14:creationId xmlns:p14="http://schemas.microsoft.com/office/powerpoint/2010/main" val="266194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1786E2-DE50-7751-49AD-AD33F90A44B2}"/>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7FF41D25-DA68-B0BC-9DF8-F749683781E6}"/>
              </a:ext>
            </a:extLst>
          </p:cNvPr>
          <p:cNvSpPr>
            <a:spLocks noGrp="1"/>
          </p:cNvSpPr>
          <p:nvPr>
            <p:ph type="title"/>
          </p:nvPr>
        </p:nvSpPr>
        <p:spPr/>
        <p:txBody>
          <a:bodyPr/>
          <a:lstStyle/>
          <a:p>
            <a:r>
              <a:rPr lang="en-AU" noProof="0" dirty="0"/>
              <a:t>Discuss</a:t>
            </a:r>
          </a:p>
        </p:txBody>
      </p:sp>
      <p:sp>
        <p:nvSpPr>
          <p:cNvPr id="2" name="Text Placeholder 1">
            <a:extLst>
              <a:ext uri="{FF2B5EF4-FFF2-40B4-BE49-F238E27FC236}">
                <a16:creationId xmlns:a16="http://schemas.microsoft.com/office/drawing/2014/main" id="{F704BAC6-8F76-79F9-552F-126175788890}"/>
              </a:ext>
            </a:extLst>
          </p:cNvPr>
          <p:cNvSpPr>
            <a:spLocks noGrp="1"/>
          </p:cNvSpPr>
          <p:nvPr>
            <p:ph type="body" sz="quarter" idx="23"/>
          </p:nvPr>
        </p:nvSpPr>
        <p:spPr>
          <a:xfrm>
            <a:off x="3149601" y="1963455"/>
            <a:ext cx="7444827" cy="2014186"/>
          </a:xfrm>
        </p:spPr>
        <p:txBody>
          <a:bodyPr/>
          <a:lstStyle/>
          <a:p>
            <a:pPr>
              <a:spcAft>
                <a:spcPts val="1200"/>
              </a:spcAft>
            </a:pPr>
            <a:r>
              <a:rPr lang="en-AU" b="1" noProof="0" dirty="0"/>
              <a:t>Choose a</a:t>
            </a:r>
            <a:r>
              <a:rPr lang="en-AU" noProof="0" dirty="0"/>
              <a:t> </a:t>
            </a:r>
            <a:r>
              <a:rPr lang="en-AU" b="1" noProof="0" dirty="0"/>
              <a:t>learning objective </a:t>
            </a:r>
            <a:r>
              <a:rPr lang="en-AU" noProof="0" dirty="0"/>
              <a:t>from one of the previous slides or from a recent lesson you’ve taught. </a:t>
            </a:r>
          </a:p>
          <a:p>
            <a:r>
              <a:rPr lang="en-AU" b="1" noProof="0" dirty="0"/>
              <a:t>Plan</a:t>
            </a:r>
            <a:r>
              <a:rPr lang="en-AU" noProof="0" dirty="0"/>
              <a:t> </a:t>
            </a:r>
            <a:r>
              <a:rPr lang="en-AU" b="1" noProof="0" dirty="0"/>
              <a:t>success criteria </a:t>
            </a:r>
            <a:r>
              <a:rPr lang="en-AU" noProof="0" dirty="0"/>
              <a:t>for students to achieve to reach the learning objective.</a:t>
            </a:r>
          </a:p>
        </p:txBody>
      </p:sp>
      <p:sp>
        <p:nvSpPr>
          <p:cNvPr id="7" name="Text Placeholder 7">
            <a:extLst>
              <a:ext uri="{FF2B5EF4-FFF2-40B4-BE49-F238E27FC236}">
                <a16:creationId xmlns:a16="http://schemas.microsoft.com/office/drawing/2014/main" id="{B6393D4F-746B-E24F-D78E-549C56EB7809}"/>
              </a:ext>
              <a:ext uri="{C183D7F6-B498-43B3-948B-1728B52AA6E4}">
                <adec:decorative xmlns:adec="http://schemas.microsoft.com/office/drawing/2017/decorative" val="1"/>
              </a:ext>
            </a:extLst>
          </p:cNvPr>
          <p:cNvSpPr>
            <a:spLocks noGrp="1"/>
          </p:cNvSpPr>
          <p:nvPr>
            <p:ph type="body" sz="quarter" idx="24"/>
          </p:nvPr>
        </p:nvSpPr>
        <p:spPr>
          <a:xfrm>
            <a:off x="714375" y="0"/>
            <a:ext cx="5544535" cy="473235"/>
          </a:xfrm>
          <a:solidFill>
            <a:schemeClr val="accent2"/>
          </a:solidFill>
        </p:spPr>
        <p:txBody>
          <a:bodyPr/>
          <a:lstStyle/>
          <a:p>
            <a:r>
              <a:rPr lang="en-AU" noProof="0" dirty="0">
                <a:solidFill>
                  <a:schemeClr val="bg1"/>
                </a:solidFill>
              </a:rPr>
              <a:t>Write clear learning objectives and success criteria</a:t>
            </a:r>
          </a:p>
          <a:p>
            <a:endParaRPr lang="en-AU" noProof="0" dirty="0">
              <a:solidFill>
                <a:schemeClr val="bg1"/>
              </a:solidFill>
            </a:endParaRPr>
          </a:p>
        </p:txBody>
      </p:sp>
    </p:spTree>
    <p:extLst>
      <p:ext uri="{BB962C8B-B14F-4D97-AF65-F5344CB8AC3E}">
        <p14:creationId xmlns:p14="http://schemas.microsoft.com/office/powerpoint/2010/main" val="2929873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66C774DB-E453-2C3E-1F2D-959E5F8EA1AC}"/>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0959765A-5C44-757F-7B41-196DF8C50BF0}"/>
              </a:ext>
            </a:extLst>
          </p:cNvPr>
          <p:cNvSpPr>
            <a:spLocks noGrp="1"/>
          </p:cNvSpPr>
          <p:nvPr>
            <p:ph type="body" sz="quarter" idx="15"/>
          </p:nvPr>
        </p:nvSpPr>
        <p:spPr/>
        <p:txBody>
          <a:bodyPr/>
          <a:lstStyle/>
          <a:p>
            <a:r>
              <a:rPr lang="en-AU" noProof="0" dirty="0"/>
              <a:t>2</a:t>
            </a:r>
          </a:p>
        </p:txBody>
      </p:sp>
      <p:sp>
        <p:nvSpPr>
          <p:cNvPr id="10" name="Title 4">
            <a:extLst>
              <a:ext uri="{FF2B5EF4-FFF2-40B4-BE49-F238E27FC236}">
                <a16:creationId xmlns:a16="http://schemas.microsoft.com/office/drawing/2014/main" id="{E4B20CA7-B5D4-8C5C-7F14-6767293557AC}"/>
              </a:ext>
            </a:extLst>
          </p:cNvPr>
          <p:cNvSpPr txBox="1">
            <a:spLocks noGrp="1"/>
          </p:cNvSpPr>
          <p:nvPr>
            <p:ph type="title" idx="4294967295"/>
          </p:nvPr>
        </p:nvSpPr>
        <p:spPr>
          <a:xfrm>
            <a:off x="609600" y="2647075"/>
            <a:ext cx="6223000" cy="95410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100000"/>
              </a:lnSpc>
              <a:spcBef>
                <a:spcPct val="0"/>
              </a:spcBef>
              <a:buNone/>
              <a:defRPr sz="3600" b="0" kern="1200">
                <a:solidFill>
                  <a:schemeClr val="bg1"/>
                </a:solidFill>
                <a:latin typeface="Montserrat SemiBold" panose="00000700000000000000" pitchFamily="2"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2800" b="0" i="0" u="none" strike="noStrike" kern="1200" cap="none" spc="0" normalizeH="0" baseline="0" noProof="0" dirty="0">
                <a:ln>
                  <a:noFill/>
                </a:ln>
                <a:solidFill>
                  <a:schemeClr val="bg1"/>
                </a:solidFill>
                <a:effectLst/>
                <a:uLnTx/>
                <a:uFillTx/>
                <a:latin typeface="Montserrat SemiBold" panose="00000700000000000000" pitchFamily="2" charset="0"/>
                <a:ea typeface="+mj-ea"/>
                <a:cs typeface="+mj-cs"/>
              </a:rPr>
              <a:t>Communicate and use learning objectives and success criteria</a:t>
            </a:r>
          </a:p>
        </p:txBody>
      </p:sp>
      <p:sp>
        <p:nvSpPr>
          <p:cNvPr id="11" name="Text Placeholder 13">
            <a:extLst>
              <a:ext uri="{FF2B5EF4-FFF2-40B4-BE49-F238E27FC236}">
                <a16:creationId xmlns:a16="http://schemas.microsoft.com/office/drawing/2014/main" id="{7135D08C-95F3-7D3A-E007-09B26D6AB9A3}"/>
              </a:ext>
            </a:extLst>
          </p:cNvPr>
          <p:cNvSpPr>
            <a:spLocks noGrp="1"/>
          </p:cNvSpPr>
          <p:nvPr>
            <p:ph type="body" sz="quarter" idx="13"/>
          </p:nvPr>
        </p:nvSpPr>
        <p:spPr>
          <a:xfrm>
            <a:off x="609601" y="3887061"/>
            <a:ext cx="5318233" cy="2369880"/>
          </a:xfrm>
        </p:spPr>
        <p:txBody>
          <a:bodyPr/>
          <a:lstStyle/>
          <a:p>
            <a:pPr lvl="3">
              <a:lnSpc>
                <a:spcPct val="100000"/>
              </a:lnSpc>
              <a:spcBef>
                <a:spcPts val="600"/>
              </a:spcBef>
              <a:buClrTx/>
              <a:defRPr/>
            </a:pPr>
            <a:r>
              <a:rPr lang="en-AU" sz="2000" noProof="0" dirty="0">
                <a:hlinkClick r:id="rId3" action="ppaction://hlinksldjump">
                  <a:extLst>
                    <a:ext uri="{A12FA001-AC4F-418D-AE19-62706E023703}">
                      <ahyp:hlinkClr xmlns:ahyp="http://schemas.microsoft.com/office/drawing/2018/hyperlinkcolor" val="tx"/>
                    </a:ext>
                  </a:extLst>
                </a:hlinkClick>
              </a:rPr>
              <a:t>Explain learning objectives and success criteria</a:t>
            </a:r>
            <a:endParaRPr lang="en-AU" sz="2000" noProof="0" dirty="0"/>
          </a:p>
          <a:p>
            <a:pPr lvl="3">
              <a:spcBef>
                <a:spcPts val="600"/>
              </a:spcBef>
              <a:defRPr/>
            </a:pPr>
            <a:r>
              <a:rPr lang="en-AU" sz="2000" u="sng" noProof="0" dirty="0">
                <a:hlinkClick r:id="rId4" action="ppaction://hlinksldjump">
                  <a:extLst>
                    <a:ext uri="{A12FA001-AC4F-418D-AE19-62706E023703}">
                      <ahyp:hlinkClr xmlns:ahyp="http://schemas.microsoft.com/office/drawing/2018/hyperlinkcolor" val="tx"/>
                    </a:ext>
                  </a:extLst>
                </a:hlinkClick>
              </a:rPr>
              <a:t>Connect to and build on students’ prior knowledge</a:t>
            </a:r>
            <a:endParaRPr lang="en-AU" sz="2000" noProof="0" dirty="0"/>
          </a:p>
          <a:p>
            <a:pPr lvl="3">
              <a:lnSpc>
                <a:spcPct val="100000"/>
              </a:lnSpc>
              <a:spcBef>
                <a:spcPts val="600"/>
              </a:spcBef>
              <a:buClrTx/>
              <a:defRPr/>
            </a:pPr>
            <a:r>
              <a:rPr lang="en-AU" sz="2000" noProof="0" dirty="0">
                <a:hlinkClick r:id="rId5" action="ppaction://hlinksldjump">
                  <a:extLst>
                    <a:ext uri="{A12FA001-AC4F-418D-AE19-62706E023703}">
                      <ahyp:hlinkClr xmlns:ahyp="http://schemas.microsoft.com/office/drawing/2018/hyperlinkcolor" val="tx"/>
                    </a:ext>
                  </a:extLst>
                </a:hlinkClick>
              </a:rPr>
              <a:t>Refer to learning objectives and success criteria</a:t>
            </a:r>
            <a:endParaRPr lang="en-AU" sz="2000" noProof="0" dirty="0"/>
          </a:p>
        </p:txBody>
      </p:sp>
      <p:pic>
        <p:nvPicPr>
          <p:cNvPr id="13" name="Picture Placeholder 12">
            <a:extLst>
              <a:ext uri="{FF2B5EF4-FFF2-40B4-BE49-F238E27FC236}">
                <a16:creationId xmlns:a16="http://schemas.microsoft.com/office/drawing/2014/main" id="{F73F27AD-7764-A336-8773-C081A4712F65}"/>
              </a:ext>
              <a:ext uri="{C183D7F6-B498-43B3-948B-1728B52AA6E4}">
                <adec:decorative xmlns:adec="http://schemas.microsoft.com/office/drawing/2017/decorative" val="1"/>
              </a:ext>
            </a:extLst>
          </p:cNvPr>
          <p:cNvPicPr>
            <a:picLocks noGrp="1" noChangeAspect="1"/>
          </p:cNvPicPr>
          <p:nvPr>
            <p:ph type="pic" sz="quarter" idx="14"/>
          </p:nvPr>
        </p:nvPicPr>
        <p:blipFill>
          <a:blip r:embed="rId6"/>
          <a:srcRect l="50908" t="11886" r="11491" b="8803"/>
          <a:stretch>
            <a:fillRect/>
          </a:stretch>
        </p:blipFill>
        <p:spPr>
          <a:xfrm>
            <a:off x="7315200" y="0"/>
            <a:ext cx="4876800" cy="6858000"/>
          </a:xfrm>
          <a:prstGeom prst="rect">
            <a:avLst/>
          </a:prstGeom>
        </p:spPr>
      </p:pic>
      <p:sp>
        <p:nvSpPr>
          <p:cNvPr id="14" name="Text Placeholder 8">
            <a:extLst>
              <a:ext uri="{FF2B5EF4-FFF2-40B4-BE49-F238E27FC236}">
                <a16:creationId xmlns:a16="http://schemas.microsoft.com/office/drawing/2014/main" id="{7426D1D1-755A-D845-E22A-5AA4CFA5CC83}"/>
              </a:ext>
              <a:ext uri="{C183D7F6-B498-43B3-948B-1728B52AA6E4}">
                <adec:decorative xmlns:adec="http://schemas.microsoft.com/office/drawing/2017/decorative" val="1"/>
              </a:ext>
            </a:extLst>
          </p:cNvPr>
          <p:cNvSpPr txBox="1">
            <a:spLocks/>
          </p:cNvSpPr>
          <p:nvPr/>
        </p:nvSpPr>
        <p:spPr>
          <a:xfrm>
            <a:off x="7552267" y="6182713"/>
            <a:ext cx="4254500" cy="228460"/>
          </a:xfrm>
          <a:prstGeom prst="rect">
            <a:avLst/>
          </a:prstGeom>
        </p:spPr>
        <p:txBody>
          <a:bodyPr vert="horz" wrap="square" lIns="91440" tIns="45720" rIns="91440" bIns="45720" rtlCol="0">
            <a:spAutoFit/>
          </a:bodyPr>
          <a:lstStyle>
            <a:lvl1pPr marL="0" indent="0" algn="r" defTabSz="914400" rtl="0" eaLnBrk="1" latinLnBrk="0" hangingPunct="1">
              <a:lnSpc>
                <a:spcPct val="120000"/>
              </a:lnSpc>
              <a:spcBef>
                <a:spcPts val="0"/>
              </a:spcBef>
              <a:spcAft>
                <a:spcPts val="1200"/>
              </a:spcAft>
              <a:buClr>
                <a:schemeClr val="accent1"/>
              </a:buClr>
              <a:buFont typeface="Arial" panose="020B0604020202020204" pitchFamily="34" charset="0"/>
              <a:buNone/>
              <a:defRPr sz="800" b="0"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bg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bg1"/>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bg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bg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Image: iStock.com/</a:t>
            </a:r>
            <a:r>
              <a:rPr lang="en-AU" noProof="0" dirty="0" err="1"/>
              <a:t>DGLimages</a:t>
            </a:r>
            <a:endParaRPr lang="en-AU" noProof="0" dirty="0"/>
          </a:p>
        </p:txBody>
      </p:sp>
    </p:spTree>
    <p:extLst>
      <p:ext uri="{BB962C8B-B14F-4D97-AF65-F5344CB8AC3E}">
        <p14:creationId xmlns:p14="http://schemas.microsoft.com/office/powerpoint/2010/main" val="1016235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34A64B2-7ED0-3080-458E-B2D9266E5017}"/>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5A95F1FD-8FC6-D971-5EDA-382A194D66C9}"/>
              </a:ext>
            </a:extLst>
          </p:cNvPr>
          <p:cNvSpPr txBox="1">
            <a:spLocks noGrp="1"/>
          </p:cNvSpPr>
          <p:nvPr>
            <p:ph type="title" idx="4294967295"/>
          </p:nvPr>
        </p:nvSpPr>
        <p:spPr>
          <a:xfrm>
            <a:off x="714375" y="2115854"/>
            <a:ext cx="3600951" cy="246221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100000"/>
              </a:lnSpc>
              <a:spcBef>
                <a:spcPct val="0"/>
              </a:spcBef>
              <a:buNone/>
              <a:defRPr sz="3200" b="0" kern="1200">
                <a:solidFill>
                  <a:schemeClr val="tx2"/>
                </a:solidFill>
                <a:latin typeface="Montserrat SemiBold" panose="00000700000000000000" pitchFamily="2"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Explaining learning objectives and success criteria 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2" name="Text Placeholder 1">
            <a:extLst>
              <a:ext uri="{FF2B5EF4-FFF2-40B4-BE49-F238E27FC236}">
                <a16:creationId xmlns:a16="http://schemas.microsoft.com/office/drawing/2014/main" id="{DCCBF5F1-5DDD-6711-F329-49D08F560D50}"/>
              </a:ext>
            </a:extLst>
          </p:cNvPr>
          <p:cNvSpPr>
            <a:spLocks noGrp="1"/>
          </p:cNvSpPr>
          <p:nvPr>
            <p:ph type="body" sz="quarter" idx="23"/>
          </p:nvPr>
        </p:nvSpPr>
        <p:spPr>
          <a:xfrm>
            <a:off x="4992785" y="1963454"/>
            <a:ext cx="6269454" cy="2614614"/>
          </a:xfrm>
          <a:prstGeom prst="roundRect">
            <a:avLst>
              <a:gd name="adj" fmla="val 12274"/>
            </a:avLst>
          </a:prstGeom>
        </p:spPr>
        <p:txBody>
          <a:bodyPr/>
          <a:lstStyle/>
          <a:p>
            <a:r>
              <a:rPr lang="en-AU" noProof="0" dirty="0"/>
              <a:t>At the beginning of a lesson with new content:</a:t>
            </a:r>
          </a:p>
          <a:p>
            <a:pPr lvl="3"/>
            <a:r>
              <a:rPr lang="en-AU" b="1" noProof="0" dirty="0"/>
              <a:t>breaking down </a:t>
            </a:r>
            <a:r>
              <a:rPr lang="en-AU" noProof="0" dirty="0"/>
              <a:t>what students need to learn and how they can achieve this</a:t>
            </a:r>
          </a:p>
          <a:p>
            <a:pPr lvl="3"/>
            <a:r>
              <a:rPr lang="en-AU" noProof="0" dirty="0"/>
              <a:t>supporting students to </a:t>
            </a:r>
            <a:r>
              <a:rPr lang="en-AU" b="1" noProof="0" dirty="0"/>
              <a:t>actively engage </a:t>
            </a:r>
            <a:r>
              <a:rPr lang="en-AU" noProof="0" dirty="0"/>
              <a:t>with the learning objective and success criteria</a:t>
            </a:r>
          </a:p>
        </p:txBody>
      </p:sp>
      <p:sp>
        <p:nvSpPr>
          <p:cNvPr id="16" name="Text Placeholder 2">
            <a:extLst>
              <a:ext uri="{FF2B5EF4-FFF2-40B4-BE49-F238E27FC236}">
                <a16:creationId xmlns:a16="http://schemas.microsoft.com/office/drawing/2014/main" id="{003976D0-9A94-3F22-AA66-8FED0E9F6A93}"/>
              </a:ext>
              <a:ext uri="{C183D7F6-B498-43B3-948B-1728B52AA6E4}">
                <adec:decorative xmlns:adec="http://schemas.microsoft.com/office/drawing/2017/decorative" val="1"/>
              </a:ext>
            </a:extLst>
          </p:cNvPr>
          <p:cNvSpPr>
            <a:spLocks noGrp="1"/>
          </p:cNvSpPr>
          <p:nvPr>
            <p:ph type="body" sz="quarter" idx="24"/>
          </p:nvPr>
        </p:nvSpPr>
        <p:spPr>
          <a:xfrm>
            <a:off x="714375" y="0"/>
            <a:ext cx="5124951" cy="473235"/>
          </a:xfrm>
          <a:solidFill>
            <a:schemeClr val="accent3"/>
          </a:solidFill>
        </p:spPr>
        <p:txBody>
          <a:bodyPr/>
          <a:lstStyle/>
          <a:p>
            <a:r>
              <a:rPr lang="en-AU" noProof="0" dirty="0">
                <a:solidFill>
                  <a:schemeClr val="bg2"/>
                </a:solidFill>
              </a:rPr>
              <a:t>Explain learning objectives and success criteria </a:t>
            </a:r>
          </a:p>
        </p:txBody>
      </p:sp>
    </p:spTree>
    <p:extLst>
      <p:ext uri="{BB962C8B-B14F-4D97-AF65-F5344CB8AC3E}">
        <p14:creationId xmlns:p14="http://schemas.microsoft.com/office/powerpoint/2010/main" val="26248697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D06E7-D9B4-EB39-AB52-E8928E26A812}"/>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FA4E62AC-8D96-4318-729C-B5C5B3D8D341}"/>
              </a:ext>
            </a:extLst>
          </p:cNvPr>
          <p:cNvSpPr>
            <a:spLocks noGrp="1"/>
          </p:cNvSpPr>
          <p:nvPr>
            <p:ph type="title"/>
          </p:nvPr>
        </p:nvSpPr>
        <p:spPr>
          <a:xfrm>
            <a:off x="609600" y="781050"/>
            <a:ext cx="10972800" cy="507831"/>
          </a:xfrm>
        </p:spPr>
        <p:txBody>
          <a:bodyPr/>
          <a:lstStyle/>
          <a:p>
            <a:r>
              <a:rPr lang="en-AU" sz="3000" noProof="0" dirty="0"/>
              <a:t>How to explain learning objectives and success criteria</a:t>
            </a:r>
          </a:p>
        </p:txBody>
      </p:sp>
      <p:sp>
        <p:nvSpPr>
          <p:cNvPr id="6" name="Text Placeholder 5">
            <a:extLst>
              <a:ext uri="{FF2B5EF4-FFF2-40B4-BE49-F238E27FC236}">
                <a16:creationId xmlns:a16="http://schemas.microsoft.com/office/drawing/2014/main" id="{F46B6AFB-5014-4FE5-0DD2-078FA8CD5DBE}"/>
              </a:ext>
            </a:extLst>
          </p:cNvPr>
          <p:cNvSpPr>
            <a:spLocks noGrp="1"/>
          </p:cNvSpPr>
          <p:nvPr>
            <p:ph type="body" sz="quarter" idx="25"/>
          </p:nvPr>
        </p:nvSpPr>
        <p:spPr>
          <a:xfrm>
            <a:off x="609600" y="2226794"/>
            <a:ext cx="5372100" cy="3767605"/>
          </a:xfrm>
        </p:spPr>
        <p:txBody>
          <a:bodyPr lIns="432000" tIns="360000" rIns="432000" bIns="432000">
            <a:noAutofit/>
          </a:bodyPr>
          <a:lstStyle/>
          <a:p>
            <a:pPr>
              <a:spcAft>
                <a:spcPts val="1200"/>
              </a:spcAft>
            </a:pPr>
            <a:r>
              <a:rPr lang="en-AU" noProof="0" dirty="0"/>
              <a:t>When introducing learning objectives </a:t>
            </a:r>
            <a:br>
              <a:rPr lang="en-AU" noProof="0" dirty="0"/>
            </a:br>
            <a:r>
              <a:rPr lang="en-AU" noProof="0" dirty="0"/>
              <a:t>and success criteria, </a:t>
            </a:r>
            <a:r>
              <a:rPr lang="en-AU" b="1" noProof="0" dirty="0">
                <a:solidFill>
                  <a:schemeClr val="accent1"/>
                </a:solidFill>
              </a:rPr>
              <a:t>teachers</a:t>
            </a:r>
            <a:r>
              <a:rPr lang="en-AU" noProof="0" dirty="0"/>
              <a:t> can:</a:t>
            </a:r>
          </a:p>
          <a:p>
            <a:pPr lvl="3"/>
            <a:r>
              <a:rPr lang="en-AU" noProof="0" dirty="0"/>
              <a:t>read and explain using </a:t>
            </a:r>
            <a:br>
              <a:rPr lang="en-AU" noProof="0" dirty="0"/>
            </a:br>
            <a:r>
              <a:rPr lang="en-AU" b="1" noProof="0" dirty="0"/>
              <a:t>student-friendly language</a:t>
            </a:r>
          </a:p>
          <a:p>
            <a:pPr lvl="3"/>
            <a:r>
              <a:rPr lang="en-AU" b="1" noProof="0" dirty="0"/>
              <a:t>break down </a:t>
            </a:r>
            <a:r>
              <a:rPr lang="en-AU" noProof="0" dirty="0"/>
              <a:t>key components</a:t>
            </a:r>
          </a:p>
          <a:p>
            <a:pPr lvl="3"/>
            <a:r>
              <a:rPr lang="en-AU" noProof="0" dirty="0"/>
              <a:t>unpack and explain new or </a:t>
            </a:r>
            <a:br>
              <a:rPr lang="en-AU" noProof="0" dirty="0"/>
            </a:br>
            <a:r>
              <a:rPr lang="en-AU" b="1" noProof="0" dirty="0"/>
              <a:t>unfamiliar words</a:t>
            </a:r>
          </a:p>
          <a:p>
            <a:pPr lvl="3"/>
            <a:r>
              <a:rPr lang="en-AU" noProof="0" dirty="0"/>
              <a:t>connect the task purpose to </a:t>
            </a:r>
            <a:r>
              <a:rPr lang="en-AU" b="1" noProof="0" dirty="0"/>
              <a:t>examples</a:t>
            </a:r>
            <a:r>
              <a:rPr lang="en-AU" noProof="0" dirty="0"/>
              <a:t>.</a:t>
            </a:r>
          </a:p>
        </p:txBody>
      </p:sp>
      <p:sp>
        <p:nvSpPr>
          <p:cNvPr id="7" name="Text Placeholder 6">
            <a:extLst>
              <a:ext uri="{FF2B5EF4-FFF2-40B4-BE49-F238E27FC236}">
                <a16:creationId xmlns:a16="http://schemas.microsoft.com/office/drawing/2014/main" id="{D167BFF2-FB46-F4A9-A71E-832851354E4B}"/>
              </a:ext>
            </a:extLst>
          </p:cNvPr>
          <p:cNvSpPr>
            <a:spLocks noGrp="1"/>
          </p:cNvSpPr>
          <p:nvPr>
            <p:ph type="body" sz="quarter" idx="26"/>
          </p:nvPr>
        </p:nvSpPr>
        <p:spPr>
          <a:xfrm>
            <a:off x="6210302" y="2226794"/>
            <a:ext cx="5372100" cy="3767605"/>
          </a:xfrm>
        </p:spPr>
        <p:txBody>
          <a:bodyPr lIns="432000" tIns="360000" rIns="432000" bIns="432000">
            <a:noAutofit/>
          </a:bodyPr>
          <a:lstStyle/>
          <a:p>
            <a:pPr>
              <a:spcAft>
                <a:spcPts val="1200"/>
              </a:spcAft>
            </a:pPr>
            <a:r>
              <a:rPr lang="en-AU" noProof="0" dirty="0"/>
              <a:t>To engage with learning objectives and success criteria, </a:t>
            </a:r>
            <a:r>
              <a:rPr lang="en-AU" b="1" noProof="0" dirty="0">
                <a:solidFill>
                  <a:schemeClr val="accent1"/>
                </a:solidFill>
              </a:rPr>
              <a:t>students</a:t>
            </a:r>
            <a:r>
              <a:rPr lang="en-AU" noProof="0" dirty="0"/>
              <a:t> can:</a:t>
            </a:r>
          </a:p>
          <a:p>
            <a:pPr lvl="3"/>
            <a:r>
              <a:rPr lang="en-AU" b="1" noProof="0" dirty="0"/>
              <a:t>read</a:t>
            </a:r>
            <a:r>
              <a:rPr lang="en-AU" noProof="0" dirty="0"/>
              <a:t> them (through individual, partner or choral reading)</a:t>
            </a:r>
          </a:p>
          <a:p>
            <a:pPr lvl="3"/>
            <a:r>
              <a:rPr lang="en-AU" b="1" noProof="0" dirty="0"/>
              <a:t>explain</a:t>
            </a:r>
            <a:r>
              <a:rPr lang="en-AU" noProof="0" dirty="0"/>
              <a:t> the objectives to a partner</a:t>
            </a:r>
            <a:br>
              <a:rPr lang="en-AU" noProof="0" dirty="0"/>
            </a:br>
            <a:r>
              <a:rPr lang="en-AU" noProof="0" dirty="0"/>
              <a:t>(‘turn and talk’)</a:t>
            </a:r>
          </a:p>
          <a:p>
            <a:pPr lvl="3"/>
            <a:r>
              <a:rPr lang="en-AU" b="1" noProof="0" dirty="0"/>
              <a:t>respond</a:t>
            </a:r>
            <a:r>
              <a:rPr lang="en-AU" noProof="0" dirty="0"/>
              <a:t> to specific questions or through whole-class checking-for-understanding routines.</a:t>
            </a:r>
          </a:p>
        </p:txBody>
      </p:sp>
      <p:sp>
        <p:nvSpPr>
          <p:cNvPr id="8" name="Text Placeholder 2">
            <a:extLst>
              <a:ext uri="{FF2B5EF4-FFF2-40B4-BE49-F238E27FC236}">
                <a16:creationId xmlns:a16="http://schemas.microsoft.com/office/drawing/2014/main" id="{D8F21310-DEC6-7F43-83F4-86BD2C2C1235}"/>
              </a:ext>
              <a:ext uri="{C183D7F6-B498-43B3-948B-1728B52AA6E4}">
                <adec:decorative xmlns:adec="http://schemas.microsoft.com/office/drawing/2017/decorative" val="1"/>
              </a:ext>
            </a:extLst>
          </p:cNvPr>
          <p:cNvSpPr>
            <a:spLocks noGrp="1"/>
          </p:cNvSpPr>
          <p:nvPr>
            <p:ph type="body" sz="quarter" idx="24"/>
          </p:nvPr>
        </p:nvSpPr>
        <p:spPr>
          <a:xfrm>
            <a:off x="714375" y="0"/>
            <a:ext cx="5153025" cy="473075"/>
          </a:xfrm>
          <a:solidFill>
            <a:schemeClr val="accent3"/>
          </a:solidFill>
        </p:spPr>
        <p:txBody>
          <a:bodyPr/>
          <a:lstStyle/>
          <a:p>
            <a:r>
              <a:rPr lang="en-AU" noProof="0" dirty="0">
                <a:solidFill>
                  <a:schemeClr val="bg1"/>
                </a:solidFill>
              </a:rPr>
              <a:t>Explain learning objectives and success criteria </a:t>
            </a:r>
          </a:p>
        </p:txBody>
      </p:sp>
    </p:spTree>
    <p:extLst>
      <p:ext uri="{BB962C8B-B14F-4D97-AF65-F5344CB8AC3E}">
        <p14:creationId xmlns:p14="http://schemas.microsoft.com/office/powerpoint/2010/main" val="34417972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72B8C-8E1F-D749-EF13-34AD20A9BEDC}"/>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D8543C9C-5F10-9A4A-9488-48E16ADC6961}"/>
              </a:ext>
            </a:extLst>
          </p:cNvPr>
          <p:cNvSpPr>
            <a:spLocks noGrp="1"/>
          </p:cNvSpPr>
          <p:nvPr>
            <p:ph type="title"/>
          </p:nvPr>
        </p:nvSpPr>
        <p:spPr>
          <a:xfrm>
            <a:off x="609600" y="780287"/>
            <a:ext cx="10972800" cy="535531"/>
          </a:xfrm>
        </p:spPr>
        <p:txBody>
          <a:bodyPr/>
          <a:lstStyle/>
          <a:p>
            <a:r>
              <a:rPr lang="en-AU" noProof="0" dirty="0">
                <a:solidFill>
                  <a:srgbClr val="00305E"/>
                </a:solidFill>
              </a:rPr>
              <a:t>In the classroom</a:t>
            </a:r>
            <a:endParaRPr lang="en-AU" noProof="0" dirty="0"/>
          </a:p>
        </p:txBody>
      </p:sp>
      <p:sp>
        <p:nvSpPr>
          <p:cNvPr id="10" name="Text Placeholder 9">
            <a:extLst>
              <a:ext uri="{FF2B5EF4-FFF2-40B4-BE49-F238E27FC236}">
                <a16:creationId xmlns:a16="http://schemas.microsoft.com/office/drawing/2014/main" id="{4B861DEE-E5E1-7D6C-01FD-C9D5088AFE4D}"/>
              </a:ext>
            </a:extLst>
          </p:cNvPr>
          <p:cNvSpPr>
            <a:spLocks noGrp="1"/>
          </p:cNvSpPr>
          <p:nvPr>
            <p:ph type="body" sz="quarter" idx="23"/>
          </p:nvPr>
        </p:nvSpPr>
        <p:spPr/>
        <p:txBody>
          <a:bodyPr tIns="3312000" anchor="t" anchorCtr="0"/>
          <a:lstStyle/>
          <a:p>
            <a:r>
              <a:rPr lang="en-AU" b="1" noProof="0" dirty="0">
                <a:solidFill>
                  <a:srgbClr val="00305E"/>
                </a:solidFill>
              </a:rPr>
              <a:t>A teacher demonstrates how to explain a learning objective</a:t>
            </a:r>
          </a:p>
        </p:txBody>
      </p:sp>
      <p:sp>
        <p:nvSpPr>
          <p:cNvPr id="17" name="Text Placeholder 15">
            <a:extLst>
              <a:ext uri="{FF2B5EF4-FFF2-40B4-BE49-F238E27FC236}">
                <a16:creationId xmlns:a16="http://schemas.microsoft.com/office/drawing/2014/main" id="{551A0B65-3FCD-CE95-E733-93D2CB45F891}"/>
              </a:ext>
            </a:extLst>
          </p:cNvPr>
          <p:cNvSpPr>
            <a:spLocks noGrp="1"/>
          </p:cNvSpPr>
          <p:nvPr>
            <p:ph type="body" sz="quarter" idx="26"/>
          </p:nvPr>
        </p:nvSpPr>
        <p:spPr>
          <a:xfrm>
            <a:off x="995291" y="6127277"/>
            <a:ext cx="1557337" cy="357769"/>
          </a:xfrm>
        </p:spPr>
        <p:txBody>
          <a:bodyPr/>
          <a:lstStyle/>
          <a:p>
            <a:r>
              <a:rPr lang="en-AU" noProof="0" dirty="0"/>
              <a:t>Primary school</a:t>
            </a:r>
          </a:p>
        </p:txBody>
      </p:sp>
      <p:pic>
        <p:nvPicPr>
          <p:cNvPr id="8" name="Online Media 7" descr="Video thumbnail linked to full video with captions.">
            <a:hlinkClick r:id="" action="ppaction://media"/>
            <a:extLst>
              <a:ext uri="{FF2B5EF4-FFF2-40B4-BE49-F238E27FC236}">
                <a16:creationId xmlns:a16="http://schemas.microsoft.com/office/drawing/2014/main" id="{D9A904BE-B5D5-B906-1745-157211D4582A}"/>
              </a:ext>
            </a:extLst>
          </p:cNvPr>
          <p:cNvPicPr>
            <a:picLocks noRot="1" noChangeAspect="1"/>
          </p:cNvPicPr>
          <p:nvPr>
            <a:videoFile r:link="rId1"/>
          </p:nvPr>
        </p:nvPicPr>
        <p:blipFill>
          <a:blip r:embed="rId5"/>
          <a:srcRect/>
          <a:stretch/>
        </p:blipFill>
        <p:spPr>
          <a:xfrm>
            <a:off x="714374" y="1728600"/>
            <a:ext cx="5337174" cy="3002906"/>
          </a:xfrm>
          <a:prstGeom prst="rect">
            <a:avLst/>
          </a:prstGeom>
        </p:spPr>
      </p:pic>
      <p:sp>
        <p:nvSpPr>
          <p:cNvPr id="13" name="Text Placeholder 12">
            <a:extLst>
              <a:ext uri="{FF2B5EF4-FFF2-40B4-BE49-F238E27FC236}">
                <a16:creationId xmlns:a16="http://schemas.microsoft.com/office/drawing/2014/main" id="{F42788C1-CE25-A97A-8A45-D0F97771CB3F}"/>
              </a:ext>
            </a:extLst>
          </p:cNvPr>
          <p:cNvSpPr>
            <a:spLocks noGrp="1"/>
          </p:cNvSpPr>
          <p:nvPr>
            <p:ph type="body" sz="quarter" idx="25"/>
          </p:nvPr>
        </p:nvSpPr>
        <p:spPr/>
        <p:txBody>
          <a:bodyPr tIns="3312000" anchor="t" anchorCtr="0"/>
          <a:lstStyle/>
          <a:p>
            <a:r>
              <a:rPr lang="en-AU" b="1" noProof="0" dirty="0">
                <a:solidFill>
                  <a:srgbClr val="00305E"/>
                </a:solidFill>
              </a:rPr>
              <a:t>A teacher discusses and demonstrates how </a:t>
            </a:r>
            <a:br>
              <a:rPr lang="en-AU" b="1" noProof="0" dirty="0">
                <a:solidFill>
                  <a:srgbClr val="00305E"/>
                </a:solidFill>
              </a:rPr>
            </a:br>
            <a:r>
              <a:rPr lang="en-AU" b="1" noProof="0" dirty="0">
                <a:solidFill>
                  <a:srgbClr val="00305E"/>
                </a:solidFill>
              </a:rPr>
              <a:t>to introduce the learning objective and success criteria </a:t>
            </a:r>
          </a:p>
        </p:txBody>
      </p:sp>
      <p:sp>
        <p:nvSpPr>
          <p:cNvPr id="18" name="Text Placeholder 16">
            <a:extLst>
              <a:ext uri="{FF2B5EF4-FFF2-40B4-BE49-F238E27FC236}">
                <a16:creationId xmlns:a16="http://schemas.microsoft.com/office/drawing/2014/main" id="{4F4D2AEB-3FBB-789D-73E3-00F4F54C866C}"/>
              </a:ext>
            </a:extLst>
          </p:cNvPr>
          <p:cNvSpPr>
            <a:spLocks noGrp="1"/>
          </p:cNvSpPr>
          <p:nvPr>
            <p:ph type="body" sz="quarter" idx="27"/>
          </p:nvPr>
        </p:nvSpPr>
        <p:spPr>
          <a:xfrm>
            <a:off x="6421365" y="6127581"/>
            <a:ext cx="1749570" cy="357769"/>
          </a:xfrm>
        </p:spPr>
        <p:txBody>
          <a:bodyPr/>
          <a:lstStyle/>
          <a:p>
            <a:r>
              <a:rPr lang="en-AU" noProof="0" dirty="0"/>
              <a:t>Secondary school</a:t>
            </a:r>
          </a:p>
        </p:txBody>
      </p:sp>
      <p:pic>
        <p:nvPicPr>
          <p:cNvPr id="9" name="Online Media 8" descr="Video thumbnail linked to full video with captions.">
            <a:hlinkClick r:id="" action="ppaction://media"/>
            <a:extLst>
              <a:ext uri="{FF2B5EF4-FFF2-40B4-BE49-F238E27FC236}">
                <a16:creationId xmlns:a16="http://schemas.microsoft.com/office/drawing/2014/main" id="{C2B99C86-72E1-178D-C0E3-0A159ADE90F3}"/>
              </a:ext>
            </a:extLst>
          </p:cNvPr>
          <p:cNvPicPr>
            <a:picLocks noRot="1" noChangeAspect="1"/>
          </p:cNvPicPr>
          <p:nvPr>
            <a:videoFile r:link="rId2"/>
          </p:nvPr>
        </p:nvPicPr>
        <p:blipFill>
          <a:blip r:embed="rId6"/>
          <a:srcRect/>
          <a:stretch/>
        </p:blipFill>
        <p:spPr>
          <a:xfrm>
            <a:off x="6140452" y="1728600"/>
            <a:ext cx="5337174" cy="3002160"/>
          </a:xfrm>
          <a:prstGeom prst="rect">
            <a:avLst/>
          </a:prstGeom>
        </p:spPr>
      </p:pic>
      <p:sp>
        <p:nvSpPr>
          <p:cNvPr id="16" name="Text Placeholder 2">
            <a:extLst>
              <a:ext uri="{FF2B5EF4-FFF2-40B4-BE49-F238E27FC236}">
                <a16:creationId xmlns:a16="http://schemas.microsoft.com/office/drawing/2014/main" id="{0E9671F9-9F5B-C602-0BE3-317F226B82D4}"/>
              </a:ext>
              <a:ext uri="{C183D7F6-B498-43B3-948B-1728B52AA6E4}">
                <adec:decorative xmlns:adec="http://schemas.microsoft.com/office/drawing/2017/decorative" val="1"/>
              </a:ext>
            </a:extLst>
          </p:cNvPr>
          <p:cNvSpPr>
            <a:spLocks noGrp="1"/>
          </p:cNvSpPr>
          <p:nvPr>
            <p:ph type="body" sz="quarter" idx="24"/>
          </p:nvPr>
        </p:nvSpPr>
        <p:spPr>
          <a:xfrm>
            <a:off x="714375" y="0"/>
            <a:ext cx="5159375" cy="473235"/>
          </a:xfrm>
          <a:solidFill>
            <a:schemeClr val="accent3"/>
          </a:solidFill>
        </p:spPr>
        <p:txBody>
          <a:bodyPr/>
          <a:lstStyle/>
          <a:p>
            <a:r>
              <a:rPr lang="en-AU" noProof="0" dirty="0">
                <a:solidFill>
                  <a:schemeClr val="bg2"/>
                </a:solidFill>
              </a:rPr>
              <a:t>Explain learning objectives and success criteria </a:t>
            </a:r>
          </a:p>
        </p:txBody>
      </p:sp>
    </p:spTree>
    <p:extLst>
      <p:ext uri="{BB962C8B-B14F-4D97-AF65-F5344CB8AC3E}">
        <p14:creationId xmlns:p14="http://schemas.microsoft.com/office/powerpoint/2010/main" val="35924957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8"/>
                                        </p:tgtEl>
                                      </p:cBhvr>
                                    </p:cmd>
                                  </p:childTnLst>
                                </p:cTn>
                              </p:par>
                            </p:childTnLst>
                          </p:cTn>
                        </p:par>
                      </p:childTnLst>
                    </p:cTn>
                  </p:par>
                </p:childTnLst>
              </p:cTn>
              <p:nextCondLst>
                <p:cond evt="onClick" delay="0">
                  <p:tgtEl>
                    <p:spTgt spid="8"/>
                  </p:tgtEl>
                </p:cond>
              </p:nextCondLst>
            </p:seq>
            <p:video>
              <p:cMediaNode>
                <p:cTn id="7" fill="hold" display="0">
                  <p:stCondLst>
                    <p:cond delay="indefinite"/>
                  </p:stCondLst>
                </p:cTn>
                <p:tgtEl>
                  <p:spTgt spid="8"/>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0DB23D0-7C5F-2499-FD1A-08BFB0C68FC4}"/>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FDC0F92B-DD23-9026-EEDA-F93F23F0C9E6}"/>
              </a:ext>
            </a:extLst>
          </p:cNvPr>
          <p:cNvSpPr txBox="1">
            <a:spLocks noGrp="1"/>
          </p:cNvSpPr>
          <p:nvPr>
            <p:ph type="title" idx="4294967295"/>
          </p:nvPr>
        </p:nvSpPr>
        <p:spPr>
          <a:xfrm>
            <a:off x="714375" y="2115854"/>
            <a:ext cx="3600951" cy="246221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100000"/>
              </a:lnSpc>
              <a:spcBef>
                <a:spcPct val="0"/>
              </a:spcBef>
              <a:buNone/>
              <a:defRPr sz="3200" b="0" kern="1200">
                <a:solidFill>
                  <a:schemeClr val="tx2"/>
                </a:solidFill>
                <a:latin typeface="Montserrat SemiBold" panose="00000700000000000000" pitchFamily="2"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Connecting to and building on students’ prior knowledge 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2" name="Text Placeholder 1">
            <a:extLst>
              <a:ext uri="{FF2B5EF4-FFF2-40B4-BE49-F238E27FC236}">
                <a16:creationId xmlns:a16="http://schemas.microsoft.com/office/drawing/2014/main" id="{3CDADA5D-0B41-31EE-E92B-41B20BDB4E62}"/>
              </a:ext>
            </a:extLst>
          </p:cNvPr>
          <p:cNvSpPr>
            <a:spLocks noGrp="1"/>
          </p:cNvSpPr>
          <p:nvPr>
            <p:ph type="body" sz="quarter" idx="23"/>
          </p:nvPr>
        </p:nvSpPr>
        <p:spPr/>
        <p:txBody>
          <a:bodyPr/>
          <a:lstStyle/>
          <a:p>
            <a:r>
              <a:rPr lang="en-AU" noProof="0" dirty="0">
                <a:latin typeface="Montserrat" panose="00000500000000000000" pitchFamily="2" charset="0"/>
              </a:rPr>
              <a:t>Linking learning objectives to students’ </a:t>
            </a:r>
            <a:r>
              <a:rPr lang="en-AU" b="1" noProof="0" dirty="0">
                <a:latin typeface="Montserrat" panose="00000500000000000000" pitchFamily="2" charset="0"/>
              </a:rPr>
              <a:t>existing knowledge </a:t>
            </a:r>
            <a:r>
              <a:rPr lang="en-AU" noProof="0" dirty="0">
                <a:latin typeface="Montserrat" panose="00000500000000000000" pitchFamily="2" charset="0"/>
              </a:rPr>
              <a:t>(e.g., school-based learning and experiences beyond the classroom)</a:t>
            </a:r>
          </a:p>
        </p:txBody>
      </p:sp>
      <p:sp>
        <p:nvSpPr>
          <p:cNvPr id="4" name="Text Placeholder 3">
            <a:extLst>
              <a:ext uri="{FF2B5EF4-FFF2-40B4-BE49-F238E27FC236}">
                <a16:creationId xmlns:a16="http://schemas.microsoft.com/office/drawing/2014/main" id="{1ACD518C-492A-BBF8-BADC-904E246D5835}"/>
              </a:ext>
            </a:extLst>
          </p:cNvPr>
          <p:cNvSpPr>
            <a:spLocks noGrp="1"/>
          </p:cNvSpPr>
          <p:nvPr>
            <p:ph type="body" sz="quarter" idx="25"/>
          </p:nvPr>
        </p:nvSpPr>
        <p:spPr/>
        <p:txBody>
          <a:bodyPr/>
          <a:lstStyle/>
          <a:p>
            <a:r>
              <a:rPr lang="en-AU" noProof="0" dirty="0">
                <a:latin typeface="Montserrat" panose="00000500000000000000" pitchFamily="2" charset="0"/>
              </a:rPr>
              <a:t>Supporting students to develop </a:t>
            </a:r>
            <a:r>
              <a:rPr lang="en-AU" b="1" noProof="0" dirty="0">
                <a:latin typeface="Montserrat" panose="00000500000000000000" pitchFamily="2" charset="0"/>
              </a:rPr>
              <a:t>meaningful connections </a:t>
            </a:r>
            <a:r>
              <a:rPr lang="en-AU" noProof="0" dirty="0">
                <a:latin typeface="Montserrat" panose="00000500000000000000" pitchFamily="2" charset="0"/>
              </a:rPr>
              <a:t>to new content</a:t>
            </a:r>
          </a:p>
        </p:txBody>
      </p:sp>
      <p:sp>
        <p:nvSpPr>
          <p:cNvPr id="19" name="Text Placeholder 2">
            <a:extLst>
              <a:ext uri="{FF2B5EF4-FFF2-40B4-BE49-F238E27FC236}">
                <a16:creationId xmlns:a16="http://schemas.microsoft.com/office/drawing/2014/main" id="{FA008D07-5BF2-593C-50CC-1B23CD0774A8}"/>
              </a:ext>
              <a:ext uri="{C183D7F6-B498-43B3-948B-1728B52AA6E4}">
                <adec:decorative xmlns:adec="http://schemas.microsoft.com/office/drawing/2017/decorative" val="1"/>
              </a:ext>
            </a:extLst>
          </p:cNvPr>
          <p:cNvSpPr txBox="1">
            <a:spLocks/>
          </p:cNvSpPr>
          <p:nvPr/>
        </p:nvSpPr>
        <p:spPr>
          <a:xfrm>
            <a:off x="714375" y="0"/>
            <a:ext cx="5606214" cy="473235"/>
          </a:xfrm>
          <a:prstGeom prst="round2SameRect">
            <a:avLst>
              <a:gd name="adj1" fmla="val 0"/>
              <a:gd name="adj2" fmla="val 33993"/>
            </a:avLst>
          </a:prstGeom>
          <a:solidFill>
            <a:schemeClr val="accent3"/>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2"/>
                </a:solidFill>
              </a:rPr>
              <a:t>Connect to and build on students' prior knowledge</a:t>
            </a:r>
          </a:p>
        </p:txBody>
      </p:sp>
    </p:spTree>
    <p:extLst>
      <p:ext uri="{BB962C8B-B14F-4D97-AF65-F5344CB8AC3E}">
        <p14:creationId xmlns:p14="http://schemas.microsoft.com/office/powerpoint/2010/main" val="10326527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2C03F-17D3-96D3-A307-31C956EE32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87D692-69BB-319C-566C-30511BCA2273}"/>
              </a:ext>
            </a:extLst>
          </p:cNvPr>
          <p:cNvSpPr>
            <a:spLocks noGrp="1"/>
          </p:cNvSpPr>
          <p:nvPr>
            <p:ph type="title"/>
          </p:nvPr>
        </p:nvSpPr>
        <p:spPr>
          <a:xfrm>
            <a:off x="609600" y="780287"/>
            <a:ext cx="10972800" cy="535531"/>
          </a:xfrm>
        </p:spPr>
        <p:txBody>
          <a:bodyPr/>
          <a:lstStyle/>
          <a:p>
            <a:r>
              <a:rPr lang="en-AU" noProof="0" dirty="0"/>
              <a:t>Examples of connecting to prior knowledge</a:t>
            </a:r>
          </a:p>
        </p:txBody>
      </p:sp>
      <p:sp>
        <p:nvSpPr>
          <p:cNvPr id="8" name="Text Placeholder 7">
            <a:extLst>
              <a:ext uri="{FF2B5EF4-FFF2-40B4-BE49-F238E27FC236}">
                <a16:creationId xmlns:a16="http://schemas.microsoft.com/office/drawing/2014/main" id="{3F31B092-ECC2-542B-87BC-3B6647031103}"/>
              </a:ext>
            </a:extLst>
          </p:cNvPr>
          <p:cNvSpPr>
            <a:spLocks noGrp="1"/>
          </p:cNvSpPr>
          <p:nvPr>
            <p:ph type="body" sz="quarter" idx="25"/>
          </p:nvPr>
        </p:nvSpPr>
        <p:spPr>
          <a:xfrm>
            <a:off x="609600" y="2226795"/>
            <a:ext cx="5372100" cy="3146394"/>
          </a:xfrm>
        </p:spPr>
        <p:txBody>
          <a:bodyPr lIns="432000" tIns="396000" rIns="432000" bIns="396000">
            <a:noAutofit/>
          </a:bodyPr>
          <a:lstStyle/>
          <a:p>
            <a:pPr>
              <a:spcAft>
                <a:spcPts val="1800"/>
              </a:spcAft>
            </a:pPr>
            <a:r>
              <a:rPr lang="en-AU" b="1" noProof="0" dirty="0">
                <a:solidFill>
                  <a:schemeClr val="accent1"/>
                </a:solidFill>
              </a:rPr>
              <a:t>Prior school-based learning includes:</a:t>
            </a:r>
          </a:p>
          <a:p>
            <a:pPr lvl="3"/>
            <a:r>
              <a:rPr lang="en-AU" noProof="0" dirty="0"/>
              <a:t>content from earlier in the unit</a:t>
            </a:r>
          </a:p>
          <a:p>
            <a:pPr lvl="3"/>
            <a:r>
              <a:rPr lang="en-AU" noProof="0" dirty="0"/>
              <a:t>content from a previous unit</a:t>
            </a:r>
          </a:p>
          <a:p>
            <a:pPr lvl="3"/>
            <a:r>
              <a:rPr lang="en-AU" noProof="0" dirty="0"/>
              <a:t>previous content from a different subject.</a:t>
            </a:r>
          </a:p>
        </p:txBody>
      </p:sp>
      <p:sp>
        <p:nvSpPr>
          <p:cNvPr id="9" name="Text Placeholder 8">
            <a:extLst>
              <a:ext uri="{FF2B5EF4-FFF2-40B4-BE49-F238E27FC236}">
                <a16:creationId xmlns:a16="http://schemas.microsoft.com/office/drawing/2014/main" id="{5B944C01-19F7-816D-6098-33AE8B35B56C}"/>
              </a:ext>
            </a:extLst>
          </p:cNvPr>
          <p:cNvSpPr>
            <a:spLocks noGrp="1"/>
          </p:cNvSpPr>
          <p:nvPr>
            <p:ph type="body" sz="quarter" idx="26"/>
          </p:nvPr>
        </p:nvSpPr>
        <p:spPr>
          <a:xfrm>
            <a:off x="6210302" y="2226795"/>
            <a:ext cx="5372100" cy="3146394"/>
          </a:xfrm>
        </p:spPr>
        <p:txBody>
          <a:bodyPr lIns="432000" tIns="396000" rIns="432000" bIns="396000">
            <a:noAutofit/>
          </a:bodyPr>
          <a:lstStyle/>
          <a:p>
            <a:pPr>
              <a:spcAft>
                <a:spcPts val="1800"/>
              </a:spcAft>
            </a:pPr>
            <a:r>
              <a:rPr lang="en-AU" b="1" noProof="0" dirty="0">
                <a:solidFill>
                  <a:schemeClr val="accent1"/>
                </a:solidFill>
              </a:rPr>
              <a:t>Prior knowledge beyond the </a:t>
            </a:r>
            <a:br>
              <a:rPr lang="en-AU" b="1" noProof="0" dirty="0">
                <a:solidFill>
                  <a:schemeClr val="accent1"/>
                </a:solidFill>
              </a:rPr>
            </a:br>
            <a:r>
              <a:rPr lang="en-AU" b="1" noProof="0" dirty="0">
                <a:solidFill>
                  <a:schemeClr val="accent1"/>
                </a:solidFill>
              </a:rPr>
              <a:t>classroom includes:</a:t>
            </a:r>
          </a:p>
          <a:p>
            <a:pPr lvl="3"/>
            <a:r>
              <a:rPr lang="en-AU" noProof="0" dirty="0"/>
              <a:t>cultural knowledge</a:t>
            </a:r>
          </a:p>
          <a:p>
            <a:pPr lvl="3"/>
            <a:r>
              <a:rPr lang="en-AU" noProof="0" dirty="0"/>
              <a:t>family traditions and customs</a:t>
            </a:r>
          </a:p>
          <a:p>
            <a:pPr lvl="3"/>
            <a:r>
              <a:rPr lang="en-AU" noProof="0" dirty="0"/>
              <a:t>home and community languages </a:t>
            </a:r>
          </a:p>
          <a:p>
            <a:pPr lvl="3"/>
            <a:r>
              <a:rPr lang="en-AU" noProof="0" dirty="0"/>
              <a:t>student interests and strengths.</a:t>
            </a:r>
          </a:p>
        </p:txBody>
      </p:sp>
      <p:sp>
        <p:nvSpPr>
          <p:cNvPr id="17" name="Text Placeholder 2">
            <a:extLst>
              <a:ext uri="{FF2B5EF4-FFF2-40B4-BE49-F238E27FC236}">
                <a16:creationId xmlns:a16="http://schemas.microsoft.com/office/drawing/2014/main" id="{FEB54FA6-8BC7-1522-F20C-8F220B4CA04E}"/>
              </a:ext>
              <a:ext uri="{C183D7F6-B498-43B3-948B-1728B52AA6E4}">
                <adec:decorative xmlns:adec="http://schemas.microsoft.com/office/drawing/2017/decorative" val="1"/>
              </a:ext>
            </a:extLst>
          </p:cNvPr>
          <p:cNvSpPr txBox="1">
            <a:spLocks/>
          </p:cNvSpPr>
          <p:nvPr/>
        </p:nvSpPr>
        <p:spPr>
          <a:xfrm>
            <a:off x="714375" y="0"/>
            <a:ext cx="5606214" cy="473235"/>
          </a:xfrm>
          <a:prstGeom prst="round2SameRect">
            <a:avLst>
              <a:gd name="adj1" fmla="val 0"/>
              <a:gd name="adj2" fmla="val 33993"/>
            </a:avLst>
          </a:prstGeom>
          <a:solidFill>
            <a:schemeClr val="accent3"/>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2"/>
                </a:solidFill>
              </a:rPr>
              <a:t>Connect to and build on students' prior knowledge</a:t>
            </a:r>
          </a:p>
        </p:txBody>
      </p:sp>
    </p:spTree>
    <p:extLst>
      <p:ext uri="{BB962C8B-B14F-4D97-AF65-F5344CB8AC3E}">
        <p14:creationId xmlns:p14="http://schemas.microsoft.com/office/powerpoint/2010/main" val="3477216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CB8F96-8768-8FBC-7816-C27BD32DF6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9BBB37-3628-EBD5-33FF-B0D36C8B63EA}"/>
              </a:ext>
            </a:extLst>
          </p:cNvPr>
          <p:cNvSpPr>
            <a:spLocks noGrp="1"/>
          </p:cNvSpPr>
          <p:nvPr>
            <p:ph type="title"/>
          </p:nvPr>
        </p:nvSpPr>
        <p:spPr>
          <a:xfrm>
            <a:off x="609600" y="780287"/>
            <a:ext cx="10972800" cy="535531"/>
          </a:xfrm>
        </p:spPr>
        <p:txBody>
          <a:bodyPr/>
          <a:lstStyle/>
          <a:p>
            <a:r>
              <a:rPr lang="en-AU" noProof="0" dirty="0">
                <a:solidFill>
                  <a:srgbClr val="00305E"/>
                </a:solidFill>
              </a:rPr>
              <a:t>In the classroom</a:t>
            </a:r>
            <a:endParaRPr lang="en-AU" noProof="0" dirty="0"/>
          </a:p>
        </p:txBody>
      </p:sp>
      <p:sp>
        <p:nvSpPr>
          <p:cNvPr id="4" name="Text Placeholder 3">
            <a:extLst>
              <a:ext uri="{FF2B5EF4-FFF2-40B4-BE49-F238E27FC236}">
                <a16:creationId xmlns:a16="http://schemas.microsoft.com/office/drawing/2014/main" id="{84040DD3-7C06-194A-3B5E-EACE41C291ED}"/>
              </a:ext>
            </a:extLst>
          </p:cNvPr>
          <p:cNvSpPr>
            <a:spLocks noGrp="1"/>
          </p:cNvSpPr>
          <p:nvPr>
            <p:ph type="body" sz="quarter" idx="23"/>
          </p:nvPr>
        </p:nvSpPr>
        <p:spPr/>
        <p:txBody>
          <a:bodyPr/>
          <a:lstStyle/>
          <a:p>
            <a:r>
              <a:rPr lang="en-AU" b="1" noProof="0" dirty="0">
                <a:solidFill>
                  <a:srgbClr val="00305E"/>
                </a:solidFill>
              </a:rPr>
              <a:t>A teacher discusses and demonstrates </a:t>
            </a:r>
            <a:br>
              <a:rPr lang="en-AU" b="1" noProof="0" dirty="0"/>
            </a:br>
            <a:r>
              <a:rPr lang="en-AU" b="1" noProof="0" dirty="0">
                <a:solidFill>
                  <a:srgbClr val="00305E"/>
                </a:solidFill>
              </a:rPr>
              <a:t>how to connect learning objectives to prior </a:t>
            </a:r>
            <a:br>
              <a:rPr lang="en-AU" b="1" noProof="0" dirty="0"/>
            </a:br>
            <a:r>
              <a:rPr lang="en-AU" b="1" noProof="0" dirty="0">
                <a:solidFill>
                  <a:srgbClr val="00305E"/>
                </a:solidFill>
              </a:rPr>
              <a:t>school-based learning</a:t>
            </a:r>
          </a:p>
        </p:txBody>
      </p:sp>
      <p:sp>
        <p:nvSpPr>
          <p:cNvPr id="17" name="Text Placeholder 15">
            <a:extLst>
              <a:ext uri="{FF2B5EF4-FFF2-40B4-BE49-F238E27FC236}">
                <a16:creationId xmlns:a16="http://schemas.microsoft.com/office/drawing/2014/main" id="{4365EEDF-5E9F-9BC0-AAA5-41691A346413}"/>
              </a:ext>
            </a:extLst>
          </p:cNvPr>
          <p:cNvSpPr txBox="1">
            <a:spLocks/>
          </p:cNvSpPr>
          <p:nvPr/>
        </p:nvSpPr>
        <p:spPr>
          <a:xfrm>
            <a:off x="995291" y="6127277"/>
            <a:ext cx="1741034" cy="357769"/>
          </a:xfrm>
          <a:prstGeom prst="roundRect">
            <a:avLst>
              <a:gd name="adj" fmla="val 50000"/>
            </a:avLst>
          </a:prstGeom>
          <a:solidFill>
            <a:srgbClr val="ACBE37"/>
          </a:solidFill>
        </p:spPr>
        <p:txBody>
          <a:bodyPr vert="horz" wrap="square" lIns="144000" tIns="0" rIns="144000" bIns="36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200" b="0"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tx1"/>
                </a:solidFill>
              </a:rPr>
              <a:t>Secondary school</a:t>
            </a:r>
          </a:p>
        </p:txBody>
      </p:sp>
      <p:pic>
        <p:nvPicPr>
          <p:cNvPr id="5" name="Online Media 4" descr="Video thumbnail linked to full video with captions.">
            <a:hlinkClick r:id="" action="ppaction://media"/>
            <a:extLst>
              <a:ext uri="{FF2B5EF4-FFF2-40B4-BE49-F238E27FC236}">
                <a16:creationId xmlns:a16="http://schemas.microsoft.com/office/drawing/2014/main" id="{B0BBE227-F32B-47C6-27CF-3FFD7A31D923}"/>
              </a:ext>
            </a:extLst>
          </p:cNvPr>
          <p:cNvPicPr>
            <a:picLocks noRot="1" noChangeAspect="1"/>
          </p:cNvPicPr>
          <p:nvPr>
            <a:videoFile r:link="rId1"/>
          </p:nvPr>
        </p:nvPicPr>
        <p:blipFill>
          <a:blip r:embed="rId5"/>
          <a:srcRect/>
          <a:stretch/>
        </p:blipFill>
        <p:spPr>
          <a:xfrm>
            <a:off x="714374" y="1736725"/>
            <a:ext cx="5337174" cy="3003629"/>
          </a:xfrm>
          <a:prstGeom prst="rect">
            <a:avLst/>
          </a:prstGeom>
        </p:spPr>
      </p:pic>
      <p:sp>
        <p:nvSpPr>
          <p:cNvPr id="11" name="Text Placeholder 10">
            <a:extLst>
              <a:ext uri="{FF2B5EF4-FFF2-40B4-BE49-F238E27FC236}">
                <a16:creationId xmlns:a16="http://schemas.microsoft.com/office/drawing/2014/main" id="{7334D758-BAF0-3855-FED8-479AAEFBCA0A}"/>
              </a:ext>
            </a:extLst>
          </p:cNvPr>
          <p:cNvSpPr>
            <a:spLocks noGrp="1"/>
          </p:cNvSpPr>
          <p:nvPr>
            <p:ph type="body" sz="quarter" idx="25"/>
          </p:nvPr>
        </p:nvSpPr>
        <p:spPr/>
        <p:txBody>
          <a:bodyPr/>
          <a:lstStyle/>
          <a:p>
            <a:r>
              <a:rPr lang="en-AU" b="1" noProof="0" dirty="0">
                <a:solidFill>
                  <a:srgbClr val="00305E"/>
                </a:solidFill>
              </a:rPr>
              <a:t>A teacher discusses and demonstrates how </a:t>
            </a:r>
            <a:br>
              <a:rPr lang="en-AU" b="1" noProof="0" dirty="0">
                <a:solidFill>
                  <a:srgbClr val="00305E"/>
                </a:solidFill>
              </a:rPr>
            </a:br>
            <a:r>
              <a:rPr lang="en-AU" b="1" noProof="0" dirty="0">
                <a:solidFill>
                  <a:srgbClr val="00305E"/>
                </a:solidFill>
              </a:rPr>
              <a:t>to connect learning objectives to students’ </a:t>
            </a:r>
            <a:br>
              <a:rPr lang="en-AU" b="1" noProof="0" dirty="0">
                <a:solidFill>
                  <a:srgbClr val="00305E"/>
                </a:solidFill>
              </a:rPr>
            </a:br>
            <a:r>
              <a:rPr lang="en-AU" b="1" noProof="0" dirty="0">
                <a:solidFill>
                  <a:srgbClr val="00305E"/>
                </a:solidFill>
              </a:rPr>
              <a:t>knowledge beyond the classroom</a:t>
            </a:r>
          </a:p>
        </p:txBody>
      </p:sp>
      <p:sp>
        <p:nvSpPr>
          <p:cNvPr id="18" name="Text Placeholder 16">
            <a:extLst>
              <a:ext uri="{FF2B5EF4-FFF2-40B4-BE49-F238E27FC236}">
                <a16:creationId xmlns:a16="http://schemas.microsoft.com/office/drawing/2014/main" id="{E588E5A5-59B0-15BC-FF5A-E7E25C61FC48}"/>
              </a:ext>
            </a:extLst>
          </p:cNvPr>
          <p:cNvSpPr txBox="1">
            <a:spLocks/>
          </p:cNvSpPr>
          <p:nvPr/>
        </p:nvSpPr>
        <p:spPr>
          <a:xfrm>
            <a:off x="6421365" y="6127581"/>
            <a:ext cx="1749570" cy="357769"/>
          </a:xfrm>
          <a:prstGeom prst="roundRect">
            <a:avLst>
              <a:gd name="adj" fmla="val 50000"/>
            </a:avLst>
          </a:prstGeom>
          <a:solidFill>
            <a:srgbClr val="ACBE37"/>
          </a:solidFill>
        </p:spPr>
        <p:txBody>
          <a:bodyPr vert="horz" wrap="square" lIns="144000" tIns="0" rIns="144000" bIns="36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2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Secondary school</a:t>
            </a:r>
          </a:p>
        </p:txBody>
      </p:sp>
      <p:pic>
        <p:nvPicPr>
          <p:cNvPr id="10" name="Online Media 9" descr="Video thumbnail linked to full video with captions.">
            <a:hlinkClick r:id="" action="ppaction://media"/>
            <a:extLst>
              <a:ext uri="{FF2B5EF4-FFF2-40B4-BE49-F238E27FC236}">
                <a16:creationId xmlns:a16="http://schemas.microsoft.com/office/drawing/2014/main" id="{B5D9281D-72F8-296D-B920-979634A68093}"/>
              </a:ext>
            </a:extLst>
          </p:cNvPr>
          <p:cNvPicPr>
            <a:picLocks noRot="1" noChangeAspect="1"/>
          </p:cNvPicPr>
          <p:nvPr>
            <a:videoFile r:link="rId2"/>
          </p:nvPr>
        </p:nvPicPr>
        <p:blipFill>
          <a:blip r:embed="rId6"/>
          <a:srcRect/>
          <a:stretch/>
        </p:blipFill>
        <p:spPr>
          <a:xfrm>
            <a:off x="6140452" y="1736725"/>
            <a:ext cx="5337174" cy="3010260"/>
          </a:xfrm>
          <a:prstGeom prst="rect">
            <a:avLst/>
          </a:prstGeom>
        </p:spPr>
      </p:pic>
      <p:sp>
        <p:nvSpPr>
          <p:cNvPr id="16" name="Text Placeholder 2">
            <a:extLst>
              <a:ext uri="{FF2B5EF4-FFF2-40B4-BE49-F238E27FC236}">
                <a16:creationId xmlns:a16="http://schemas.microsoft.com/office/drawing/2014/main" id="{BD2D805B-0FAB-BC0B-4753-453E930BED06}"/>
              </a:ext>
              <a:ext uri="{C183D7F6-B498-43B3-948B-1728B52AA6E4}">
                <adec:decorative xmlns:adec="http://schemas.microsoft.com/office/drawing/2017/decorative" val="1"/>
              </a:ext>
            </a:extLst>
          </p:cNvPr>
          <p:cNvSpPr txBox="1">
            <a:spLocks/>
          </p:cNvSpPr>
          <p:nvPr/>
        </p:nvSpPr>
        <p:spPr>
          <a:xfrm>
            <a:off x="714375" y="0"/>
            <a:ext cx="5606214" cy="473235"/>
          </a:xfrm>
          <a:prstGeom prst="round2SameRect">
            <a:avLst>
              <a:gd name="adj1" fmla="val 0"/>
              <a:gd name="adj2" fmla="val 33993"/>
            </a:avLst>
          </a:prstGeom>
          <a:solidFill>
            <a:schemeClr val="accent3"/>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2"/>
                </a:solidFill>
              </a:rPr>
              <a:t>Connect to and build on students' prior knowledge</a:t>
            </a:r>
          </a:p>
        </p:txBody>
      </p:sp>
    </p:spTree>
    <p:extLst>
      <p:ext uri="{BB962C8B-B14F-4D97-AF65-F5344CB8AC3E}">
        <p14:creationId xmlns:p14="http://schemas.microsoft.com/office/powerpoint/2010/main" val="1287440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0"/>
                                        </p:tgtEl>
                                      </p:cBhvr>
                                    </p:cmd>
                                  </p:childTnLst>
                                </p:cTn>
                              </p:par>
                            </p:childTnLst>
                          </p:cTn>
                        </p:par>
                      </p:childTnLst>
                    </p:cTn>
                  </p:par>
                </p:childTnLst>
              </p:cTn>
              <p:nextCondLst>
                <p:cond evt="onClick" delay="0">
                  <p:tgtEl>
                    <p:spTgt spid="10"/>
                  </p:tgtEl>
                </p:cond>
              </p:nextCondLst>
            </p:seq>
            <p:video>
              <p:cMediaNode>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video>
              <p:cMediaNode>
                <p:cTn id="13" fill="hold" display="0">
                  <p:stCondLst>
                    <p:cond delay="indefinite"/>
                  </p:stCondLst>
                </p:cTn>
                <p:tgtEl>
                  <p:spTgt spid="5"/>
                </p:tgtEl>
              </p:cMediaNode>
            </p:vide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7256BA5-E377-5D66-1273-D044165635BD}"/>
            </a:ext>
          </a:extLst>
        </p:cNvPr>
        <p:cNvGrpSpPr/>
        <p:nvPr/>
      </p:nvGrpSpPr>
      <p:grpSpPr>
        <a:xfrm>
          <a:off x="0" y="0"/>
          <a:ext cx="0" cy="0"/>
          <a:chOff x="0" y="0"/>
          <a:chExt cx="0" cy="0"/>
        </a:xfrm>
      </p:grpSpPr>
      <p:sp>
        <p:nvSpPr>
          <p:cNvPr id="18" name="Text Placeholder 2">
            <a:extLst>
              <a:ext uri="{FF2B5EF4-FFF2-40B4-BE49-F238E27FC236}">
                <a16:creationId xmlns:a16="http://schemas.microsoft.com/office/drawing/2014/main" id="{CAFEEF3E-3C85-3776-157F-E4413B08DD29}"/>
              </a:ext>
              <a:ext uri="{C183D7F6-B498-43B3-948B-1728B52AA6E4}">
                <adec:decorative xmlns:adec="http://schemas.microsoft.com/office/drawing/2017/decorative" val="1"/>
              </a:ext>
            </a:extLst>
          </p:cNvPr>
          <p:cNvSpPr txBox="1">
            <a:spLocks/>
          </p:cNvSpPr>
          <p:nvPr/>
        </p:nvSpPr>
        <p:spPr>
          <a:xfrm>
            <a:off x="714375" y="0"/>
            <a:ext cx="5267325" cy="473235"/>
          </a:xfrm>
          <a:prstGeom prst="round2SameRect">
            <a:avLst>
              <a:gd name="adj1" fmla="val 0"/>
              <a:gd name="adj2" fmla="val 33993"/>
            </a:avLst>
          </a:prstGeom>
          <a:solidFill>
            <a:schemeClr val="accent3"/>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2"/>
                </a:solidFill>
              </a:rPr>
              <a:t>Refer to learning objectives and success criteria</a:t>
            </a:r>
          </a:p>
        </p:txBody>
      </p:sp>
      <p:sp>
        <p:nvSpPr>
          <p:cNvPr id="19" name="Title 1">
            <a:extLst>
              <a:ext uri="{FF2B5EF4-FFF2-40B4-BE49-F238E27FC236}">
                <a16:creationId xmlns:a16="http://schemas.microsoft.com/office/drawing/2014/main" id="{0EBFBC4A-25A6-5490-DA89-1D31ED4336AC}"/>
              </a:ext>
            </a:extLst>
          </p:cNvPr>
          <p:cNvSpPr txBox="1">
            <a:spLocks noGrp="1"/>
          </p:cNvSpPr>
          <p:nvPr>
            <p:ph type="title" idx="4294967295"/>
          </p:nvPr>
        </p:nvSpPr>
        <p:spPr>
          <a:xfrm>
            <a:off x="714375" y="2115854"/>
            <a:ext cx="3600951" cy="246221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100000"/>
              </a:lnSpc>
              <a:spcBef>
                <a:spcPct val="0"/>
              </a:spcBef>
              <a:buNone/>
              <a:defRPr sz="3200" b="0" kern="1200">
                <a:solidFill>
                  <a:schemeClr val="tx2"/>
                </a:solidFill>
                <a:latin typeface="Montserrat SemiBold" panose="00000700000000000000" pitchFamily="2"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Referring to learning objectives and success criteria 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7" name="Text Placeholder 6">
            <a:extLst>
              <a:ext uri="{FF2B5EF4-FFF2-40B4-BE49-F238E27FC236}">
                <a16:creationId xmlns:a16="http://schemas.microsoft.com/office/drawing/2014/main" id="{2855A0D7-8F42-36CC-91F0-4FB377780149}"/>
              </a:ext>
            </a:extLst>
          </p:cNvPr>
          <p:cNvSpPr>
            <a:spLocks noGrp="1"/>
          </p:cNvSpPr>
          <p:nvPr>
            <p:ph type="body" sz="quarter" idx="23"/>
          </p:nvPr>
        </p:nvSpPr>
        <p:spPr/>
        <p:txBody>
          <a:bodyPr/>
          <a:lstStyle/>
          <a:p>
            <a:r>
              <a:rPr lang="en-AU" b="1" noProof="0" dirty="0">
                <a:latin typeface="Montserrat" panose="00000500000000000000" pitchFamily="2" charset="0"/>
              </a:rPr>
              <a:t>Reminding students </a:t>
            </a:r>
            <a:r>
              <a:rPr lang="en-AU" noProof="0" dirty="0">
                <a:latin typeface="Montserrat" panose="00000500000000000000" pitchFamily="2" charset="0"/>
              </a:rPr>
              <a:t>of the learning objective </a:t>
            </a:r>
            <a:br>
              <a:rPr lang="en-AU" noProof="0" dirty="0">
                <a:latin typeface="Montserrat" panose="00000500000000000000" pitchFamily="2" charset="0"/>
              </a:rPr>
            </a:br>
            <a:r>
              <a:rPr lang="en-AU" noProof="0" dirty="0">
                <a:latin typeface="Montserrat" panose="00000500000000000000" pitchFamily="2" charset="0"/>
              </a:rPr>
              <a:t>as appropriate </a:t>
            </a:r>
          </a:p>
        </p:txBody>
      </p:sp>
      <p:sp>
        <p:nvSpPr>
          <p:cNvPr id="17" name="Text Placeholder 16">
            <a:extLst>
              <a:ext uri="{FF2B5EF4-FFF2-40B4-BE49-F238E27FC236}">
                <a16:creationId xmlns:a16="http://schemas.microsoft.com/office/drawing/2014/main" id="{2A23CDD2-70B5-13AD-0AFC-F3A3A485936D}"/>
              </a:ext>
            </a:extLst>
          </p:cNvPr>
          <p:cNvSpPr>
            <a:spLocks noGrp="1"/>
          </p:cNvSpPr>
          <p:nvPr>
            <p:ph type="body" sz="quarter" idx="25"/>
          </p:nvPr>
        </p:nvSpPr>
        <p:spPr/>
        <p:txBody>
          <a:bodyPr/>
          <a:lstStyle/>
          <a:p>
            <a:r>
              <a:rPr lang="en-AU" noProof="0" dirty="0">
                <a:latin typeface="Montserrat" panose="00000500000000000000" pitchFamily="2" charset="0"/>
              </a:rPr>
              <a:t>Using success criteria to </a:t>
            </a:r>
            <a:r>
              <a:rPr lang="en-AU" b="1" noProof="0" dirty="0">
                <a:latin typeface="Montserrat" panose="00000500000000000000" pitchFamily="2" charset="0"/>
              </a:rPr>
              <a:t>monitor student learning</a:t>
            </a:r>
            <a:r>
              <a:rPr lang="en-AU" noProof="0" dirty="0">
                <a:latin typeface="Montserrat" panose="00000500000000000000" pitchFamily="2" charset="0"/>
              </a:rPr>
              <a:t> and keep students on track</a:t>
            </a:r>
          </a:p>
        </p:txBody>
      </p:sp>
    </p:spTree>
    <p:extLst>
      <p:ext uri="{BB962C8B-B14F-4D97-AF65-F5344CB8AC3E}">
        <p14:creationId xmlns:p14="http://schemas.microsoft.com/office/powerpoint/2010/main" val="8065005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C0481E06-E54A-B6B4-65D4-A12E1C9E54A0}"/>
              </a:ext>
              <a:ext uri="{C183D7F6-B498-43B3-948B-1728B52AA6E4}">
                <adec:decorative xmlns:adec="http://schemas.microsoft.com/office/drawing/2017/decorative" val="1"/>
              </a:ext>
            </a:extLst>
          </p:cNvPr>
          <p:cNvSpPr txBox="1">
            <a:spLocks/>
          </p:cNvSpPr>
          <p:nvPr/>
        </p:nvSpPr>
        <p:spPr>
          <a:xfrm>
            <a:off x="714375" y="0"/>
            <a:ext cx="5267325" cy="473235"/>
          </a:xfrm>
          <a:prstGeom prst="round2SameRect">
            <a:avLst>
              <a:gd name="adj1" fmla="val 0"/>
              <a:gd name="adj2" fmla="val 33993"/>
            </a:avLst>
          </a:prstGeom>
          <a:solidFill>
            <a:schemeClr val="accent3"/>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2"/>
                </a:solidFill>
              </a:rPr>
              <a:t>Refer to learning objectives and success criteria</a:t>
            </a:r>
          </a:p>
        </p:txBody>
      </p:sp>
      <p:sp>
        <p:nvSpPr>
          <p:cNvPr id="4" name="Title 9">
            <a:extLst>
              <a:ext uri="{FF2B5EF4-FFF2-40B4-BE49-F238E27FC236}">
                <a16:creationId xmlns:a16="http://schemas.microsoft.com/office/drawing/2014/main" id="{2AC1CD85-9D66-D557-3759-083F8006D10D}"/>
              </a:ext>
            </a:extLst>
          </p:cNvPr>
          <p:cNvSpPr>
            <a:spLocks noGrp="1"/>
          </p:cNvSpPr>
          <p:nvPr>
            <p:ph type="title"/>
          </p:nvPr>
        </p:nvSpPr>
        <p:spPr>
          <a:xfrm>
            <a:off x="609599" y="780287"/>
            <a:ext cx="11393103" cy="923330"/>
          </a:xfrm>
        </p:spPr>
        <p:txBody>
          <a:bodyPr/>
          <a:lstStyle/>
          <a:p>
            <a:r>
              <a:rPr lang="en-AU" sz="3000" noProof="0" dirty="0"/>
              <a:t>When to refer to learning objectives and success criteria</a:t>
            </a:r>
          </a:p>
        </p:txBody>
      </p:sp>
      <p:sp>
        <p:nvSpPr>
          <p:cNvPr id="9" name="Rectangle 8">
            <a:extLst>
              <a:ext uri="{FF2B5EF4-FFF2-40B4-BE49-F238E27FC236}">
                <a16:creationId xmlns:a16="http://schemas.microsoft.com/office/drawing/2014/main" id="{6D5AD7BE-E794-7840-587F-A66F091D7C7A}"/>
              </a:ext>
              <a:ext uri="{C183D7F6-B498-43B3-948B-1728B52AA6E4}">
                <adec:decorative xmlns:adec="http://schemas.microsoft.com/office/drawing/2017/decorative" val="1"/>
              </a:ext>
            </a:extLst>
          </p:cNvPr>
          <p:cNvSpPr/>
          <p:nvPr/>
        </p:nvSpPr>
        <p:spPr>
          <a:xfrm>
            <a:off x="714374" y="1886553"/>
            <a:ext cx="10718644" cy="4273614"/>
          </a:xfrm>
          <a:prstGeom prst="rect">
            <a:avLst/>
          </a:prstGeom>
          <a:solidFill>
            <a:schemeClr val="bg1"/>
          </a:solidFill>
          <a:ln>
            <a:noFill/>
          </a:ln>
          <a:effectLst>
            <a:outerShdw blurRad="63500" sx="101000" sy="101000" algn="ctr" rotWithShape="0">
              <a:prstClr val="black">
                <a:alpha val="1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6" name="TextBox 25">
            <a:extLst>
              <a:ext uri="{FF2B5EF4-FFF2-40B4-BE49-F238E27FC236}">
                <a16:creationId xmlns:a16="http://schemas.microsoft.com/office/drawing/2014/main" id="{03E24CAD-750B-3EFC-E66A-51D5E31CBEEC}"/>
              </a:ext>
            </a:extLst>
          </p:cNvPr>
          <p:cNvSpPr txBox="1"/>
          <p:nvPr/>
        </p:nvSpPr>
        <p:spPr>
          <a:xfrm>
            <a:off x="3230100" y="2241488"/>
            <a:ext cx="5731516" cy="1024226"/>
          </a:xfrm>
          <a:prstGeom prst="roundRect">
            <a:avLst/>
          </a:prstGeom>
          <a:solidFill>
            <a:srgbClr val="E1D6E8"/>
          </a:solidFill>
        </p:spPr>
        <p:txBody>
          <a:bodyPr wrap="square" lIns="252000" tIns="144000" rIns="144000" bIns="144000" anchor="ctr" anchorCtr="0">
            <a:no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AU" sz="1600" b="1" i="0" u="none" strike="noStrike" kern="1200" cap="none" spc="0" normalizeH="0" baseline="0" noProof="0" dirty="0">
                <a:ln>
                  <a:noFill/>
                </a:ln>
                <a:solidFill>
                  <a:schemeClr val="accent3"/>
                </a:solidFill>
                <a:effectLst/>
                <a:uLnTx/>
                <a:uFillTx/>
                <a:latin typeface="Montserrat"/>
                <a:ea typeface="+mn-ea"/>
                <a:cs typeface="+mn-cs"/>
              </a:rPr>
              <a:t>Refer to learning objectives and success criteria as appropriate – for example: </a:t>
            </a:r>
          </a:p>
        </p:txBody>
      </p:sp>
      <p:sp>
        <p:nvSpPr>
          <p:cNvPr id="12" name="Rectangle: Rounded Corners 11">
            <a:extLst>
              <a:ext uri="{FF2B5EF4-FFF2-40B4-BE49-F238E27FC236}">
                <a16:creationId xmlns:a16="http://schemas.microsoft.com/office/drawing/2014/main" id="{BFA31A62-527C-D03C-A198-9ABD99BEF534}"/>
              </a:ext>
            </a:extLst>
          </p:cNvPr>
          <p:cNvSpPr/>
          <p:nvPr/>
        </p:nvSpPr>
        <p:spPr>
          <a:xfrm>
            <a:off x="1055571" y="4372673"/>
            <a:ext cx="2376503" cy="1370387"/>
          </a:xfrm>
          <a:prstGeom prst="round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252000" tIns="108000" rIns="108000" bIns="108000"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chemeClr val="tx1"/>
                </a:solidFill>
                <a:effectLst/>
                <a:uLnTx/>
                <a:uFillTx/>
                <a:latin typeface="Montserrat"/>
                <a:ea typeface="+mn-ea"/>
                <a:cs typeface="+mn-cs"/>
              </a:rPr>
              <a:t>during teacher modelling, </a:t>
            </a:r>
            <a:br>
              <a:rPr kumimoji="0" lang="en-AU" sz="1400" b="0" i="0" u="none" strike="noStrike" kern="1200" cap="none" spc="0" normalizeH="0" baseline="0" noProof="0" dirty="0">
                <a:ln>
                  <a:noFill/>
                </a:ln>
                <a:solidFill>
                  <a:schemeClr val="tx1"/>
                </a:solidFill>
                <a:effectLst/>
                <a:uLnTx/>
                <a:uFillTx/>
                <a:latin typeface="Montserrat"/>
                <a:ea typeface="+mn-ea"/>
                <a:cs typeface="+mn-cs"/>
              </a:rPr>
            </a:br>
            <a:r>
              <a:rPr kumimoji="0" lang="en-AU" sz="1400" b="0" i="0" u="none" strike="noStrike" kern="1200" cap="none" spc="0" normalizeH="0" baseline="0" noProof="0" dirty="0">
                <a:ln>
                  <a:noFill/>
                </a:ln>
                <a:solidFill>
                  <a:schemeClr val="tx1"/>
                </a:solidFill>
                <a:effectLst/>
                <a:uLnTx/>
                <a:uFillTx/>
                <a:latin typeface="Montserrat"/>
                <a:ea typeface="+mn-ea"/>
                <a:cs typeface="+mn-cs"/>
              </a:rPr>
              <a:t>thinking aloud and worked examples</a:t>
            </a:r>
          </a:p>
        </p:txBody>
      </p:sp>
      <p:sp>
        <p:nvSpPr>
          <p:cNvPr id="14" name="Rectangle: Rounded Corners 13">
            <a:extLst>
              <a:ext uri="{FF2B5EF4-FFF2-40B4-BE49-F238E27FC236}">
                <a16:creationId xmlns:a16="http://schemas.microsoft.com/office/drawing/2014/main" id="{F4F56870-FF11-D116-063D-03D99A62A131}"/>
              </a:ext>
            </a:extLst>
          </p:cNvPr>
          <p:cNvSpPr/>
          <p:nvPr/>
        </p:nvSpPr>
        <p:spPr>
          <a:xfrm>
            <a:off x="3712310" y="4372673"/>
            <a:ext cx="2376501" cy="1370387"/>
          </a:xfrm>
          <a:prstGeom prst="round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252000" tIns="108000" rIns="108000" bIns="108000"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chemeClr val="tx1"/>
                </a:solidFill>
                <a:effectLst/>
                <a:uLnTx/>
                <a:uFillTx/>
                <a:latin typeface="Montserrat"/>
                <a:ea typeface="+mn-ea"/>
                <a:cs typeface="+mn-cs"/>
              </a:rPr>
              <a:t>when checking for understanding</a:t>
            </a:r>
          </a:p>
        </p:txBody>
      </p:sp>
      <p:sp>
        <p:nvSpPr>
          <p:cNvPr id="15" name="Rectangle: Rounded Corners 14">
            <a:extLst>
              <a:ext uri="{FF2B5EF4-FFF2-40B4-BE49-F238E27FC236}">
                <a16:creationId xmlns:a16="http://schemas.microsoft.com/office/drawing/2014/main" id="{BC1A13D8-5DCC-1FF4-DF95-D1650E9092AE}"/>
              </a:ext>
            </a:extLst>
          </p:cNvPr>
          <p:cNvSpPr/>
          <p:nvPr/>
        </p:nvSpPr>
        <p:spPr>
          <a:xfrm>
            <a:off x="6369047" y="4372673"/>
            <a:ext cx="2376497" cy="1370387"/>
          </a:xfrm>
          <a:prstGeom prst="round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252000" tIns="108000" rIns="108000" bIns="108000"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chemeClr val="tx1"/>
                </a:solidFill>
                <a:effectLst/>
                <a:uLnTx/>
                <a:uFillTx/>
                <a:latin typeface="Montserrat"/>
                <a:ea typeface="+mn-ea"/>
                <a:cs typeface="+mn-cs"/>
              </a:rPr>
              <a:t>when providing students with feedback </a:t>
            </a:r>
          </a:p>
        </p:txBody>
      </p:sp>
      <p:sp>
        <p:nvSpPr>
          <p:cNvPr id="16" name="Rectangle: Rounded Corners 15">
            <a:extLst>
              <a:ext uri="{FF2B5EF4-FFF2-40B4-BE49-F238E27FC236}">
                <a16:creationId xmlns:a16="http://schemas.microsoft.com/office/drawing/2014/main" id="{A633F8C5-350D-BF95-2D16-16831C3A8760}"/>
              </a:ext>
            </a:extLst>
          </p:cNvPr>
          <p:cNvSpPr/>
          <p:nvPr/>
        </p:nvSpPr>
        <p:spPr>
          <a:xfrm>
            <a:off x="9025781" y="4372672"/>
            <a:ext cx="2088190" cy="1370387"/>
          </a:xfrm>
          <a:prstGeom prst="roundRect">
            <a:avLst/>
          </a:pr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252000" tIns="108000" rIns="108000" bIns="108000"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chemeClr val="tx1"/>
                </a:solidFill>
                <a:effectLst/>
                <a:uLnTx/>
                <a:uFillTx/>
                <a:latin typeface="Montserrat"/>
                <a:ea typeface="+mn-ea"/>
                <a:cs typeface="+mn-cs"/>
              </a:rPr>
              <a:t>during lesson transitions</a:t>
            </a:r>
          </a:p>
        </p:txBody>
      </p:sp>
      <p:cxnSp>
        <p:nvCxnSpPr>
          <p:cNvPr id="3" name="Connector: Elbow 2">
            <a:extLst>
              <a:ext uri="{FF2B5EF4-FFF2-40B4-BE49-F238E27FC236}">
                <a16:creationId xmlns:a16="http://schemas.microsoft.com/office/drawing/2014/main" id="{3295A596-FF75-427A-3173-0FFFA07E18B6}"/>
              </a:ext>
              <a:ext uri="{C183D7F6-B498-43B3-948B-1728B52AA6E4}">
                <adec:decorative xmlns:adec="http://schemas.microsoft.com/office/drawing/2017/decorative" val="1"/>
              </a:ext>
            </a:extLst>
          </p:cNvPr>
          <p:cNvCxnSpPr>
            <a:stCxn id="26" idx="2"/>
            <a:endCxn id="12" idx="0"/>
          </p:cNvCxnSpPr>
          <p:nvPr/>
        </p:nvCxnSpPr>
        <p:spPr>
          <a:xfrm rot="5400000">
            <a:off x="3616362" y="1893176"/>
            <a:ext cx="1106959" cy="3852035"/>
          </a:xfrm>
          <a:prstGeom prst="bentConnector3">
            <a:avLst/>
          </a:prstGeom>
          <a:ln w="1270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6" name="Connector: Elbow 5">
            <a:extLst>
              <a:ext uri="{FF2B5EF4-FFF2-40B4-BE49-F238E27FC236}">
                <a16:creationId xmlns:a16="http://schemas.microsoft.com/office/drawing/2014/main" id="{E3E0AE54-6E8D-1E96-B60F-3A012619A947}"/>
              </a:ext>
              <a:ext uri="{C183D7F6-B498-43B3-948B-1728B52AA6E4}">
                <adec:decorative xmlns:adec="http://schemas.microsoft.com/office/drawing/2017/decorative" val="1"/>
              </a:ext>
            </a:extLst>
          </p:cNvPr>
          <p:cNvCxnSpPr>
            <a:cxnSpLocks/>
            <a:stCxn id="26" idx="2"/>
            <a:endCxn id="14" idx="0"/>
          </p:cNvCxnSpPr>
          <p:nvPr/>
        </p:nvCxnSpPr>
        <p:spPr>
          <a:xfrm rot="5400000">
            <a:off x="4944731" y="3221545"/>
            <a:ext cx="1106959" cy="1195297"/>
          </a:xfrm>
          <a:prstGeom prst="bentConnector3">
            <a:avLst>
              <a:gd name="adj1" fmla="val 50000"/>
            </a:avLst>
          </a:prstGeom>
          <a:ln w="1270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10" name="Connector: Elbow 9">
            <a:extLst>
              <a:ext uri="{FF2B5EF4-FFF2-40B4-BE49-F238E27FC236}">
                <a16:creationId xmlns:a16="http://schemas.microsoft.com/office/drawing/2014/main" id="{13C3569F-CA46-D652-CF26-F118A1281FB8}"/>
              </a:ext>
              <a:ext uri="{C183D7F6-B498-43B3-948B-1728B52AA6E4}">
                <adec:decorative xmlns:adec="http://schemas.microsoft.com/office/drawing/2017/decorative" val="1"/>
              </a:ext>
            </a:extLst>
          </p:cNvPr>
          <p:cNvCxnSpPr>
            <a:cxnSpLocks/>
            <a:stCxn id="26" idx="2"/>
            <a:endCxn id="15" idx="0"/>
          </p:cNvCxnSpPr>
          <p:nvPr/>
        </p:nvCxnSpPr>
        <p:spPr>
          <a:xfrm rot="16200000" flipH="1">
            <a:off x="6273098" y="3088474"/>
            <a:ext cx="1106959" cy="1461438"/>
          </a:xfrm>
          <a:prstGeom prst="bentConnector3">
            <a:avLst>
              <a:gd name="adj1" fmla="val 50000"/>
            </a:avLst>
          </a:prstGeom>
          <a:ln w="1270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13" name="Connector: Elbow 12">
            <a:extLst>
              <a:ext uri="{FF2B5EF4-FFF2-40B4-BE49-F238E27FC236}">
                <a16:creationId xmlns:a16="http://schemas.microsoft.com/office/drawing/2014/main" id="{08A6815F-9864-396A-B174-B07948E3F56A}"/>
              </a:ext>
              <a:ext uri="{C183D7F6-B498-43B3-948B-1728B52AA6E4}">
                <adec:decorative xmlns:adec="http://schemas.microsoft.com/office/drawing/2017/decorative" val="1"/>
              </a:ext>
            </a:extLst>
          </p:cNvPr>
          <p:cNvCxnSpPr>
            <a:cxnSpLocks/>
            <a:stCxn id="26" idx="2"/>
            <a:endCxn id="16" idx="0"/>
          </p:cNvCxnSpPr>
          <p:nvPr/>
        </p:nvCxnSpPr>
        <p:spPr>
          <a:xfrm rot="16200000" flipH="1">
            <a:off x="7529388" y="1832184"/>
            <a:ext cx="1106958" cy="3974018"/>
          </a:xfrm>
          <a:prstGeom prst="bentConnector3">
            <a:avLst>
              <a:gd name="adj1" fmla="val 50000"/>
            </a:avLst>
          </a:prstGeom>
          <a:ln w="12700">
            <a:solidFill>
              <a:schemeClr val="tx1"/>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456903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F121F4-D4FD-267D-33F8-0C435D9B4CE0}"/>
            </a:ext>
          </a:extLst>
        </p:cNvPr>
        <p:cNvGrpSpPr/>
        <p:nvPr/>
      </p:nvGrpSpPr>
      <p:grpSpPr>
        <a:xfrm>
          <a:off x="0" y="0"/>
          <a:ext cx="0" cy="0"/>
          <a:chOff x="0" y="0"/>
          <a:chExt cx="0" cy="0"/>
        </a:xfrm>
      </p:grpSpPr>
      <p:sp>
        <p:nvSpPr>
          <p:cNvPr id="16" name="Text Placeholder 2">
            <a:extLst>
              <a:ext uri="{FF2B5EF4-FFF2-40B4-BE49-F238E27FC236}">
                <a16:creationId xmlns:a16="http://schemas.microsoft.com/office/drawing/2014/main" id="{CA11512F-D63C-2373-55BE-A8C21D9B550A}"/>
              </a:ext>
              <a:ext uri="{C183D7F6-B498-43B3-948B-1728B52AA6E4}">
                <adec:decorative xmlns:adec="http://schemas.microsoft.com/office/drawing/2017/decorative" val="1"/>
              </a:ext>
            </a:extLst>
          </p:cNvPr>
          <p:cNvSpPr txBox="1">
            <a:spLocks/>
          </p:cNvSpPr>
          <p:nvPr/>
        </p:nvSpPr>
        <p:spPr>
          <a:xfrm>
            <a:off x="714375" y="0"/>
            <a:ext cx="5267325" cy="473235"/>
          </a:xfrm>
          <a:prstGeom prst="round2SameRect">
            <a:avLst>
              <a:gd name="adj1" fmla="val 0"/>
              <a:gd name="adj2" fmla="val 33993"/>
            </a:avLst>
          </a:prstGeom>
          <a:solidFill>
            <a:schemeClr val="accent3"/>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2"/>
                </a:solidFill>
              </a:rPr>
              <a:t>Refer to learning objectives and success criteria</a:t>
            </a:r>
          </a:p>
        </p:txBody>
      </p:sp>
      <p:sp>
        <p:nvSpPr>
          <p:cNvPr id="7" name="Title 6">
            <a:extLst>
              <a:ext uri="{FF2B5EF4-FFF2-40B4-BE49-F238E27FC236}">
                <a16:creationId xmlns:a16="http://schemas.microsoft.com/office/drawing/2014/main" id="{3F42CF43-D28C-6A6A-C25A-39160EC3C6A9}"/>
              </a:ext>
            </a:extLst>
          </p:cNvPr>
          <p:cNvSpPr>
            <a:spLocks noGrp="1"/>
          </p:cNvSpPr>
          <p:nvPr>
            <p:ph type="title"/>
          </p:nvPr>
        </p:nvSpPr>
        <p:spPr>
          <a:xfrm>
            <a:off x="609600" y="780287"/>
            <a:ext cx="10972800" cy="535531"/>
          </a:xfrm>
        </p:spPr>
        <p:txBody>
          <a:bodyPr/>
          <a:lstStyle/>
          <a:p>
            <a:r>
              <a:rPr lang="en-AU" noProof="0" dirty="0">
                <a:solidFill>
                  <a:srgbClr val="00305E"/>
                </a:solidFill>
              </a:rPr>
              <a:t>In the classroom</a:t>
            </a:r>
            <a:endParaRPr lang="en-AU" noProof="0" dirty="0"/>
          </a:p>
        </p:txBody>
      </p:sp>
      <p:sp>
        <p:nvSpPr>
          <p:cNvPr id="8" name="Text Placeholder 7">
            <a:extLst>
              <a:ext uri="{FF2B5EF4-FFF2-40B4-BE49-F238E27FC236}">
                <a16:creationId xmlns:a16="http://schemas.microsoft.com/office/drawing/2014/main" id="{95B51317-B8DD-F0DB-9CAA-16F5C8FC0F5F}"/>
              </a:ext>
            </a:extLst>
          </p:cNvPr>
          <p:cNvSpPr>
            <a:spLocks noGrp="1"/>
          </p:cNvSpPr>
          <p:nvPr>
            <p:ph type="body" sz="quarter" idx="23"/>
          </p:nvPr>
        </p:nvSpPr>
        <p:spPr/>
        <p:txBody>
          <a:bodyPr/>
          <a:lstStyle/>
          <a:p>
            <a:r>
              <a:rPr lang="en-AU" b="1" noProof="0" dirty="0">
                <a:solidFill>
                  <a:srgbClr val="00305E"/>
                </a:solidFill>
              </a:rPr>
              <a:t>A teacher demonstrates how to refer to success criteria</a:t>
            </a:r>
          </a:p>
        </p:txBody>
      </p:sp>
      <p:sp>
        <p:nvSpPr>
          <p:cNvPr id="17" name="Text Placeholder 15">
            <a:extLst>
              <a:ext uri="{FF2B5EF4-FFF2-40B4-BE49-F238E27FC236}">
                <a16:creationId xmlns:a16="http://schemas.microsoft.com/office/drawing/2014/main" id="{63E2A9B7-F767-AA5C-462E-0F19C22BA75C}"/>
              </a:ext>
            </a:extLst>
          </p:cNvPr>
          <p:cNvSpPr txBox="1">
            <a:spLocks/>
          </p:cNvSpPr>
          <p:nvPr/>
        </p:nvSpPr>
        <p:spPr>
          <a:xfrm>
            <a:off x="995291" y="5950815"/>
            <a:ext cx="1557337" cy="357769"/>
          </a:xfrm>
          <a:prstGeom prst="roundRect">
            <a:avLst>
              <a:gd name="adj" fmla="val 50000"/>
            </a:avLst>
          </a:prstGeom>
          <a:solidFill>
            <a:srgbClr val="087A4D"/>
          </a:solidFill>
        </p:spPr>
        <p:txBody>
          <a:bodyPr vert="horz" wrap="square" lIns="144000" tIns="0" rIns="144000" bIns="36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200" b="0"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Primary school</a:t>
            </a:r>
          </a:p>
        </p:txBody>
      </p:sp>
      <p:pic>
        <p:nvPicPr>
          <p:cNvPr id="3" name="Online Media 2" descr="Video thumbnail linked to full video with captions.">
            <a:hlinkClick r:id="" action="ppaction://media"/>
            <a:extLst>
              <a:ext uri="{FF2B5EF4-FFF2-40B4-BE49-F238E27FC236}">
                <a16:creationId xmlns:a16="http://schemas.microsoft.com/office/drawing/2014/main" id="{8322A05D-C797-E74C-0887-583D5C47D9FC}"/>
              </a:ext>
            </a:extLst>
          </p:cNvPr>
          <p:cNvPicPr>
            <a:picLocks noRot="1" noChangeAspect="1"/>
          </p:cNvPicPr>
          <p:nvPr>
            <a:videoFile r:link="rId1"/>
          </p:nvPr>
        </p:nvPicPr>
        <p:blipFill>
          <a:blip r:embed="rId5"/>
          <a:srcRect/>
          <a:stretch/>
        </p:blipFill>
        <p:spPr>
          <a:xfrm>
            <a:off x="714374" y="1742442"/>
            <a:ext cx="5337174" cy="3020260"/>
          </a:xfrm>
          <a:prstGeom prst="rect">
            <a:avLst/>
          </a:prstGeom>
        </p:spPr>
      </p:pic>
      <p:sp>
        <p:nvSpPr>
          <p:cNvPr id="13" name="Text Placeholder 12">
            <a:extLst>
              <a:ext uri="{FF2B5EF4-FFF2-40B4-BE49-F238E27FC236}">
                <a16:creationId xmlns:a16="http://schemas.microsoft.com/office/drawing/2014/main" id="{D93A2FBF-A6F3-3839-854C-79208CF4405F}"/>
              </a:ext>
            </a:extLst>
          </p:cNvPr>
          <p:cNvSpPr>
            <a:spLocks noGrp="1"/>
          </p:cNvSpPr>
          <p:nvPr>
            <p:ph type="body" sz="quarter" idx="25"/>
          </p:nvPr>
        </p:nvSpPr>
        <p:spPr/>
        <p:txBody>
          <a:bodyPr/>
          <a:lstStyle/>
          <a:p>
            <a:r>
              <a:rPr lang="en-AU" b="1" noProof="0" dirty="0">
                <a:solidFill>
                  <a:srgbClr val="00305E"/>
                </a:solidFill>
              </a:rPr>
              <a:t>A teacher speaks about referring to learning </a:t>
            </a:r>
            <a:br>
              <a:rPr lang="en-AU" b="1" noProof="0" dirty="0">
                <a:solidFill>
                  <a:srgbClr val="00305E"/>
                </a:solidFill>
              </a:rPr>
            </a:br>
            <a:r>
              <a:rPr lang="en-AU" b="1" noProof="0" dirty="0">
                <a:solidFill>
                  <a:srgbClr val="00305E"/>
                </a:solidFill>
              </a:rPr>
              <a:t>objectives and success criteria</a:t>
            </a:r>
          </a:p>
        </p:txBody>
      </p:sp>
      <p:sp>
        <p:nvSpPr>
          <p:cNvPr id="18" name="Text Placeholder 16">
            <a:extLst>
              <a:ext uri="{FF2B5EF4-FFF2-40B4-BE49-F238E27FC236}">
                <a16:creationId xmlns:a16="http://schemas.microsoft.com/office/drawing/2014/main" id="{68E6257D-1D8D-7A2C-B16A-B59CEAF09496}"/>
              </a:ext>
            </a:extLst>
          </p:cNvPr>
          <p:cNvSpPr txBox="1">
            <a:spLocks/>
          </p:cNvSpPr>
          <p:nvPr/>
        </p:nvSpPr>
        <p:spPr>
          <a:xfrm>
            <a:off x="6421365" y="5951119"/>
            <a:ext cx="1749570" cy="357769"/>
          </a:xfrm>
          <a:prstGeom prst="roundRect">
            <a:avLst>
              <a:gd name="adj" fmla="val 50000"/>
            </a:avLst>
          </a:prstGeom>
          <a:solidFill>
            <a:srgbClr val="ACBE37"/>
          </a:solidFill>
        </p:spPr>
        <p:txBody>
          <a:bodyPr vert="horz" wrap="square" lIns="144000" tIns="0" rIns="144000" bIns="36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2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Secondary school</a:t>
            </a:r>
          </a:p>
        </p:txBody>
      </p:sp>
      <p:pic>
        <p:nvPicPr>
          <p:cNvPr id="10" name="Online Media 9" descr="Video thumbnail linked to full video with captions.">
            <a:hlinkClick r:id="" action="ppaction://media"/>
            <a:extLst>
              <a:ext uri="{FF2B5EF4-FFF2-40B4-BE49-F238E27FC236}">
                <a16:creationId xmlns:a16="http://schemas.microsoft.com/office/drawing/2014/main" id="{A331D7C4-46F9-A30B-36F6-A2C8AA9D39DC}"/>
              </a:ext>
            </a:extLst>
          </p:cNvPr>
          <p:cNvPicPr>
            <a:picLocks noRot="1" noChangeAspect="1"/>
          </p:cNvPicPr>
          <p:nvPr>
            <a:videoFile r:link="rId2"/>
          </p:nvPr>
        </p:nvPicPr>
        <p:blipFill>
          <a:blip r:embed="rId6"/>
          <a:srcRect/>
          <a:stretch/>
        </p:blipFill>
        <p:spPr>
          <a:xfrm>
            <a:off x="6140452" y="1742442"/>
            <a:ext cx="5337174" cy="3014846"/>
          </a:xfrm>
          <a:prstGeom prst="rect">
            <a:avLst/>
          </a:prstGeom>
        </p:spPr>
      </p:pic>
    </p:spTree>
    <p:extLst>
      <p:ext uri="{BB962C8B-B14F-4D97-AF65-F5344CB8AC3E}">
        <p14:creationId xmlns:p14="http://schemas.microsoft.com/office/powerpoint/2010/main" val="16341812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p:cTn id="7" fill="hold" display="0">
                  <p:stCondLst>
                    <p:cond delay="indefinite"/>
                  </p:stCondLst>
                </p:cTn>
                <p:tgtEl>
                  <p:spTgt spid="3"/>
                </p:tgtEl>
              </p:cMediaNode>
            </p:vide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22565-22CD-F730-11C7-0D231FB87A9C}"/>
            </a:ext>
          </a:extLst>
        </p:cNvPr>
        <p:cNvGrpSpPr/>
        <p:nvPr/>
      </p:nvGrpSpPr>
      <p:grpSpPr>
        <a:xfrm>
          <a:off x="0" y="0"/>
          <a:ext cx="0" cy="0"/>
          <a:chOff x="0" y="0"/>
          <a:chExt cx="0" cy="0"/>
        </a:xfrm>
      </p:grpSpPr>
      <p:sp>
        <p:nvSpPr>
          <p:cNvPr id="7" name="Text Placeholder 2">
            <a:extLst>
              <a:ext uri="{FF2B5EF4-FFF2-40B4-BE49-F238E27FC236}">
                <a16:creationId xmlns:a16="http://schemas.microsoft.com/office/drawing/2014/main" id="{B43043F7-0F5C-1BDE-F868-65EF275DBAE5}"/>
              </a:ext>
              <a:ext uri="{C183D7F6-B498-43B3-948B-1728B52AA6E4}">
                <adec:decorative xmlns:adec="http://schemas.microsoft.com/office/drawing/2017/decorative" val="1"/>
              </a:ext>
            </a:extLst>
          </p:cNvPr>
          <p:cNvSpPr txBox="1">
            <a:spLocks/>
          </p:cNvSpPr>
          <p:nvPr/>
        </p:nvSpPr>
        <p:spPr>
          <a:xfrm>
            <a:off x="714375" y="0"/>
            <a:ext cx="5267325" cy="473235"/>
          </a:xfrm>
          <a:prstGeom prst="round2SameRect">
            <a:avLst>
              <a:gd name="adj1" fmla="val 0"/>
              <a:gd name="adj2" fmla="val 33993"/>
            </a:avLst>
          </a:prstGeom>
          <a:solidFill>
            <a:schemeClr val="accent3"/>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2"/>
                </a:solidFill>
              </a:rPr>
              <a:t>Refer to learning objectives and success criteria</a:t>
            </a:r>
          </a:p>
        </p:txBody>
      </p:sp>
      <p:sp>
        <p:nvSpPr>
          <p:cNvPr id="10" name="Title 9">
            <a:extLst>
              <a:ext uri="{FF2B5EF4-FFF2-40B4-BE49-F238E27FC236}">
                <a16:creationId xmlns:a16="http://schemas.microsoft.com/office/drawing/2014/main" id="{1C541CB7-9E92-7C37-EB80-B6914DCA3D26}"/>
              </a:ext>
            </a:extLst>
          </p:cNvPr>
          <p:cNvSpPr>
            <a:spLocks noGrp="1"/>
          </p:cNvSpPr>
          <p:nvPr>
            <p:ph type="title"/>
          </p:nvPr>
        </p:nvSpPr>
        <p:spPr/>
        <p:txBody>
          <a:bodyPr/>
          <a:lstStyle/>
          <a:p>
            <a:r>
              <a:rPr lang="en-AU" noProof="0" dirty="0"/>
              <a:t>Discuss</a:t>
            </a:r>
          </a:p>
        </p:txBody>
      </p:sp>
      <p:sp>
        <p:nvSpPr>
          <p:cNvPr id="2" name="Text Placeholder 1">
            <a:extLst>
              <a:ext uri="{FF2B5EF4-FFF2-40B4-BE49-F238E27FC236}">
                <a16:creationId xmlns:a16="http://schemas.microsoft.com/office/drawing/2014/main" id="{0655B052-6540-B2CC-F96C-709FAE263735}"/>
              </a:ext>
            </a:extLst>
          </p:cNvPr>
          <p:cNvSpPr>
            <a:spLocks noGrp="1"/>
          </p:cNvSpPr>
          <p:nvPr>
            <p:ph type="body" sz="quarter" idx="23"/>
          </p:nvPr>
        </p:nvSpPr>
        <p:spPr>
          <a:xfrm>
            <a:off x="3149601" y="1963455"/>
            <a:ext cx="8112124" cy="1465545"/>
          </a:xfrm>
        </p:spPr>
        <p:txBody>
          <a:bodyPr bIns="252000" anchor="ctr" anchorCtr="0">
            <a:noAutofit/>
          </a:bodyPr>
          <a:lstStyle/>
          <a:p>
            <a:pPr>
              <a:spcBef>
                <a:spcPts val="1200"/>
              </a:spcBef>
            </a:pPr>
            <a:r>
              <a:rPr lang="en-AU" noProof="0" dirty="0"/>
              <a:t>What strategies for </a:t>
            </a:r>
            <a:r>
              <a:rPr lang="en-AU" b="1" noProof="0" dirty="0"/>
              <a:t>communicating learning objectives </a:t>
            </a:r>
            <a:r>
              <a:rPr lang="en-AU" noProof="0" dirty="0"/>
              <a:t>do you currently use and why? How do they compare with the video examples?</a:t>
            </a:r>
          </a:p>
        </p:txBody>
      </p:sp>
      <p:sp>
        <p:nvSpPr>
          <p:cNvPr id="3" name="Text Placeholder 1">
            <a:extLst>
              <a:ext uri="{FF2B5EF4-FFF2-40B4-BE49-F238E27FC236}">
                <a16:creationId xmlns:a16="http://schemas.microsoft.com/office/drawing/2014/main" id="{B5803BBB-0CEB-57F9-7069-CA2DB135A6D2}"/>
              </a:ext>
            </a:extLst>
          </p:cNvPr>
          <p:cNvSpPr txBox="1">
            <a:spLocks/>
          </p:cNvSpPr>
          <p:nvPr/>
        </p:nvSpPr>
        <p:spPr>
          <a:xfrm>
            <a:off x="3149601" y="3516201"/>
            <a:ext cx="8112124" cy="1465545"/>
          </a:xfrm>
          <a:prstGeom prst="roundRect">
            <a:avLst>
              <a:gd name="adj" fmla="val 18981"/>
            </a:avLst>
          </a:prstGeom>
          <a:solidFill>
            <a:schemeClr val="accent5"/>
          </a:solidFill>
        </p:spPr>
        <p:txBody>
          <a:bodyPr vert="horz" lIns="252000" tIns="216000" rIns="252000" bIns="252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SzPct val="100000"/>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spcBef>
                <a:spcPts val="1200"/>
              </a:spcBef>
            </a:pPr>
            <a:r>
              <a:rPr lang="en-AU" noProof="0" dirty="0"/>
              <a:t>How do you ensure all students </a:t>
            </a:r>
            <a:r>
              <a:rPr lang="en-AU" b="1" noProof="0" dirty="0"/>
              <a:t>understand</a:t>
            </a:r>
            <a:r>
              <a:rPr lang="en-AU" noProof="0" dirty="0"/>
              <a:t> learning objectives and success criteria and can use them to guide their learning?</a:t>
            </a:r>
          </a:p>
        </p:txBody>
      </p:sp>
    </p:spTree>
    <p:extLst>
      <p:ext uri="{BB962C8B-B14F-4D97-AF65-F5344CB8AC3E}">
        <p14:creationId xmlns:p14="http://schemas.microsoft.com/office/powerpoint/2010/main" val="40017333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2453C-1144-ECE3-6346-A73F8C30BAF1}"/>
            </a:ext>
          </a:extLst>
        </p:cNvPr>
        <p:cNvGrpSpPr/>
        <p:nvPr/>
      </p:nvGrpSpPr>
      <p:grpSpPr>
        <a:xfrm>
          <a:off x="0" y="0"/>
          <a:ext cx="0" cy="0"/>
          <a:chOff x="0" y="0"/>
          <a:chExt cx="0" cy="0"/>
        </a:xfrm>
      </p:grpSpPr>
      <p:sp>
        <p:nvSpPr>
          <p:cNvPr id="47" name="Title 46">
            <a:extLst>
              <a:ext uri="{FF2B5EF4-FFF2-40B4-BE49-F238E27FC236}">
                <a16:creationId xmlns:a16="http://schemas.microsoft.com/office/drawing/2014/main" id="{5CF3E3F8-AFC0-C667-1EE8-DB3E3E239405}"/>
              </a:ext>
            </a:extLst>
          </p:cNvPr>
          <p:cNvSpPr>
            <a:spLocks noGrp="1"/>
          </p:cNvSpPr>
          <p:nvPr>
            <p:ph type="title"/>
          </p:nvPr>
        </p:nvSpPr>
        <p:spPr/>
        <p:txBody>
          <a:bodyPr/>
          <a:lstStyle/>
          <a:p>
            <a:r>
              <a:rPr lang="en-AU" noProof="0" dirty="0"/>
              <a:t>Session objectives</a:t>
            </a:r>
          </a:p>
        </p:txBody>
      </p:sp>
      <p:sp>
        <p:nvSpPr>
          <p:cNvPr id="5" name="Text Placeholder 4">
            <a:extLst>
              <a:ext uri="{FF2B5EF4-FFF2-40B4-BE49-F238E27FC236}">
                <a16:creationId xmlns:a16="http://schemas.microsoft.com/office/drawing/2014/main" id="{A01145AA-67EA-61AC-8B55-AD4BC728F823}"/>
              </a:ext>
            </a:extLst>
          </p:cNvPr>
          <p:cNvSpPr>
            <a:spLocks noGrp="1"/>
          </p:cNvSpPr>
          <p:nvPr>
            <p:ph type="body" sz="quarter" idx="23"/>
          </p:nvPr>
        </p:nvSpPr>
        <p:spPr>
          <a:xfrm>
            <a:off x="609600" y="1582838"/>
            <a:ext cx="10972800" cy="432683"/>
          </a:xfrm>
        </p:spPr>
        <p:txBody>
          <a:bodyPr/>
          <a:lstStyle/>
          <a:p>
            <a:pPr lvl="1"/>
            <a:r>
              <a:rPr lang="en-AU" noProof="0" dirty="0"/>
              <a:t>In this session, we focused on ways to:</a:t>
            </a:r>
          </a:p>
        </p:txBody>
      </p:sp>
      <p:sp>
        <p:nvSpPr>
          <p:cNvPr id="7" name="Text Placeholder 6">
            <a:extLst>
              <a:ext uri="{FF2B5EF4-FFF2-40B4-BE49-F238E27FC236}">
                <a16:creationId xmlns:a16="http://schemas.microsoft.com/office/drawing/2014/main" id="{3D1BD41E-C9BF-88C5-C114-9E4DB7BE17D3}"/>
              </a:ext>
            </a:extLst>
          </p:cNvPr>
          <p:cNvSpPr>
            <a:spLocks noGrp="1"/>
          </p:cNvSpPr>
          <p:nvPr>
            <p:ph type="body" sz="quarter" idx="24"/>
          </p:nvPr>
        </p:nvSpPr>
        <p:spPr/>
        <p:txBody>
          <a:bodyPr/>
          <a:lstStyle/>
          <a:p>
            <a:r>
              <a:rPr lang="en-AU" noProof="0" dirty="0"/>
              <a:t>1</a:t>
            </a:r>
          </a:p>
        </p:txBody>
      </p:sp>
      <p:sp>
        <p:nvSpPr>
          <p:cNvPr id="8" name="Text Placeholder 7">
            <a:extLst>
              <a:ext uri="{FF2B5EF4-FFF2-40B4-BE49-F238E27FC236}">
                <a16:creationId xmlns:a16="http://schemas.microsoft.com/office/drawing/2014/main" id="{AA0D2722-3E3B-AE45-557A-BEF6B6A41CD3}"/>
              </a:ext>
            </a:extLst>
          </p:cNvPr>
          <p:cNvSpPr>
            <a:spLocks noGrp="1"/>
          </p:cNvSpPr>
          <p:nvPr>
            <p:ph type="body" sz="quarter" idx="25"/>
          </p:nvPr>
        </p:nvSpPr>
        <p:spPr>
          <a:xfrm>
            <a:off x="769937" y="3533018"/>
            <a:ext cx="5438357" cy="2257280"/>
          </a:xfrm>
        </p:spPr>
        <p:txBody>
          <a:bodyPr/>
          <a:lstStyle/>
          <a:p>
            <a:r>
              <a:rPr lang="en-AU" noProof="0" dirty="0"/>
              <a:t>Set </a:t>
            </a:r>
            <a:r>
              <a:rPr lang="en-AU" b="1" noProof="0" dirty="0"/>
              <a:t>clear and measurable </a:t>
            </a:r>
            <a:r>
              <a:rPr lang="en-AU" noProof="0" dirty="0"/>
              <a:t>learning objectives and success criteria</a:t>
            </a:r>
          </a:p>
        </p:txBody>
      </p:sp>
      <p:sp>
        <p:nvSpPr>
          <p:cNvPr id="9" name="Text Placeholder 8">
            <a:extLst>
              <a:ext uri="{FF2B5EF4-FFF2-40B4-BE49-F238E27FC236}">
                <a16:creationId xmlns:a16="http://schemas.microsoft.com/office/drawing/2014/main" id="{1983EDF6-89FD-1736-076A-BA2F62543E1F}"/>
              </a:ext>
            </a:extLst>
          </p:cNvPr>
          <p:cNvSpPr>
            <a:spLocks noGrp="1"/>
          </p:cNvSpPr>
          <p:nvPr>
            <p:ph type="body" sz="quarter" idx="26"/>
          </p:nvPr>
        </p:nvSpPr>
        <p:spPr/>
        <p:txBody>
          <a:bodyPr/>
          <a:lstStyle/>
          <a:p>
            <a:r>
              <a:rPr lang="en-AU" noProof="0" dirty="0"/>
              <a:t>2</a:t>
            </a:r>
          </a:p>
        </p:txBody>
      </p:sp>
      <p:sp>
        <p:nvSpPr>
          <p:cNvPr id="10" name="Text Placeholder 9">
            <a:extLst>
              <a:ext uri="{FF2B5EF4-FFF2-40B4-BE49-F238E27FC236}">
                <a16:creationId xmlns:a16="http://schemas.microsoft.com/office/drawing/2014/main" id="{CF6F85E7-E5AF-0975-2ACD-7AA67AAC4FA4}"/>
              </a:ext>
            </a:extLst>
          </p:cNvPr>
          <p:cNvSpPr>
            <a:spLocks noGrp="1"/>
          </p:cNvSpPr>
          <p:nvPr>
            <p:ph type="body" sz="quarter" idx="27"/>
          </p:nvPr>
        </p:nvSpPr>
        <p:spPr>
          <a:xfrm>
            <a:off x="6456364" y="3533018"/>
            <a:ext cx="5126036" cy="2257280"/>
          </a:xfrm>
        </p:spPr>
        <p:txBody>
          <a:bodyPr/>
          <a:lstStyle/>
          <a:p>
            <a:r>
              <a:rPr lang="en-AU" b="1" noProof="0" dirty="0"/>
              <a:t>Communicate and use </a:t>
            </a:r>
            <a:r>
              <a:rPr lang="en-AU" noProof="0" dirty="0"/>
              <a:t>learning objectives and success criteria</a:t>
            </a:r>
          </a:p>
        </p:txBody>
      </p:sp>
    </p:spTree>
    <p:extLst>
      <p:ext uri="{BB962C8B-B14F-4D97-AF65-F5344CB8AC3E}">
        <p14:creationId xmlns:p14="http://schemas.microsoft.com/office/powerpoint/2010/main" val="1100752188"/>
      </p:ext>
    </p:extLst>
  </p:cSld>
  <p:clrMapOvr>
    <a:masterClrMapping/>
  </p:clrMapOvr>
  <mc:AlternateContent xmlns:mc="http://schemas.openxmlformats.org/markup-compatibility/2006" xmlns:p14="http://schemas.microsoft.com/office/powerpoint/2010/main">
    <mc:Choice Requires="p14">
      <p:transition spd="slow" p14:dur="2000" advTm="38543"/>
    </mc:Choice>
    <mc:Fallback xmlns="">
      <p:transition spd="slow" advTm="385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F0E54A84-E613-0C9A-4060-D2AAE77D3A48}"/>
              </a:ext>
            </a:extLst>
          </p:cNvPr>
          <p:cNvSpPr>
            <a:spLocks noGrp="1"/>
          </p:cNvSpPr>
          <p:nvPr>
            <p:ph type="title"/>
          </p:nvPr>
        </p:nvSpPr>
        <p:spPr>
          <a:xfrm>
            <a:off x="696000" y="589456"/>
            <a:ext cx="10800000" cy="599501"/>
          </a:xfrm>
        </p:spPr>
        <p:txBody>
          <a:bodyPr/>
          <a:lstStyle/>
          <a:p>
            <a:r>
              <a:rPr lang="en-AU" noProof="0" dirty="0"/>
              <a:t>Next steps in our professional learning cycle</a:t>
            </a:r>
          </a:p>
        </p:txBody>
      </p:sp>
      <p:sp>
        <p:nvSpPr>
          <p:cNvPr id="12" name="Text Placeholder 34">
            <a:extLst>
              <a:ext uri="{FF2B5EF4-FFF2-40B4-BE49-F238E27FC236}">
                <a16:creationId xmlns:a16="http://schemas.microsoft.com/office/drawing/2014/main" id="{53C0FD0B-9A62-50DB-2846-52B5B801AED3}"/>
              </a:ext>
            </a:extLst>
          </p:cNvPr>
          <p:cNvSpPr>
            <a:spLocks noGrp="1"/>
          </p:cNvSpPr>
          <p:nvPr>
            <p:ph type="body" sz="quarter" idx="13"/>
          </p:nvPr>
        </p:nvSpPr>
        <p:spPr>
          <a:xfrm>
            <a:off x="609600" y="1457325"/>
            <a:ext cx="10972800" cy="626838"/>
          </a:xfrm>
        </p:spPr>
        <p:txBody>
          <a:bodyPr/>
          <a:lstStyle/>
          <a:p>
            <a:r>
              <a:rPr lang="en-AU" dirty="0"/>
              <a:t>We’ll follow this knowledge-building session with the following strategies to support you with using learning objectives and success criteria</a:t>
            </a:r>
            <a:r>
              <a:rPr lang="en-AU" noProof="0" dirty="0"/>
              <a:t>. </a:t>
            </a:r>
          </a:p>
        </p:txBody>
      </p:sp>
      <p:sp>
        <p:nvSpPr>
          <p:cNvPr id="37" name="Oval 36">
            <a:extLst>
              <a:ext uri="{FF2B5EF4-FFF2-40B4-BE49-F238E27FC236}">
                <a16:creationId xmlns:a16="http://schemas.microsoft.com/office/drawing/2014/main" id="{774E0815-C568-E0E7-4292-1AAEEC7785B7}"/>
              </a:ext>
              <a:ext uri="{C183D7F6-B498-43B3-948B-1728B52AA6E4}">
                <adec:decorative xmlns:adec="http://schemas.microsoft.com/office/drawing/2017/decorative" val="1"/>
              </a:ext>
            </a:extLst>
          </p:cNvPr>
          <p:cNvSpPr>
            <a:spLocks noChangeAspect="1"/>
          </p:cNvSpPr>
          <p:nvPr/>
        </p:nvSpPr>
        <p:spPr>
          <a:xfrm>
            <a:off x="1140434" y="2347103"/>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3" name="Text Placeholder 34">
            <a:extLst>
              <a:ext uri="{FF2B5EF4-FFF2-40B4-BE49-F238E27FC236}">
                <a16:creationId xmlns:a16="http://schemas.microsoft.com/office/drawing/2014/main" id="{E3448CFF-75FC-3626-2DC5-82FAF3911F06}"/>
              </a:ext>
            </a:extLst>
          </p:cNvPr>
          <p:cNvSpPr txBox="1">
            <a:spLocks/>
          </p:cNvSpPr>
          <p:nvPr/>
        </p:nvSpPr>
        <p:spPr>
          <a:xfrm>
            <a:off x="2302934" y="2630957"/>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Planning</a:t>
            </a:r>
          </a:p>
        </p:txBody>
      </p:sp>
      <p:sp>
        <p:nvSpPr>
          <p:cNvPr id="16" name="Text Placeholder 34">
            <a:extLst>
              <a:ext uri="{FF2B5EF4-FFF2-40B4-BE49-F238E27FC236}">
                <a16:creationId xmlns:a16="http://schemas.microsoft.com/office/drawing/2014/main" id="{64064D84-EF94-C27B-2D10-4823AE2A042F}"/>
              </a:ext>
            </a:extLst>
          </p:cNvPr>
          <p:cNvSpPr txBox="1">
            <a:spLocks/>
          </p:cNvSpPr>
          <p:nvPr/>
        </p:nvSpPr>
        <p:spPr>
          <a:xfrm>
            <a:off x="4148667" y="2478735"/>
            <a:ext cx="5655734" cy="626838"/>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Supporting you to plan how to incorporate techniques from this session into upcoming lessons</a:t>
            </a:r>
          </a:p>
        </p:txBody>
      </p:sp>
      <p:cxnSp>
        <p:nvCxnSpPr>
          <p:cNvPr id="38" name="Straight Connector 37">
            <a:extLst>
              <a:ext uri="{FF2B5EF4-FFF2-40B4-BE49-F238E27FC236}">
                <a16:creationId xmlns:a16="http://schemas.microsoft.com/office/drawing/2014/main" id="{A953BC9E-FA10-6118-FBDF-4E02B9516352}"/>
              </a:ext>
              <a:ext uri="{C183D7F6-B498-43B3-948B-1728B52AA6E4}">
                <adec:decorative xmlns:adec="http://schemas.microsoft.com/office/drawing/2017/decorative" val="1"/>
              </a:ext>
            </a:extLst>
          </p:cNvPr>
          <p:cNvCxnSpPr>
            <a:cxnSpLocks/>
          </p:cNvCxnSpPr>
          <p:nvPr/>
        </p:nvCxnSpPr>
        <p:spPr>
          <a:xfrm>
            <a:off x="1012296" y="3529962"/>
            <a:ext cx="10167408"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39" name="Oval 38">
            <a:extLst>
              <a:ext uri="{FF2B5EF4-FFF2-40B4-BE49-F238E27FC236}">
                <a16:creationId xmlns:a16="http://schemas.microsoft.com/office/drawing/2014/main" id="{8ED3ACEB-12E1-9E3A-3763-39C20A236DB5}"/>
              </a:ext>
              <a:ext uri="{C183D7F6-B498-43B3-948B-1728B52AA6E4}">
                <adec:decorative xmlns:adec="http://schemas.microsoft.com/office/drawing/2017/decorative" val="1"/>
              </a:ext>
            </a:extLst>
          </p:cNvPr>
          <p:cNvSpPr>
            <a:spLocks noChangeAspect="1"/>
          </p:cNvSpPr>
          <p:nvPr/>
        </p:nvSpPr>
        <p:spPr>
          <a:xfrm>
            <a:off x="1140434" y="3725529"/>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4" name="Text Placeholder 34">
            <a:extLst>
              <a:ext uri="{FF2B5EF4-FFF2-40B4-BE49-F238E27FC236}">
                <a16:creationId xmlns:a16="http://schemas.microsoft.com/office/drawing/2014/main" id="{3A1383E0-2AED-4999-9CE6-ECB4E92ABA2A}"/>
              </a:ext>
            </a:extLst>
          </p:cNvPr>
          <p:cNvSpPr txBox="1">
            <a:spLocks/>
          </p:cNvSpPr>
          <p:nvPr/>
        </p:nvSpPr>
        <p:spPr>
          <a:xfrm>
            <a:off x="2302934" y="4016723"/>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Modelling</a:t>
            </a:r>
          </a:p>
        </p:txBody>
      </p:sp>
      <p:sp>
        <p:nvSpPr>
          <p:cNvPr id="17" name="Text Placeholder 34">
            <a:extLst>
              <a:ext uri="{FF2B5EF4-FFF2-40B4-BE49-F238E27FC236}">
                <a16:creationId xmlns:a16="http://schemas.microsoft.com/office/drawing/2014/main" id="{90609716-A0E3-F2E9-B1CE-20AE10C7AB62}"/>
              </a:ext>
            </a:extLst>
          </p:cNvPr>
          <p:cNvSpPr txBox="1">
            <a:spLocks/>
          </p:cNvSpPr>
          <p:nvPr/>
        </p:nvSpPr>
        <p:spPr>
          <a:xfrm>
            <a:off x="4089399" y="3864501"/>
            <a:ext cx="5655734" cy="626838"/>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Modelling the techniques in this session across</a:t>
            </a:r>
            <a:br>
              <a:rPr lang="en-AU" noProof="0" dirty="0"/>
            </a:br>
            <a:r>
              <a:rPr lang="en-AU" noProof="0" dirty="0"/>
              <a:t>a variety of classrooms</a:t>
            </a:r>
          </a:p>
        </p:txBody>
      </p:sp>
      <p:cxnSp>
        <p:nvCxnSpPr>
          <p:cNvPr id="40" name="Straight Connector 39">
            <a:extLst>
              <a:ext uri="{FF2B5EF4-FFF2-40B4-BE49-F238E27FC236}">
                <a16:creationId xmlns:a16="http://schemas.microsoft.com/office/drawing/2014/main" id="{AA569E7E-AD3A-E2FE-48DA-2DA9C8A6879C}"/>
              </a:ext>
              <a:ext uri="{C183D7F6-B498-43B3-948B-1728B52AA6E4}">
                <adec:decorative xmlns:adec="http://schemas.microsoft.com/office/drawing/2017/decorative" val="1"/>
              </a:ext>
            </a:extLst>
          </p:cNvPr>
          <p:cNvCxnSpPr>
            <a:cxnSpLocks/>
          </p:cNvCxnSpPr>
          <p:nvPr/>
        </p:nvCxnSpPr>
        <p:spPr>
          <a:xfrm>
            <a:off x="1012296" y="4893096"/>
            <a:ext cx="10167408"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41" name="Oval 40">
            <a:extLst>
              <a:ext uri="{FF2B5EF4-FFF2-40B4-BE49-F238E27FC236}">
                <a16:creationId xmlns:a16="http://schemas.microsoft.com/office/drawing/2014/main" id="{0A6B5BE4-7805-6140-1BC1-58AF480932F3}"/>
              </a:ext>
              <a:ext uri="{C183D7F6-B498-43B3-948B-1728B52AA6E4}">
                <adec:decorative xmlns:adec="http://schemas.microsoft.com/office/drawing/2017/decorative" val="1"/>
              </a:ext>
            </a:extLst>
          </p:cNvPr>
          <p:cNvSpPr>
            <a:spLocks noChangeAspect="1"/>
          </p:cNvSpPr>
          <p:nvPr/>
        </p:nvSpPr>
        <p:spPr>
          <a:xfrm>
            <a:off x="1140434" y="5088664"/>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5" name="Text Placeholder 34">
            <a:extLst>
              <a:ext uri="{FF2B5EF4-FFF2-40B4-BE49-F238E27FC236}">
                <a16:creationId xmlns:a16="http://schemas.microsoft.com/office/drawing/2014/main" id="{707FFA9D-2024-F825-047A-B2C241E38E1B}"/>
              </a:ext>
            </a:extLst>
          </p:cNvPr>
          <p:cNvSpPr txBox="1">
            <a:spLocks/>
          </p:cNvSpPr>
          <p:nvPr/>
        </p:nvSpPr>
        <p:spPr>
          <a:xfrm>
            <a:off x="2302934" y="5370771"/>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Coaching</a:t>
            </a:r>
          </a:p>
        </p:txBody>
      </p:sp>
      <p:sp>
        <p:nvSpPr>
          <p:cNvPr id="36" name="Text Placeholder 34">
            <a:extLst>
              <a:ext uri="{FF2B5EF4-FFF2-40B4-BE49-F238E27FC236}">
                <a16:creationId xmlns:a16="http://schemas.microsoft.com/office/drawing/2014/main" id="{B4375BB8-8B71-D5F3-FEEE-4959A1F4A8F9}"/>
              </a:ext>
            </a:extLst>
          </p:cNvPr>
          <p:cNvSpPr txBox="1">
            <a:spLocks/>
          </p:cNvSpPr>
          <p:nvPr/>
        </p:nvSpPr>
        <p:spPr>
          <a:xfrm>
            <a:off x="4089399" y="5109487"/>
            <a:ext cx="6671734" cy="126008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3"/>
            <a:r>
              <a:rPr lang="en-AU" sz="1400" noProof="0" dirty="0"/>
              <a:t>Observing in classrooms and having coaching conversations focused on using the techniques in this session</a:t>
            </a:r>
          </a:p>
          <a:p>
            <a:pPr lvl="3"/>
            <a:r>
              <a:rPr lang="en-AU" sz="1400" noProof="0" dirty="0"/>
              <a:t>Setting personalised practice goals</a:t>
            </a:r>
          </a:p>
          <a:p>
            <a:pPr lvl="3"/>
            <a:r>
              <a:rPr lang="en-AU" sz="1400" noProof="0" dirty="0"/>
              <a:t>Supporting you to succeed</a:t>
            </a:r>
          </a:p>
        </p:txBody>
      </p:sp>
      <p:pic>
        <p:nvPicPr>
          <p:cNvPr id="3" name="Graphic 2">
            <a:extLst>
              <a:ext uri="{FF2B5EF4-FFF2-40B4-BE49-F238E27FC236}">
                <a16:creationId xmlns:a16="http://schemas.microsoft.com/office/drawing/2014/main" id="{7FDFB416-7F46-4051-6118-46C6E97881B6}"/>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403252" y="2511605"/>
            <a:ext cx="518682" cy="605821"/>
          </a:xfrm>
          <a:prstGeom prst="rect">
            <a:avLst/>
          </a:prstGeom>
        </p:spPr>
      </p:pic>
      <p:pic>
        <p:nvPicPr>
          <p:cNvPr id="5" name="Graphic 4">
            <a:extLst>
              <a:ext uri="{FF2B5EF4-FFF2-40B4-BE49-F238E27FC236}">
                <a16:creationId xmlns:a16="http://schemas.microsoft.com/office/drawing/2014/main" id="{555A83C6-2390-A40F-3AE3-2CED58B37115}"/>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287781" y="3965877"/>
            <a:ext cx="615947" cy="518915"/>
          </a:xfrm>
          <a:prstGeom prst="rect">
            <a:avLst/>
          </a:prstGeom>
        </p:spPr>
      </p:pic>
      <p:pic>
        <p:nvPicPr>
          <p:cNvPr id="7" name="Graphic 6">
            <a:extLst>
              <a:ext uri="{FF2B5EF4-FFF2-40B4-BE49-F238E27FC236}">
                <a16:creationId xmlns:a16="http://schemas.microsoft.com/office/drawing/2014/main" id="{5BDB5EC1-A6B7-63CB-85DB-E4A7909C3453}"/>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29266" y="5346758"/>
            <a:ext cx="596901" cy="455015"/>
          </a:xfrm>
          <a:prstGeom prst="rect">
            <a:avLst/>
          </a:prstGeom>
        </p:spPr>
      </p:pic>
    </p:spTree>
    <p:extLst>
      <p:ext uri="{BB962C8B-B14F-4D97-AF65-F5344CB8AC3E}">
        <p14:creationId xmlns:p14="http://schemas.microsoft.com/office/powerpoint/2010/main" val="12148371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030"/>
        <p:cNvGrpSpPr/>
        <p:nvPr/>
      </p:nvGrpSpPr>
      <p:grpSpPr>
        <a:xfrm>
          <a:off x="0" y="0"/>
          <a:ext cx="0" cy="0"/>
          <a:chOff x="0" y="0"/>
          <a:chExt cx="0" cy="0"/>
        </a:xfrm>
      </p:grpSpPr>
      <p:sp>
        <p:nvSpPr>
          <p:cNvPr id="5" name="Title 11">
            <a:extLst>
              <a:ext uri="{FF2B5EF4-FFF2-40B4-BE49-F238E27FC236}">
                <a16:creationId xmlns:a16="http://schemas.microsoft.com/office/drawing/2014/main" id="{96AD08DF-C38D-B268-F303-27CA73A9E145}"/>
              </a:ext>
            </a:extLst>
          </p:cNvPr>
          <p:cNvSpPr>
            <a:spLocks noGrp="1"/>
          </p:cNvSpPr>
          <p:nvPr>
            <p:ph type="title"/>
          </p:nvPr>
        </p:nvSpPr>
        <p:spPr>
          <a:xfrm>
            <a:off x="696000" y="589456"/>
            <a:ext cx="10800000" cy="599501"/>
          </a:xfrm>
        </p:spPr>
        <p:txBody>
          <a:bodyPr/>
          <a:lstStyle/>
          <a:p>
            <a:r>
              <a:rPr lang="en-AU" noProof="0" dirty="0"/>
              <a:t>Next steps continued</a:t>
            </a:r>
          </a:p>
        </p:txBody>
      </p:sp>
      <p:sp>
        <p:nvSpPr>
          <p:cNvPr id="16" name="Rectangle: Top Corners Rounded 15">
            <a:extLst>
              <a:ext uri="{FF2B5EF4-FFF2-40B4-BE49-F238E27FC236}">
                <a16:creationId xmlns:a16="http://schemas.microsoft.com/office/drawing/2014/main" id="{4E2994B3-414E-E601-A65E-468A1503682C}"/>
              </a:ext>
              <a:ext uri="{C183D7F6-B498-43B3-948B-1728B52AA6E4}">
                <adec:decorative xmlns:adec="http://schemas.microsoft.com/office/drawing/2017/decorative" val="1"/>
              </a:ext>
            </a:extLst>
          </p:cNvPr>
          <p:cNvSpPr/>
          <p:nvPr/>
        </p:nvSpPr>
        <p:spPr>
          <a:xfrm rot="5400000">
            <a:off x="3154135" y="2117223"/>
            <a:ext cx="1856956" cy="1966162"/>
          </a:xfrm>
          <a:prstGeom prst="round2Same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6" name="Picture 1" descr="Thumbnail of AERO's Explain Learning Objectives practice guide.">
            <a:extLst>
              <a:ext uri="{FF2B5EF4-FFF2-40B4-BE49-F238E27FC236}">
                <a16:creationId xmlns:a16="http://schemas.microsoft.com/office/drawing/2014/main" id="{9C87E9AC-3CBF-6831-485E-89CFAF465F46}"/>
              </a:ext>
              <a:ext uri="{C183D7F6-B498-43B3-948B-1728B52AA6E4}">
                <adec:decorative xmlns:adec="http://schemas.microsoft.com/office/drawing/2017/decorative" val="0"/>
              </a:ext>
            </a:extLst>
          </p:cNvPr>
          <p:cNvPicPr preferRelativeResize="0"/>
          <p:nvPr/>
        </p:nvPicPr>
        <p:blipFill>
          <a:blip r:embed="rId3">
            <a:alphaModFix/>
          </a:blip>
          <a:srcRect/>
          <a:stretch/>
        </p:blipFill>
        <p:spPr>
          <a:xfrm>
            <a:off x="1265323" y="1868904"/>
            <a:ext cx="1966162" cy="2782367"/>
          </a:xfrm>
          <a:prstGeom prst="rect">
            <a:avLst/>
          </a:prstGeom>
          <a:noFill/>
          <a:ln w="9525" cap="flat" cmpd="sng">
            <a:noFill/>
            <a:prstDash val="solid"/>
            <a:round/>
            <a:headEnd type="none" w="sm" len="sm"/>
            <a:tailEnd type="none" w="sm" len="sm"/>
          </a:ln>
          <a:effectLst>
            <a:outerShdw blurRad="63500" sx="101000" sy="101000" algn="ctr" rotWithShape="0">
              <a:prstClr val="black">
                <a:alpha val="10000"/>
              </a:prstClr>
            </a:outerShdw>
          </a:effectLst>
        </p:spPr>
      </p:pic>
      <p:pic>
        <p:nvPicPr>
          <p:cNvPr id="4" name="QR code 1" descr="QR code linking to AERO's Explain Learning Objectives practice guide.">
            <a:extLst>
              <a:ext uri="{FF2B5EF4-FFF2-40B4-BE49-F238E27FC236}">
                <a16:creationId xmlns:a16="http://schemas.microsoft.com/office/drawing/2014/main" id="{87A7CDFB-4D6D-DEA3-19D0-C3216FC05FDB}"/>
              </a:ext>
            </a:extLst>
          </p:cNvPr>
          <p:cNvPicPr>
            <a:picLocks noChangeAspect="1"/>
          </p:cNvPicPr>
          <p:nvPr/>
        </p:nvPicPr>
        <p:blipFill>
          <a:blip r:embed="rId4"/>
          <a:srcRect/>
          <a:stretch/>
        </p:blipFill>
        <p:spPr>
          <a:xfrm>
            <a:off x="3293534" y="2262729"/>
            <a:ext cx="1691204" cy="1691204"/>
          </a:xfrm>
          <a:prstGeom prst="rect">
            <a:avLst/>
          </a:prstGeom>
        </p:spPr>
      </p:pic>
      <p:sp>
        <p:nvSpPr>
          <p:cNvPr id="13" name="Text Placeholder 12">
            <a:extLst>
              <a:ext uri="{FF2B5EF4-FFF2-40B4-BE49-F238E27FC236}">
                <a16:creationId xmlns:a16="http://schemas.microsoft.com/office/drawing/2014/main" id="{CFFD5A99-224C-5603-62AA-1A86EA589D82}"/>
              </a:ext>
            </a:extLst>
          </p:cNvPr>
          <p:cNvSpPr>
            <a:spLocks noGrp="1"/>
          </p:cNvSpPr>
          <p:nvPr>
            <p:ph type="body" sz="quarter" idx="13"/>
          </p:nvPr>
        </p:nvSpPr>
        <p:spPr>
          <a:xfrm>
            <a:off x="1266791" y="4837930"/>
            <a:ext cx="4829209" cy="1296000"/>
          </a:xfrm>
        </p:spPr>
        <p:txBody>
          <a:bodyPr/>
          <a:lstStyle/>
          <a:p>
            <a:pPr lvl="1"/>
            <a:r>
              <a:rPr lang="en-AU" noProof="0" dirty="0"/>
              <a:t>Practice guide</a:t>
            </a:r>
          </a:p>
          <a:p>
            <a:r>
              <a:rPr lang="en-AU" noProof="0" dirty="0"/>
              <a:t>See the </a:t>
            </a:r>
            <a:r>
              <a:rPr lang="en-AU" noProof="0" dirty="0">
                <a:hlinkClick r:id="rId5"/>
              </a:rPr>
              <a:t>Explain Learning Objectives</a:t>
            </a:r>
            <a:r>
              <a:rPr lang="en-AU" noProof="0" dirty="0"/>
              <a:t> practice guide for further reading on creating and communicating learning objectives and success criteria.</a:t>
            </a:r>
          </a:p>
        </p:txBody>
      </p:sp>
      <p:sp>
        <p:nvSpPr>
          <p:cNvPr id="3" name="Rectangle: Top Corners Rounded 2">
            <a:extLst>
              <a:ext uri="{FF2B5EF4-FFF2-40B4-BE49-F238E27FC236}">
                <a16:creationId xmlns:a16="http://schemas.microsoft.com/office/drawing/2014/main" id="{CB9C5333-862A-9BB6-DD5C-CDC01B3617E8}"/>
              </a:ext>
              <a:ext uri="{C183D7F6-B498-43B3-948B-1728B52AA6E4}">
                <adec:decorative xmlns:adec="http://schemas.microsoft.com/office/drawing/2017/decorative" val="1"/>
              </a:ext>
            </a:extLst>
          </p:cNvPr>
          <p:cNvSpPr/>
          <p:nvPr/>
        </p:nvSpPr>
        <p:spPr>
          <a:xfrm rot="5400000">
            <a:off x="8709118" y="2085140"/>
            <a:ext cx="1856956" cy="2030328"/>
          </a:xfrm>
          <a:prstGeom prst="round2Same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0" name="Picture 2" descr="Thumbnail of AERO's Learning objectives and success criteria modelling and coaching checklist.">
            <a:extLst>
              <a:ext uri="{FF2B5EF4-FFF2-40B4-BE49-F238E27FC236}">
                <a16:creationId xmlns:a16="http://schemas.microsoft.com/office/drawing/2014/main" id="{8333F9BF-8146-9B07-9EA4-6FF531B787A9}"/>
              </a:ext>
              <a:ext uri="{C183D7F6-B498-43B3-948B-1728B52AA6E4}">
                <adec:decorative xmlns:adec="http://schemas.microsoft.com/office/drawing/2017/decorative" val="0"/>
              </a:ext>
            </a:extLst>
          </p:cNvPr>
          <p:cNvPicPr preferRelativeResize="0"/>
          <p:nvPr/>
        </p:nvPicPr>
        <p:blipFill>
          <a:blip r:embed="rId6">
            <a:alphaModFix/>
          </a:blip>
          <a:srcRect/>
          <a:stretch/>
        </p:blipFill>
        <p:spPr>
          <a:xfrm>
            <a:off x="6748769" y="1869504"/>
            <a:ext cx="1966161" cy="2781167"/>
          </a:xfrm>
          <a:prstGeom prst="rect">
            <a:avLst/>
          </a:prstGeom>
          <a:noFill/>
          <a:ln w="9525" cap="flat" cmpd="sng">
            <a:noFill/>
            <a:prstDash val="solid"/>
            <a:round/>
            <a:headEnd type="none" w="sm" len="sm"/>
            <a:tailEnd type="none" w="sm" len="sm"/>
          </a:ln>
          <a:effectLst>
            <a:outerShdw blurRad="63500" sx="101000" sy="101000" algn="ctr" rotWithShape="0">
              <a:prstClr val="black">
                <a:alpha val="10000"/>
              </a:prstClr>
            </a:outerShdw>
          </a:effectLst>
        </p:spPr>
      </p:pic>
      <p:pic>
        <p:nvPicPr>
          <p:cNvPr id="8" name="QR code 2" descr="QR code linking to AERO's Learning objectives and success criteria modelling and coaching checklist.">
            <a:extLst>
              <a:ext uri="{FF2B5EF4-FFF2-40B4-BE49-F238E27FC236}">
                <a16:creationId xmlns:a16="http://schemas.microsoft.com/office/drawing/2014/main" id="{F3779A3D-BA24-CCB0-E070-7432870A5C16}"/>
              </a:ext>
            </a:extLst>
          </p:cNvPr>
          <p:cNvPicPr>
            <a:picLocks noChangeAspect="1"/>
          </p:cNvPicPr>
          <p:nvPr/>
        </p:nvPicPr>
        <p:blipFill>
          <a:blip r:embed="rId7"/>
          <a:srcRect/>
          <a:stretch/>
        </p:blipFill>
        <p:spPr>
          <a:xfrm>
            <a:off x="8851880" y="2296160"/>
            <a:ext cx="1657773" cy="1657773"/>
          </a:xfrm>
          <a:prstGeom prst="rect">
            <a:avLst/>
          </a:prstGeom>
        </p:spPr>
      </p:pic>
      <p:sp>
        <p:nvSpPr>
          <p:cNvPr id="14" name="Text Placeholder 12">
            <a:extLst>
              <a:ext uri="{FF2B5EF4-FFF2-40B4-BE49-F238E27FC236}">
                <a16:creationId xmlns:a16="http://schemas.microsoft.com/office/drawing/2014/main" id="{293CAE04-BBE4-BB1E-AE0E-F3F95A81F072}"/>
              </a:ext>
            </a:extLst>
          </p:cNvPr>
          <p:cNvSpPr txBox="1">
            <a:spLocks/>
          </p:cNvSpPr>
          <p:nvPr/>
        </p:nvSpPr>
        <p:spPr>
          <a:xfrm>
            <a:off x="6753259" y="4837929"/>
            <a:ext cx="4438650" cy="1519327"/>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Modelling and coaching checklist</a:t>
            </a:r>
          </a:p>
          <a:p>
            <a:pPr>
              <a:spcBef>
                <a:spcPts val="0"/>
              </a:spcBef>
            </a:pPr>
            <a:r>
              <a:rPr lang="en-AU" noProof="0" dirty="0"/>
              <a:t>Use the </a:t>
            </a:r>
            <a:r>
              <a:rPr lang="en-AU" noProof="0" dirty="0">
                <a:hlinkClick r:id="rId8"/>
              </a:rPr>
              <a:t>modelling and coaching checklist</a:t>
            </a:r>
            <a:r>
              <a:rPr lang="en-AU" noProof="0" dirty="0"/>
              <a:t> for explain learning objectives to document observations and feedback during modelling and coaching. </a:t>
            </a:r>
          </a:p>
        </p:txBody>
      </p:sp>
    </p:spTree>
    <p:extLst>
      <p:ext uri="{BB962C8B-B14F-4D97-AF65-F5344CB8AC3E}">
        <p14:creationId xmlns:p14="http://schemas.microsoft.com/office/powerpoint/2010/main" val="26131713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school implementation teams.&#10;&#10;AERO acknowledges this resource was made possible by the joint funding it receives from Commonwealth, state and territory governments.&#10;&#10;CC BY 4.0, except for photographs, the organisation’s logo, branding and trademarks, and content or material provided by third parties, where CC BY 4.0 permissions have not been granted. Published September 2026.">
            <a:extLst>
              <a:ext uri="{FF2B5EF4-FFF2-40B4-BE49-F238E27FC236}">
                <a16:creationId xmlns:a16="http://schemas.microsoft.com/office/drawing/2014/main" id="{5D71BA63-63BD-B780-C10F-9DA13ED78949}"/>
              </a:ext>
            </a:extLst>
          </p:cNvPr>
          <p:cNvPicPr>
            <a:picLocks noGrp="1" noRot="1" noChangeAspect="1" noMove="1" noResize="1" noEditPoints="1" noAdjustHandles="1" noChangeArrowheads="1" noChangeShapeType="1" noCrop="1"/>
          </p:cNvPicPr>
          <p:nvPr/>
        </p:nvPicPr>
        <p:blipFill>
          <a:blip r:embed="rId3"/>
          <a:stretch>
            <a:fillRect/>
          </a:stretch>
        </p:blipFill>
        <p:spPr>
          <a:xfrm>
            <a:off x="0" y="-4531"/>
            <a:ext cx="12192000" cy="6867062"/>
          </a:xfrm>
          <a:prstGeom prst="rect">
            <a:avLst/>
          </a:prstGeom>
        </p:spPr>
      </p:pic>
    </p:spTree>
    <p:extLst>
      <p:ext uri="{BB962C8B-B14F-4D97-AF65-F5344CB8AC3E}">
        <p14:creationId xmlns:p14="http://schemas.microsoft.com/office/powerpoint/2010/main" val="1812495183"/>
      </p:ext>
    </p:extLst>
  </p:cSld>
  <p:clrMapOvr>
    <a:masterClrMapping/>
  </p:clrMapOvr>
</p:sld>
</file>

<file path=ppt/theme/theme1.xml><?xml version="1.0" encoding="utf-8"?>
<a:theme xmlns:a="http://schemas.openxmlformats.org/drawingml/2006/main" name="1_AERO_Advanced">
  <a:themeElements>
    <a:clrScheme name="AERO">
      <a:dk1>
        <a:srgbClr val="000000"/>
      </a:dk1>
      <a:lt1>
        <a:srgbClr val="FFFFFF"/>
      </a:lt1>
      <a:dk2>
        <a:srgbClr val="00305E"/>
      </a:dk2>
      <a:lt2>
        <a:srgbClr val="FFFFFF"/>
      </a:lt2>
      <a:accent1>
        <a:srgbClr val="01838F"/>
      </a:accent1>
      <a:accent2>
        <a:srgbClr val="C15627"/>
      </a:accent2>
      <a:accent3>
        <a:srgbClr val="68318B"/>
      </a:accent3>
      <a:accent4>
        <a:srgbClr val="A31F60"/>
      </a:accent4>
      <a:accent5>
        <a:srgbClr val="F2EAE0"/>
      </a:accent5>
      <a:accent6>
        <a:srgbClr val="DDF1F0"/>
      </a:accent6>
      <a:hlink>
        <a:srgbClr val="01838F"/>
      </a:hlink>
      <a:folHlink>
        <a:srgbClr val="01838F"/>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noAutofit/>
      </a:bodyPr>
      <a:lstStyle>
        <a:defPPr algn="l">
          <a:lnSpc>
            <a:spcPct val="120000"/>
          </a:lnSpc>
          <a:spcBef>
            <a:spcPts val="600"/>
          </a:spcBef>
          <a:defRPr sz="1600" noProof="0" dirty="0" smtClean="0"/>
        </a:defPPr>
      </a:lstStyle>
    </a:txDef>
  </a:objectDefaults>
  <a:extraClrSchemeLst/>
  <a:extLst>
    <a:ext uri="{05A4C25C-085E-4340-85A3-A5531E510DB2}">
      <thm15:themeFamily xmlns:thm15="http://schemas.microsoft.com/office/thememl/2012/main" name="implementation-module-learning-objectives-final-aa" id="{CACBF503-6CD6-4057-961A-4F1B9F90292E}" vid="{BAB2EC74-48C1-4CC4-9D22-28D82C943F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7501D73-050B-444A-834B-6A287CF94F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0D15EDE-1E3D-450A-A31D-080D6098FE7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7010</Words>
  <Application>Microsoft Office PowerPoint</Application>
  <PresentationFormat>Widescreen</PresentationFormat>
  <Paragraphs>587</Paragraphs>
  <Slides>34</Slides>
  <Notes>34</Notes>
  <HiddenSlides>0</HiddenSlides>
  <MMClips>7</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Montserrat SemiBold</vt:lpstr>
      <vt:lpstr>Wingdings</vt:lpstr>
      <vt:lpstr>Montserrat</vt:lpstr>
      <vt:lpstr>Arial</vt:lpstr>
      <vt:lpstr>1_AERO_Advanced</vt:lpstr>
      <vt:lpstr>Background information for school implementation teams</vt:lpstr>
      <vt:lpstr>Background information for school implementation teams</vt:lpstr>
      <vt:lpstr>Background information for school implementation teams</vt:lpstr>
      <vt:lpstr>Learning objectives and success criteria </vt:lpstr>
      <vt:lpstr>Acknowledgement of Country</vt:lpstr>
      <vt:lpstr>Session objectives</vt:lpstr>
      <vt:lpstr>What learning objectives and success criteria are</vt:lpstr>
      <vt:lpstr>What it is </vt:lpstr>
      <vt:lpstr>Why use learning objectives and success criteria</vt:lpstr>
      <vt:lpstr>Linking learning objectives and success criteria with how students learn</vt:lpstr>
      <vt:lpstr>Using learning objectives and success criteria purposefully</vt:lpstr>
      <vt:lpstr>Discuss</vt:lpstr>
      <vt:lpstr>Set clear and measurable learning objectives and success criteria</vt:lpstr>
      <vt:lpstr>Writing clear learning objectives and success criteria involves …</vt:lpstr>
      <vt:lpstr>Example – learning objectives</vt:lpstr>
      <vt:lpstr>Example – success criteria</vt:lpstr>
      <vt:lpstr>Example – learning objectives</vt:lpstr>
      <vt:lpstr>Example – success criteria</vt:lpstr>
      <vt:lpstr>Discuss</vt:lpstr>
      <vt:lpstr>Communicate and use learning objectives and success criteria</vt:lpstr>
      <vt:lpstr>Explaining learning objectives and success criteria involves …</vt:lpstr>
      <vt:lpstr>How to explain learning objectives and success criteria</vt:lpstr>
      <vt:lpstr>In the classroom</vt:lpstr>
      <vt:lpstr>Connecting to and building on students’ prior knowledge involves …</vt:lpstr>
      <vt:lpstr>Examples of connecting to prior knowledge</vt:lpstr>
      <vt:lpstr>In the classroom</vt:lpstr>
      <vt:lpstr>Referring to learning objectives and success criteria involves …</vt:lpstr>
      <vt:lpstr>When to refer to learning objectives and success criteria</vt:lpstr>
      <vt:lpstr>In the classroom</vt:lpstr>
      <vt:lpstr>Discuss</vt:lpstr>
      <vt:lpstr>Session objectives</vt:lpstr>
      <vt:lpstr>Next steps in our professional learning cycle</vt:lpstr>
      <vt:lpstr>Next steps continued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2026-08-21T04:05:17Z</dcterms:created>
  <dcterms:modified xsi:type="dcterms:W3CDTF">2026-09-13T22:46:33Z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